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34"/>
  </p:notesMasterIdLst>
  <p:sldIdLst>
    <p:sldId id="257" r:id="rId5"/>
    <p:sldId id="414" r:id="rId6"/>
    <p:sldId id="419" r:id="rId7"/>
    <p:sldId id="413" r:id="rId8"/>
    <p:sldId id="381" r:id="rId9"/>
    <p:sldId id="417" r:id="rId10"/>
    <p:sldId id="415" r:id="rId11"/>
    <p:sldId id="416" r:id="rId12"/>
    <p:sldId id="390" r:id="rId13"/>
    <p:sldId id="391" r:id="rId14"/>
    <p:sldId id="393" r:id="rId15"/>
    <p:sldId id="394" r:id="rId16"/>
    <p:sldId id="426" r:id="rId17"/>
    <p:sldId id="396" r:id="rId18"/>
    <p:sldId id="397" r:id="rId19"/>
    <p:sldId id="398" r:id="rId20"/>
    <p:sldId id="401" r:id="rId21"/>
    <p:sldId id="423" r:id="rId22"/>
    <p:sldId id="399" r:id="rId23"/>
    <p:sldId id="400" r:id="rId24"/>
    <p:sldId id="403" r:id="rId25"/>
    <p:sldId id="404" r:id="rId26"/>
    <p:sldId id="424" r:id="rId27"/>
    <p:sldId id="421" r:id="rId28"/>
    <p:sldId id="418" r:id="rId29"/>
    <p:sldId id="409" r:id="rId30"/>
    <p:sldId id="410" r:id="rId31"/>
    <p:sldId id="411" r:id="rId32"/>
    <p:sldId id="425"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 LAET Lisa" initials="DLL" lastIdx="1" clrIdx="0">
    <p:extLst>
      <p:ext uri="{19B8F6BF-5375-455C-9EA6-DF929625EA0E}">
        <p15:presenceInfo xmlns:p15="http://schemas.microsoft.com/office/powerpoint/2012/main" userId="S::LDL@fanc.be::92b7d0ba-ff97-4e06-a290-4396334d8c02" providerId="AD"/>
      </p:ext>
    </p:extLst>
  </p:cmAuthor>
  <p:cmAuthor id="2" name="Rodriguez, Melanie A" initials="RMA" lastIdx="51" clrIdx="1">
    <p:extLst>
      <p:ext uri="{19B8F6BF-5375-455C-9EA6-DF929625EA0E}">
        <p15:presenceInfo xmlns:p15="http://schemas.microsoft.com/office/powerpoint/2012/main" userId="S::melanie.rodriguez@pnnl.gov::2c3a588e-a6c1-4259-9f5a-0f9fd6619f69" providerId="AD"/>
      </p:ext>
    </p:extLst>
  </p:cmAuthor>
  <p:cmAuthor id="3" name="Luzio Andrea" initials="LA" lastIdx="2" clrIdx="2">
    <p:extLst>
      <p:ext uri="{19B8F6BF-5375-455C-9EA6-DF929625EA0E}">
        <p15:presenceInfo xmlns:p15="http://schemas.microsoft.com/office/powerpoint/2012/main" userId="S::andrea.luzio_ensi.ch#ext#@pnnl.onmicrosoft.com::8bda10da-c858-4566-943a-8ade805fc17a" providerId="AD"/>
      </p:ext>
    </p:extLst>
  </p:cmAuthor>
  <p:cmAuthor id="4" name="Clements, Samuel L" initials="CSL" lastIdx="11" clrIdx="3">
    <p:extLst>
      <p:ext uri="{19B8F6BF-5375-455C-9EA6-DF929625EA0E}">
        <p15:presenceInfo xmlns:p15="http://schemas.microsoft.com/office/powerpoint/2012/main" userId="S::Samuel.Clements@pnnl.gov::e8f3dd2b-069a-46fe-acff-5adc0d999e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BE2814-E095-89A3-1DB1-F6EE74F9647E}" v="13" dt="2023-03-21T22:28:48.360"/>
    <p1510:client id="{4EDE9DDF-C1CE-4542-91D2-AB4F1A6988BB}" v="3" dt="2023-03-22T19:04:08.701"/>
    <p1510:client id="{5D8CD314-F3E8-5E19-4F68-A3342D78B366}" v="1" dt="2023-03-02T04:08:34.0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9083" autoAdjust="0"/>
  </p:normalViewPr>
  <p:slideViewPr>
    <p:cSldViewPr snapToGrid="0">
      <p:cViewPr varScale="1">
        <p:scale>
          <a:sx n="114" d="100"/>
          <a:sy n="114" d="100"/>
        </p:scale>
        <p:origin x="438" y="1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driguez, Melanie A" userId="S::melanie.rodriguez@pnnl.gov::2c3a588e-a6c1-4259-9f5a-0f9fd6619f69" providerId="AD" clId="Web-{4EDE9DDF-C1CE-4542-91D2-AB4F1A6988BB}"/>
    <pc:docChg chg="modSld">
      <pc:chgData name="Rodriguez, Melanie A" userId="S::melanie.rodriguez@pnnl.gov::2c3a588e-a6c1-4259-9f5a-0f9fd6619f69" providerId="AD" clId="Web-{4EDE9DDF-C1CE-4542-91D2-AB4F1A6988BB}" dt="2023-03-22T19:04:08.623" v="1" actId="20577"/>
      <pc:docMkLst>
        <pc:docMk/>
      </pc:docMkLst>
      <pc:sldChg chg="modSp">
        <pc:chgData name="Rodriguez, Melanie A" userId="S::melanie.rodriguez@pnnl.gov::2c3a588e-a6c1-4259-9f5a-0f9fd6619f69" providerId="AD" clId="Web-{4EDE9DDF-C1CE-4542-91D2-AB4F1A6988BB}" dt="2023-03-22T19:04:08.623" v="1" actId="20577"/>
        <pc:sldMkLst>
          <pc:docMk/>
          <pc:sldMk cId="1493557405" sldId="257"/>
        </pc:sldMkLst>
        <pc:spChg chg="mod">
          <ac:chgData name="Rodriguez, Melanie A" userId="S::melanie.rodriguez@pnnl.gov::2c3a588e-a6c1-4259-9f5a-0f9fd6619f69" providerId="AD" clId="Web-{4EDE9DDF-C1CE-4542-91D2-AB4F1A6988BB}" dt="2023-03-22T19:04:08.623" v="1" actId="20577"/>
          <ac:spMkLst>
            <pc:docMk/>
            <pc:sldMk cId="1493557405" sldId="257"/>
            <ac:spMk id="2" creationId="{9CFF8F01-DB97-42B1-86F6-F9BD393CE1F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896C36-D60D-4ADC-8C22-F5BD70C58C36}"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0C5D6410-AE3B-484D-8A2B-E2B81989C6BB}">
      <dgm:prSet phldrT="[Text]"/>
      <dgm:spPr/>
      <dgm:t>
        <a:bodyPr/>
        <a:lstStyle/>
        <a:p>
          <a:r>
            <a:rPr lang="en-US"/>
            <a:t>Chief Executive Officer</a:t>
          </a:r>
        </a:p>
      </dgm:t>
    </dgm:pt>
    <dgm:pt modelId="{48937084-B996-43F6-926E-E8BC1527358F}" type="parTrans" cxnId="{029D11C0-0189-488E-B765-C4988A21DFEE}">
      <dgm:prSet/>
      <dgm:spPr/>
      <dgm:t>
        <a:bodyPr/>
        <a:lstStyle/>
        <a:p>
          <a:endParaRPr lang="en-US"/>
        </a:p>
      </dgm:t>
    </dgm:pt>
    <dgm:pt modelId="{5A588B25-4F54-44C2-8E90-CA99D5F04438}" type="sibTrans" cxnId="{029D11C0-0189-488E-B765-C4988A21DFEE}">
      <dgm:prSet/>
      <dgm:spPr/>
      <dgm:t>
        <a:bodyPr/>
        <a:lstStyle/>
        <a:p>
          <a:endParaRPr lang="en-US"/>
        </a:p>
      </dgm:t>
    </dgm:pt>
    <dgm:pt modelId="{0D830F26-40DE-4F39-A7AA-AA04D0060CB8}">
      <dgm:prSet phldrT="[Text]"/>
      <dgm:spPr/>
      <dgm:t>
        <a:bodyPr/>
        <a:lstStyle/>
        <a:p>
          <a:r>
            <a:rPr lang="en-US"/>
            <a:t>Chief Financial Officer</a:t>
          </a:r>
        </a:p>
      </dgm:t>
    </dgm:pt>
    <dgm:pt modelId="{636CC9BC-C227-4542-82BE-FBB6364229E6}" type="parTrans" cxnId="{E1798CFC-65D0-481D-9AFF-71F7BB837ABF}">
      <dgm:prSet/>
      <dgm:spPr/>
      <dgm:t>
        <a:bodyPr/>
        <a:lstStyle/>
        <a:p>
          <a:endParaRPr lang="en-US"/>
        </a:p>
      </dgm:t>
    </dgm:pt>
    <dgm:pt modelId="{ECD88490-3644-4DA4-9A28-4F6854BE82BC}" type="sibTrans" cxnId="{E1798CFC-65D0-481D-9AFF-71F7BB837ABF}">
      <dgm:prSet/>
      <dgm:spPr/>
      <dgm:t>
        <a:bodyPr/>
        <a:lstStyle/>
        <a:p>
          <a:endParaRPr lang="en-US"/>
        </a:p>
      </dgm:t>
    </dgm:pt>
    <dgm:pt modelId="{AA076F88-B60B-44CC-82DF-1E5E63ADD1FD}">
      <dgm:prSet phldrT="[Text]"/>
      <dgm:spPr/>
      <dgm:t>
        <a:bodyPr/>
        <a:lstStyle/>
        <a:p>
          <a:r>
            <a:rPr lang="en-US"/>
            <a:t>Chief Security Officer</a:t>
          </a:r>
        </a:p>
      </dgm:t>
    </dgm:pt>
    <dgm:pt modelId="{C8982307-D7C4-4874-8A04-86EA887A8F6F}" type="parTrans" cxnId="{B00B44C5-6438-4949-936A-56E5F3E3226D}">
      <dgm:prSet/>
      <dgm:spPr/>
      <dgm:t>
        <a:bodyPr/>
        <a:lstStyle/>
        <a:p>
          <a:endParaRPr lang="en-US"/>
        </a:p>
      </dgm:t>
    </dgm:pt>
    <dgm:pt modelId="{6244A09C-4C97-423E-933D-7D27E80C1774}" type="sibTrans" cxnId="{B00B44C5-6438-4949-936A-56E5F3E3226D}">
      <dgm:prSet/>
      <dgm:spPr/>
      <dgm:t>
        <a:bodyPr/>
        <a:lstStyle/>
        <a:p>
          <a:endParaRPr lang="en-US"/>
        </a:p>
      </dgm:t>
    </dgm:pt>
    <dgm:pt modelId="{C8509390-B132-416F-A33E-D5906F040795}">
      <dgm:prSet phldrT="[Text]"/>
      <dgm:spPr/>
      <dgm:t>
        <a:bodyPr/>
        <a:lstStyle/>
        <a:p>
          <a:r>
            <a:rPr lang="en-US"/>
            <a:t>Human Resource Manager</a:t>
          </a:r>
        </a:p>
      </dgm:t>
    </dgm:pt>
    <dgm:pt modelId="{14F2FEE9-F52A-413B-A10F-E1AEA3CCFE31}" type="parTrans" cxnId="{C2C380EC-68A6-4957-8F9A-96031D895711}">
      <dgm:prSet/>
      <dgm:spPr/>
      <dgm:t>
        <a:bodyPr/>
        <a:lstStyle/>
        <a:p>
          <a:endParaRPr lang="en-US"/>
        </a:p>
      </dgm:t>
    </dgm:pt>
    <dgm:pt modelId="{0D845E24-0F24-4856-B2CE-1413BC4D7E06}" type="sibTrans" cxnId="{C2C380EC-68A6-4957-8F9A-96031D895711}">
      <dgm:prSet/>
      <dgm:spPr/>
      <dgm:t>
        <a:bodyPr/>
        <a:lstStyle/>
        <a:p>
          <a:endParaRPr lang="en-US"/>
        </a:p>
      </dgm:t>
    </dgm:pt>
    <dgm:pt modelId="{8C47D193-07BB-4F56-9B82-4F3FDBF64812}">
      <dgm:prSet phldrT="[Text]"/>
      <dgm:spPr/>
      <dgm:t>
        <a:bodyPr/>
        <a:lstStyle/>
        <a:p>
          <a:r>
            <a:rPr lang="en-US"/>
            <a:t>Chief Operating Officer</a:t>
          </a:r>
        </a:p>
      </dgm:t>
    </dgm:pt>
    <dgm:pt modelId="{B5633238-938F-4FFC-BCA9-2EE1013A9A79}" type="parTrans" cxnId="{14292B74-64F0-4B7C-A281-6F1524FB3E93}">
      <dgm:prSet/>
      <dgm:spPr/>
      <dgm:t>
        <a:bodyPr/>
        <a:lstStyle/>
        <a:p>
          <a:endParaRPr lang="en-US"/>
        </a:p>
      </dgm:t>
    </dgm:pt>
    <dgm:pt modelId="{93E89A41-FED1-4D2E-9E9E-821D7F08B49F}" type="sibTrans" cxnId="{14292B74-64F0-4B7C-A281-6F1524FB3E93}">
      <dgm:prSet/>
      <dgm:spPr/>
      <dgm:t>
        <a:bodyPr/>
        <a:lstStyle/>
        <a:p>
          <a:endParaRPr lang="en-US"/>
        </a:p>
      </dgm:t>
    </dgm:pt>
    <dgm:pt modelId="{0EDB3FE1-E2CB-4AFB-BAC5-E646733E85ED}">
      <dgm:prSet phldrT="[Text]"/>
      <dgm:spPr/>
      <dgm:t>
        <a:bodyPr/>
        <a:lstStyle/>
        <a:p>
          <a:r>
            <a:rPr lang="en-US"/>
            <a:t>Operations Manager</a:t>
          </a:r>
        </a:p>
      </dgm:t>
    </dgm:pt>
    <dgm:pt modelId="{3CE4F1CE-58C3-494E-8FBD-7BCF866F7A4D}" type="parTrans" cxnId="{42D332BE-6312-4A4B-BAFE-8BD6A2CFD66D}">
      <dgm:prSet/>
      <dgm:spPr/>
      <dgm:t>
        <a:bodyPr/>
        <a:lstStyle/>
        <a:p>
          <a:endParaRPr lang="en-US"/>
        </a:p>
      </dgm:t>
    </dgm:pt>
    <dgm:pt modelId="{D91EFFF5-B422-4BFC-A1AD-7E3921D7591E}" type="sibTrans" cxnId="{42D332BE-6312-4A4B-BAFE-8BD6A2CFD66D}">
      <dgm:prSet/>
      <dgm:spPr/>
      <dgm:t>
        <a:bodyPr/>
        <a:lstStyle/>
        <a:p>
          <a:endParaRPr lang="en-US"/>
        </a:p>
      </dgm:t>
    </dgm:pt>
    <dgm:pt modelId="{33E66ED4-7A7D-4C0D-8F6A-92E8007938BC}">
      <dgm:prSet phldrT="[Text]"/>
      <dgm:spPr/>
      <dgm:t>
        <a:bodyPr/>
        <a:lstStyle/>
        <a:p>
          <a:r>
            <a:rPr lang="en-US"/>
            <a:t>Engineering Manager</a:t>
          </a:r>
        </a:p>
      </dgm:t>
    </dgm:pt>
    <dgm:pt modelId="{D97E114B-80B2-4F15-95CB-8D4645B6BCE4}" type="parTrans" cxnId="{21A1A619-5746-495E-8AF0-8CFE396CAB5A}">
      <dgm:prSet/>
      <dgm:spPr/>
      <dgm:t>
        <a:bodyPr/>
        <a:lstStyle/>
        <a:p>
          <a:endParaRPr lang="en-US"/>
        </a:p>
      </dgm:t>
    </dgm:pt>
    <dgm:pt modelId="{89147AFC-A650-4006-9AF9-B2851EE0F77B}" type="sibTrans" cxnId="{21A1A619-5746-495E-8AF0-8CFE396CAB5A}">
      <dgm:prSet/>
      <dgm:spPr/>
      <dgm:t>
        <a:bodyPr/>
        <a:lstStyle/>
        <a:p>
          <a:endParaRPr lang="en-US"/>
        </a:p>
      </dgm:t>
    </dgm:pt>
    <dgm:pt modelId="{82CC9DD2-3AD1-42BA-9732-4E3D54A0AADF}">
      <dgm:prSet phldrT="[Text]"/>
      <dgm:spPr/>
      <dgm:t>
        <a:bodyPr/>
        <a:lstStyle/>
        <a:p>
          <a:r>
            <a:rPr lang="en-US"/>
            <a:t>Maintenance Manager</a:t>
          </a:r>
        </a:p>
      </dgm:t>
    </dgm:pt>
    <dgm:pt modelId="{184886AE-A5F1-4449-BEDF-14BBCD797734}" type="parTrans" cxnId="{4F915567-3C4B-4325-A6C9-199761502F18}">
      <dgm:prSet/>
      <dgm:spPr/>
      <dgm:t>
        <a:bodyPr/>
        <a:lstStyle/>
        <a:p>
          <a:endParaRPr lang="en-US"/>
        </a:p>
      </dgm:t>
    </dgm:pt>
    <dgm:pt modelId="{462F531F-153D-4121-B658-D1E1F649AAE0}" type="sibTrans" cxnId="{4F915567-3C4B-4325-A6C9-199761502F18}">
      <dgm:prSet/>
      <dgm:spPr/>
      <dgm:t>
        <a:bodyPr/>
        <a:lstStyle/>
        <a:p>
          <a:endParaRPr lang="en-US"/>
        </a:p>
      </dgm:t>
    </dgm:pt>
    <dgm:pt modelId="{5C6A2669-0C09-40F8-AB7D-B110BF567DF7}">
      <dgm:prSet phldrT="[Text]"/>
      <dgm:spPr/>
      <dgm:t>
        <a:bodyPr/>
        <a:lstStyle/>
        <a:p>
          <a:r>
            <a:rPr lang="en-US"/>
            <a:t>Training Manager</a:t>
          </a:r>
        </a:p>
      </dgm:t>
    </dgm:pt>
    <dgm:pt modelId="{EAB32686-9DD1-40B5-ADCC-3A29534509CF}" type="parTrans" cxnId="{DBCE7B82-85AB-4EA7-9387-7B706033C321}">
      <dgm:prSet/>
      <dgm:spPr/>
      <dgm:t>
        <a:bodyPr/>
        <a:lstStyle/>
        <a:p>
          <a:endParaRPr lang="en-US"/>
        </a:p>
      </dgm:t>
    </dgm:pt>
    <dgm:pt modelId="{97A6C87C-04D2-4443-96E7-3C613385A87D}" type="sibTrans" cxnId="{DBCE7B82-85AB-4EA7-9387-7B706033C321}">
      <dgm:prSet/>
      <dgm:spPr/>
      <dgm:t>
        <a:bodyPr/>
        <a:lstStyle/>
        <a:p>
          <a:endParaRPr lang="en-US"/>
        </a:p>
      </dgm:t>
    </dgm:pt>
    <dgm:pt modelId="{CB95D4F8-BA91-4674-8FDE-E9CCF64D61C6}">
      <dgm:prSet phldrT="[Text]"/>
      <dgm:spPr/>
      <dgm:t>
        <a:bodyPr/>
        <a:lstStyle/>
        <a:p>
          <a:r>
            <a:rPr lang="en-US"/>
            <a:t>Records Manager</a:t>
          </a:r>
        </a:p>
      </dgm:t>
    </dgm:pt>
    <dgm:pt modelId="{A78E82F1-C46A-457A-AE73-563B4954CBF2}" type="parTrans" cxnId="{BB7EA9F2-1B04-4E94-89B3-727B6E57AC49}">
      <dgm:prSet/>
      <dgm:spPr/>
      <dgm:t>
        <a:bodyPr/>
        <a:lstStyle/>
        <a:p>
          <a:endParaRPr lang="en-US"/>
        </a:p>
      </dgm:t>
    </dgm:pt>
    <dgm:pt modelId="{203D86F5-E5B2-4742-99C5-B34586D66124}" type="sibTrans" cxnId="{BB7EA9F2-1B04-4E94-89B3-727B6E57AC49}">
      <dgm:prSet/>
      <dgm:spPr/>
      <dgm:t>
        <a:bodyPr/>
        <a:lstStyle/>
        <a:p>
          <a:endParaRPr lang="en-US"/>
        </a:p>
      </dgm:t>
    </dgm:pt>
    <dgm:pt modelId="{CDCFE8DA-7389-43BA-BDB1-49506823F455}">
      <dgm:prSet phldrT="[Text]"/>
      <dgm:spPr/>
      <dgm:t>
        <a:bodyPr/>
        <a:lstStyle/>
        <a:p>
          <a:r>
            <a:rPr lang="en-US"/>
            <a:t>Payroll and Benefits Manager</a:t>
          </a:r>
        </a:p>
      </dgm:t>
    </dgm:pt>
    <dgm:pt modelId="{D3A1DAA6-6EEC-440E-8FF8-68F6B95AF773}" type="parTrans" cxnId="{368616F6-F764-45C9-8988-CBEF5A53B25B}">
      <dgm:prSet/>
      <dgm:spPr/>
      <dgm:t>
        <a:bodyPr/>
        <a:lstStyle/>
        <a:p>
          <a:endParaRPr lang="en-US"/>
        </a:p>
      </dgm:t>
    </dgm:pt>
    <dgm:pt modelId="{58637568-7100-46A9-A19D-FAFA5095D148}" type="sibTrans" cxnId="{368616F6-F764-45C9-8988-CBEF5A53B25B}">
      <dgm:prSet/>
      <dgm:spPr/>
      <dgm:t>
        <a:bodyPr/>
        <a:lstStyle/>
        <a:p>
          <a:endParaRPr lang="en-US"/>
        </a:p>
      </dgm:t>
    </dgm:pt>
    <dgm:pt modelId="{D6470ED2-79E3-4A99-8ADF-B7D941E58435}">
      <dgm:prSet phldrT="[Text]"/>
      <dgm:spPr/>
      <dgm:t>
        <a:bodyPr/>
        <a:lstStyle/>
        <a:p>
          <a:r>
            <a:rPr lang="en-US"/>
            <a:t>Regulatory Affairs Manager </a:t>
          </a:r>
        </a:p>
      </dgm:t>
    </dgm:pt>
    <dgm:pt modelId="{4B44ADE5-DA78-48CE-B275-7E4886BE612D}" type="parTrans" cxnId="{01186757-EEB4-41C4-9202-93388BED892D}">
      <dgm:prSet/>
      <dgm:spPr/>
      <dgm:t>
        <a:bodyPr/>
        <a:lstStyle/>
        <a:p>
          <a:endParaRPr lang="en-US"/>
        </a:p>
      </dgm:t>
    </dgm:pt>
    <dgm:pt modelId="{B29D4E1A-4D74-4B15-B58F-6AE839F633C0}" type="sibTrans" cxnId="{01186757-EEB4-41C4-9202-93388BED892D}">
      <dgm:prSet/>
      <dgm:spPr/>
      <dgm:t>
        <a:bodyPr/>
        <a:lstStyle/>
        <a:p>
          <a:endParaRPr lang="en-US"/>
        </a:p>
      </dgm:t>
    </dgm:pt>
    <dgm:pt modelId="{F6AD50EB-F64E-4C96-AA69-7C2AB06A8943}">
      <dgm:prSet phldrT="[Text]"/>
      <dgm:spPr/>
      <dgm:t>
        <a:bodyPr/>
        <a:lstStyle/>
        <a:p>
          <a:r>
            <a:rPr lang="en-US"/>
            <a:t>Public Relations Manager</a:t>
          </a:r>
        </a:p>
      </dgm:t>
    </dgm:pt>
    <dgm:pt modelId="{3966CBCA-C9EB-4429-9C2C-46468319457A}" type="parTrans" cxnId="{9BC57ECE-DFCC-4EB5-87DD-BDB571F55B9A}">
      <dgm:prSet/>
      <dgm:spPr/>
      <dgm:t>
        <a:bodyPr/>
        <a:lstStyle/>
        <a:p>
          <a:endParaRPr lang="en-US"/>
        </a:p>
      </dgm:t>
    </dgm:pt>
    <dgm:pt modelId="{F4FDCA0A-6590-437F-ACF9-9149699B4777}" type="sibTrans" cxnId="{9BC57ECE-DFCC-4EB5-87DD-BDB571F55B9A}">
      <dgm:prSet/>
      <dgm:spPr/>
      <dgm:t>
        <a:bodyPr/>
        <a:lstStyle/>
        <a:p>
          <a:endParaRPr lang="en-US"/>
        </a:p>
      </dgm:t>
    </dgm:pt>
    <dgm:pt modelId="{4558ABED-4976-4ECB-AC3A-D07F03963CFC}">
      <dgm:prSet phldrT="[Text]"/>
      <dgm:spPr/>
      <dgm:t>
        <a:bodyPr/>
        <a:lstStyle/>
        <a:p>
          <a:r>
            <a:rPr lang="en-US"/>
            <a:t>Physical Protection Manager</a:t>
          </a:r>
        </a:p>
      </dgm:t>
    </dgm:pt>
    <dgm:pt modelId="{D54D1D28-D4E1-47F3-AEC3-6891281289F9}" type="parTrans" cxnId="{5A3AB79B-7AD2-4287-8BB4-50DABEF2FA4B}">
      <dgm:prSet/>
      <dgm:spPr/>
      <dgm:t>
        <a:bodyPr/>
        <a:lstStyle/>
        <a:p>
          <a:endParaRPr lang="en-US"/>
        </a:p>
      </dgm:t>
    </dgm:pt>
    <dgm:pt modelId="{418FB812-FDF3-46B1-B6DA-4B0F5F74400A}" type="sibTrans" cxnId="{5A3AB79B-7AD2-4287-8BB4-50DABEF2FA4B}">
      <dgm:prSet/>
      <dgm:spPr/>
      <dgm:t>
        <a:bodyPr/>
        <a:lstStyle/>
        <a:p>
          <a:endParaRPr lang="en-US"/>
        </a:p>
      </dgm:t>
    </dgm:pt>
    <dgm:pt modelId="{91C3B09A-C66B-4E0C-AA4A-5C14440BA3DB}">
      <dgm:prSet phldrT="[Text]"/>
      <dgm:spPr/>
      <dgm:t>
        <a:bodyPr/>
        <a:lstStyle/>
        <a:p>
          <a:r>
            <a:rPr lang="en-US"/>
            <a:t>Cybersecurity Manager</a:t>
          </a:r>
        </a:p>
      </dgm:t>
    </dgm:pt>
    <dgm:pt modelId="{BC4A2B26-39AA-4BD9-8710-FFAAF6627CBD}" type="parTrans" cxnId="{71FFB5B3-9E01-43AD-827C-A4468A9750F5}">
      <dgm:prSet/>
      <dgm:spPr/>
      <dgm:t>
        <a:bodyPr/>
        <a:lstStyle/>
        <a:p>
          <a:endParaRPr lang="en-US"/>
        </a:p>
      </dgm:t>
    </dgm:pt>
    <dgm:pt modelId="{D9592F20-8D80-4455-ACDC-EB488FE02B54}" type="sibTrans" cxnId="{71FFB5B3-9E01-43AD-827C-A4468A9750F5}">
      <dgm:prSet/>
      <dgm:spPr/>
      <dgm:t>
        <a:bodyPr/>
        <a:lstStyle/>
        <a:p>
          <a:endParaRPr lang="en-US"/>
        </a:p>
      </dgm:t>
    </dgm:pt>
    <dgm:pt modelId="{A730E533-2CFE-4F2F-8978-EFE2DC4FAD2A}">
      <dgm:prSet phldrT="[Text]"/>
      <dgm:spPr/>
      <dgm:t>
        <a:bodyPr/>
        <a:lstStyle/>
        <a:p>
          <a:r>
            <a:rPr lang="en-US"/>
            <a:t>IT Administration Manager</a:t>
          </a:r>
        </a:p>
      </dgm:t>
    </dgm:pt>
    <dgm:pt modelId="{C92E248D-C656-4E1C-905B-A562BE30F242}" type="parTrans" cxnId="{10104033-8D3C-4F80-983D-83663F56DC07}">
      <dgm:prSet/>
      <dgm:spPr/>
      <dgm:t>
        <a:bodyPr/>
        <a:lstStyle/>
        <a:p>
          <a:endParaRPr lang="en-US"/>
        </a:p>
      </dgm:t>
    </dgm:pt>
    <dgm:pt modelId="{7DDDFBDA-FA12-4CBE-93D4-B41B032E3A00}" type="sibTrans" cxnId="{10104033-8D3C-4F80-983D-83663F56DC07}">
      <dgm:prSet/>
      <dgm:spPr/>
      <dgm:t>
        <a:bodyPr/>
        <a:lstStyle/>
        <a:p>
          <a:endParaRPr lang="en-US"/>
        </a:p>
      </dgm:t>
    </dgm:pt>
    <dgm:pt modelId="{3E2179E4-F832-4DE1-B421-838F983D93F4}">
      <dgm:prSet phldrT="[Text]"/>
      <dgm:spPr/>
      <dgm:t>
        <a:bodyPr/>
        <a:lstStyle/>
        <a:p>
          <a:r>
            <a:rPr lang="en-US"/>
            <a:t>Administrative Support Manager</a:t>
          </a:r>
        </a:p>
      </dgm:t>
    </dgm:pt>
    <dgm:pt modelId="{4A178B7C-3A4E-45D6-9798-BF748A57F657}" type="parTrans" cxnId="{2F2914A8-D224-40E1-AA16-6841D06E7F3C}">
      <dgm:prSet/>
      <dgm:spPr/>
      <dgm:t>
        <a:bodyPr/>
        <a:lstStyle/>
        <a:p>
          <a:endParaRPr lang="en-US"/>
        </a:p>
      </dgm:t>
    </dgm:pt>
    <dgm:pt modelId="{7F905EBD-3301-4B77-A3D9-2E56374C4CE1}" type="sibTrans" cxnId="{2F2914A8-D224-40E1-AA16-6841D06E7F3C}">
      <dgm:prSet/>
      <dgm:spPr/>
      <dgm:t>
        <a:bodyPr/>
        <a:lstStyle/>
        <a:p>
          <a:endParaRPr lang="en-US"/>
        </a:p>
      </dgm:t>
    </dgm:pt>
    <dgm:pt modelId="{1EE9BC17-A636-44D9-905B-717077DDB820}">
      <dgm:prSet phldrT="[Text]"/>
      <dgm:spPr/>
      <dgm:t>
        <a:bodyPr/>
        <a:lstStyle/>
        <a:p>
          <a:r>
            <a:rPr lang="en-US"/>
            <a:t>Procurement Manager</a:t>
          </a:r>
        </a:p>
      </dgm:t>
    </dgm:pt>
    <dgm:pt modelId="{FCC4C8EC-5D8F-44C2-B2FE-1E1CA1B44729}" type="parTrans" cxnId="{C2B6BBE4-BFC8-4637-8023-832D442B7337}">
      <dgm:prSet/>
      <dgm:spPr/>
      <dgm:t>
        <a:bodyPr/>
        <a:lstStyle/>
        <a:p>
          <a:endParaRPr lang="en-US"/>
        </a:p>
      </dgm:t>
    </dgm:pt>
    <dgm:pt modelId="{92BAD7E9-1947-4537-916D-3EF304F1B9C8}" type="sibTrans" cxnId="{C2B6BBE4-BFC8-4637-8023-832D442B7337}">
      <dgm:prSet/>
      <dgm:spPr/>
      <dgm:t>
        <a:bodyPr/>
        <a:lstStyle/>
        <a:p>
          <a:endParaRPr lang="en-US"/>
        </a:p>
      </dgm:t>
    </dgm:pt>
    <dgm:pt modelId="{FA620BF9-2818-49BC-A26F-A5E433C95DB4}">
      <dgm:prSet phldrT="[Text]"/>
      <dgm:spPr/>
      <dgm:t>
        <a:bodyPr/>
        <a:lstStyle/>
        <a:p>
          <a:r>
            <a:rPr lang="en-US"/>
            <a:t>Generic Support Manager</a:t>
          </a:r>
        </a:p>
      </dgm:t>
    </dgm:pt>
    <dgm:pt modelId="{33089E61-EBD7-40E5-B533-80FFD0C7145B}" type="parTrans" cxnId="{B17EC4A2-3EE5-4086-8D77-8F5BDCC644DD}">
      <dgm:prSet/>
      <dgm:spPr/>
      <dgm:t>
        <a:bodyPr/>
        <a:lstStyle/>
        <a:p>
          <a:endParaRPr lang="en-US"/>
        </a:p>
      </dgm:t>
    </dgm:pt>
    <dgm:pt modelId="{8B1F812A-0DF6-4A1C-BD73-1E5FF3E4DBE8}" type="sibTrans" cxnId="{B17EC4A2-3EE5-4086-8D77-8F5BDCC644DD}">
      <dgm:prSet/>
      <dgm:spPr/>
      <dgm:t>
        <a:bodyPr/>
        <a:lstStyle/>
        <a:p>
          <a:endParaRPr lang="en-US"/>
        </a:p>
      </dgm:t>
    </dgm:pt>
    <dgm:pt modelId="{36B7A254-1EEC-4AC0-A5E2-7DF77D1AC885}" type="pres">
      <dgm:prSet presAssocID="{77896C36-D60D-4ADC-8C22-F5BD70C58C36}" presName="hierChild1" presStyleCnt="0">
        <dgm:presLayoutVars>
          <dgm:orgChart val="1"/>
          <dgm:chPref val="1"/>
          <dgm:dir/>
          <dgm:animOne val="branch"/>
          <dgm:animLvl val="lvl"/>
          <dgm:resizeHandles/>
        </dgm:presLayoutVars>
      </dgm:prSet>
      <dgm:spPr/>
    </dgm:pt>
    <dgm:pt modelId="{63D3A562-134A-4652-9010-3EC9C2A54FCB}" type="pres">
      <dgm:prSet presAssocID="{0C5D6410-AE3B-484D-8A2B-E2B81989C6BB}" presName="hierRoot1" presStyleCnt="0">
        <dgm:presLayoutVars>
          <dgm:hierBranch val="init"/>
        </dgm:presLayoutVars>
      </dgm:prSet>
      <dgm:spPr/>
    </dgm:pt>
    <dgm:pt modelId="{F988B6DE-18D0-4750-B12F-27C84A4DE292}" type="pres">
      <dgm:prSet presAssocID="{0C5D6410-AE3B-484D-8A2B-E2B81989C6BB}" presName="rootComposite1" presStyleCnt="0"/>
      <dgm:spPr/>
    </dgm:pt>
    <dgm:pt modelId="{2C53C118-1C0D-4CE5-A5E5-3B84721BE92B}" type="pres">
      <dgm:prSet presAssocID="{0C5D6410-AE3B-484D-8A2B-E2B81989C6BB}" presName="rootText1" presStyleLbl="node0" presStyleIdx="0" presStyleCnt="1">
        <dgm:presLayoutVars>
          <dgm:chPref val="3"/>
        </dgm:presLayoutVars>
      </dgm:prSet>
      <dgm:spPr/>
    </dgm:pt>
    <dgm:pt modelId="{8E5D6F56-D058-4FD7-84D6-33692C8AB4E4}" type="pres">
      <dgm:prSet presAssocID="{0C5D6410-AE3B-484D-8A2B-E2B81989C6BB}" presName="rootConnector1" presStyleLbl="node1" presStyleIdx="0" presStyleCnt="0"/>
      <dgm:spPr/>
    </dgm:pt>
    <dgm:pt modelId="{77DEA0EE-7266-4ADE-8E33-6672C6F385A8}" type="pres">
      <dgm:prSet presAssocID="{0C5D6410-AE3B-484D-8A2B-E2B81989C6BB}" presName="hierChild2" presStyleCnt="0"/>
      <dgm:spPr/>
    </dgm:pt>
    <dgm:pt modelId="{49A9FE0B-F7FA-4C5E-8D62-EDA29767694E}" type="pres">
      <dgm:prSet presAssocID="{636CC9BC-C227-4542-82BE-FBB6364229E6}" presName="Name37" presStyleLbl="parChTrans1D2" presStyleIdx="0" presStyleCnt="4"/>
      <dgm:spPr/>
    </dgm:pt>
    <dgm:pt modelId="{240B6E40-3F18-47D5-965B-18489ECE72BD}" type="pres">
      <dgm:prSet presAssocID="{0D830F26-40DE-4F39-A7AA-AA04D0060CB8}" presName="hierRoot2" presStyleCnt="0">
        <dgm:presLayoutVars>
          <dgm:hierBranch val="init"/>
        </dgm:presLayoutVars>
      </dgm:prSet>
      <dgm:spPr/>
    </dgm:pt>
    <dgm:pt modelId="{F4A8E45F-4D37-4354-8E35-E223BCB5EE36}" type="pres">
      <dgm:prSet presAssocID="{0D830F26-40DE-4F39-A7AA-AA04D0060CB8}" presName="rootComposite" presStyleCnt="0"/>
      <dgm:spPr/>
    </dgm:pt>
    <dgm:pt modelId="{2132CD32-0A21-4021-BCAF-ACF54A7D1E2E}" type="pres">
      <dgm:prSet presAssocID="{0D830F26-40DE-4F39-A7AA-AA04D0060CB8}" presName="rootText" presStyleLbl="node2" presStyleIdx="0" presStyleCnt="4">
        <dgm:presLayoutVars>
          <dgm:chPref val="3"/>
        </dgm:presLayoutVars>
      </dgm:prSet>
      <dgm:spPr/>
    </dgm:pt>
    <dgm:pt modelId="{3DE104F6-97FE-4A9C-A193-53809B5913D0}" type="pres">
      <dgm:prSet presAssocID="{0D830F26-40DE-4F39-A7AA-AA04D0060CB8}" presName="rootConnector" presStyleLbl="node2" presStyleIdx="0" presStyleCnt="4"/>
      <dgm:spPr/>
    </dgm:pt>
    <dgm:pt modelId="{CC86B236-0FD9-43EF-B1DC-102AC54BB03F}" type="pres">
      <dgm:prSet presAssocID="{0D830F26-40DE-4F39-A7AA-AA04D0060CB8}" presName="hierChild4" presStyleCnt="0"/>
      <dgm:spPr/>
    </dgm:pt>
    <dgm:pt modelId="{5081F891-1EA2-4F2F-856F-229F41752BFA}" type="pres">
      <dgm:prSet presAssocID="{C92E248D-C656-4E1C-905B-A562BE30F242}" presName="Name37" presStyleLbl="parChTrans1D3" presStyleIdx="0" presStyleCnt="14"/>
      <dgm:spPr/>
    </dgm:pt>
    <dgm:pt modelId="{39D26206-51C5-40A0-9213-62350B06527B}" type="pres">
      <dgm:prSet presAssocID="{A730E533-2CFE-4F2F-8978-EFE2DC4FAD2A}" presName="hierRoot2" presStyleCnt="0">
        <dgm:presLayoutVars>
          <dgm:hierBranch val="init"/>
        </dgm:presLayoutVars>
      </dgm:prSet>
      <dgm:spPr/>
    </dgm:pt>
    <dgm:pt modelId="{62A50B9A-2C7D-4705-8487-F01777D329C8}" type="pres">
      <dgm:prSet presAssocID="{A730E533-2CFE-4F2F-8978-EFE2DC4FAD2A}" presName="rootComposite" presStyleCnt="0"/>
      <dgm:spPr/>
    </dgm:pt>
    <dgm:pt modelId="{B4A14362-CB51-463C-B224-9AEB7AE450F1}" type="pres">
      <dgm:prSet presAssocID="{A730E533-2CFE-4F2F-8978-EFE2DC4FAD2A}" presName="rootText" presStyleLbl="node3" presStyleIdx="0" presStyleCnt="14">
        <dgm:presLayoutVars>
          <dgm:chPref val="3"/>
        </dgm:presLayoutVars>
      </dgm:prSet>
      <dgm:spPr/>
    </dgm:pt>
    <dgm:pt modelId="{165F1C8C-4CB1-4AEF-AFE1-27322EAA1534}" type="pres">
      <dgm:prSet presAssocID="{A730E533-2CFE-4F2F-8978-EFE2DC4FAD2A}" presName="rootConnector" presStyleLbl="node3" presStyleIdx="0" presStyleCnt="14"/>
      <dgm:spPr/>
    </dgm:pt>
    <dgm:pt modelId="{777F469D-940B-4D1E-9C73-C02532CFB2B7}" type="pres">
      <dgm:prSet presAssocID="{A730E533-2CFE-4F2F-8978-EFE2DC4FAD2A}" presName="hierChild4" presStyleCnt="0"/>
      <dgm:spPr/>
    </dgm:pt>
    <dgm:pt modelId="{8F58559E-4B3A-4A3C-B575-A682F2DAB073}" type="pres">
      <dgm:prSet presAssocID="{A730E533-2CFE-4F2F-8978-EFE2DC4FAD2A}" presName="hierChild5" presStyleCnt="0"/>
      <dgm:spPr/>
    </dgm:pt>
    <dgm:pt modelId="{F518B594-66C8-45C5-A4C2-42082DBA9D0B}" type="pres">
      <dgm:prSet presAssocID="{4A178B7C-3A4E-45D6-9798-BF748A57F657}" presName="Name37" presStyleLbl="parChTrans1D3" presStyleIdx="1" presStyleCnt="14"/>
      <dgm:spPr/>
    </dgm:pt>
    <dgm:pt modelId="{811592BF-EF6C-4CFC-8CC6-3CB7787FB410}" type="pres">
      <dgm:prSet presAssocID="{3E2179E4-F832-4DE1-B421-838F983D93F4}" presName="hierRoot2" presStyleCnt="0">
        <dgm:presLayoutVars>
          <dgm:hierBranch val="init"/>
        </dgm:presLayoutVars>
      </dgm:prSet>
      <dgm:spPr/>
    </dgm:pt>
    <dgm:pt modelId="{CC7C69B9-78AB-43E2-8AAB-472C7C16B8F2}" type="pres">
      <dgm:prSet presAssocID="{3E2179E4-F832-4DE1-B421-838F983D93F4}" presName="rootComposite" presStyleCnt="0"/>
      <dgm:spPr/>
    </dgm:pt>
    <dgm:pt modelId="{C2421462-A88C-4F49-9CBD-1CC5AF7F5B6B}" type="pres">
      <dgm:prSet presAssocID="{3E2179E4-F832-4DE1-B421-838F983D93F4}" presName="rootText" presStyleLbl="node3" presStyleIdx="1" presStyleCnt="14">
        <dgm:presLayoutVars>
          <dgm:chPref val="3"/>
        </dgm:presLayoutVars>
      </dgm:prSet>
      <dgm:spPr/>
    </dgm:pt>
    <dgm:pt modelId="{FB308D81-577F-4EA7-AD11-C7B6A3F469F1}" type="pres">
      <dgm:prSet presAssocID="{3E2179E4-F832-4DE1-B421-838F983D93F4}" presName="rootConnector" presStyleLbl="node3" presStyleIdx="1" presStyleCnt="14"/>
      <dgm:spPr/>
    </dgm:pt>
    <dgm:pt modelId="{6BFB3A04-97F0-4BC6-AD84-0D645377AF8C}" type="pres">
      <dgm:prSet presAssocID="{3E2179E4-F832-4DE1-B421-838F983D93F4}" presName="hierChild4" presStyleCnt="0"/>
      <dgm:spPr/>
    </dgm:pt>
    <dgm:pt modelId="{0A776097-7BEC-4ACB-A6E5-0487638BBBBE}" type="pres">
      <dgm:prSet presAssocID="{3E2179E4-F832-4DE1-B421-838F983D93F4}" presName="hierChild5" presStyleCnt="0"/>
      <dgm:spPr/>
    </dgm:pt>
    <dgm:pt modelId="{4DD63724-4A14-4C89-908F-865FCA037538}" type="pres">
      <dgm:prSet presAssocID="{FCC4C8EC-5D8F-44C2-B2FE-1E1CA1B44729}" presName="Name37" presStyleLbl="parChTrans1D3" presStyleIdx="2" presStyleCnt="14"/>
      <dgm:spPr/>
    </dgm:pt>
    <dgm:pt modelId="{71112558-81FF-4E39-AD45-721DA4ED74C5}" type="pres">
      <dgm:prSet presAssocID="{1EE9BC17-A636-44D9-905B-717077DDB820}" presName="hierRoot2" presStyleCnt="0">
        <dgm:presLayoutVars>
          <dgm:hierBranch val="init"/>
        </dgm:presLayoutVars>
      </dgm:prSet>
      <dgm:spPr/>
    </dgm:pt>
    <dgm:pt modelId="{3422BA8B-5867-4C71-928F-A8C258630027}" type="pres">
      <dgm:prSet presAssocID="{1EE9BC17-A636-44D9-905B-717077DDB820}" presName="rootComposite" presStyleCnt="0"/>
      <dgm:spPr/>
    </dgm:pt>
    <dgm:pt modelId="{D886CAAF-A099-499D-9EC9-01ED1AAFA3C0}" type="pres">
      <dgm:prSet presAssocID="{1EE9BC17-A636-44D9-905B-717077DDB820}" presName="rootText" presStyleLbl="node3" presStyleIdx="2" presStyleCnt="14">
        <dgm:presLayoutVars>
          <dgm:chPref val="3"/>
        </dgm:presLayoutVars>
      </dgm:prSet>
      <dgm:spPr/>
    </dgm:pt>
    <dgm:pt modelId="{E1030DEC-4F49-43A5-A378-226CA7567EE4}" type="pres">
      <dgm:prSet presAssocID="{1EE9BC17-A636-44D9-905B-717077DDB820}" presName="rootConnector" presStyleLbl="node3" presStyleIdx="2" presStyleCnt="14"/>
      <dgm:spPr/>
    </dgm:pt>
    <dgm:pt modelId="{7EB05D9B-9324-4E07-B359-47CEF396E6E2}" type="pres">
      <dgm:prSet presAssocID="{1EE9BC17-A636-44D9-905B-717077DDB820}" presName="hierChild4" presStyleCnt="0"/>
      <dgm:spPr/>
    </dgm:pt>
    <dgm:pt modelId="{06A0EF95-E7F9-4799-8E57-FEB18BE9C257}" type="pres">
      <dgm:prSet presAssocID="{1EE9BC17-A636-44D9-905B-717077DDB820}" presName="hierChild5" presStyleCnt="0"/>
      <dgm:spPr/>
    </dgm:pt>
    <dgm:pt modelId="{60EF31ED-A791-4C80-926D-4FED72CB55A9}" type="pres">
      <dgm:prSet presAssocID="{33089E61-EBD7-40E5-B533-80FFD0C7145B}" presName="Name37" presStyleLbl="parChTrans1D3" presStyleIdx="3" presStyleCnt="14"/>
      <dgm:spPr/>
    </dgm:pt>
    <dgm:pt modelId="{6E47E993-7BF4-4321-856B-7C021F9D1E37}" type="pres">
      <dgm:prSet presAssocID="{FA620BF9-2818-49BC-A26F-A5E433C95DB4}" presName="hierRoot2" presStyleCnt="0">
        <dgm:presLayoutVars>
          <dgm:hierBranch val="init"/>
        </dgm:presLayoutVars>
      </dgm:prSet>
      <dgm:spPr/>
    </dgm:pt>
    <dgm:pt modelId="{06EC0653-DE8F-46CD-B488-92B7A86F91E0}" type="pres">
      <dgm:prSet presAssocID="{FA620BF9-2818-49BC-A26F-A5E433C95DB4}" presName="rootComposite" presStyleCnt="0"/>
      <dgm:spPr/>
    </dgm:pt>
    <dgm:pt modelId="{6681F2A2-4E07-4B53-8A72-D251452C234A}" type="pres">
      <dgm:prSet presAssocID="{FA620BF9-2818-49BC-A26F-A5E433C95DB4}" presName="rootText" presStyleLbl="node3" presStyleIdx="3" presStyleCnt="14">
        <dgm:presLayoutVars>
          <dgm:chPref val="3"/>
        </dgm:presLayoutVars>
      </dgm:prSet>
      <dgm:spPr/>
    </dgm:pt>
    <dgm:pt modelId="{B567D286-D914-4B5B-9DC2-2990806A9FBE}" type="pres">
      <dgm:prSet presAssocID="{FA620BF9-2818-49BC-A26F-A5E433C95DB4}" presName="rootConnector" presStyleLbl="node3" presStyleIdx="3" presStyleCnt="14"/>
      <dgm:spPr/>
    </dgm:pt>
    <dgm:pt modelId="{5C297F11-78BF-4E79-BD8F-FD7BEBE40A9D}" type="pres">
      <dgm:prSet presAssocID="{FA620BF9-2818-49BC-A26F-A5E433C95DB4}" presName="hierChild4" presStyleCnt="0"/>
      <dgm:spPr/>
    </dgm:pt>
    <dgm:pt modelId="{343D578C-5E2D-42FD-84D1-082A09EB28F9}" type="pres">
      <dgm:prSet presAssocID="{FA620BF9-2818-49BC-A26F-A5E433C95DB4}" presName="hierChild5" presStyleCnt="0"/>
      <dgm:spPr/>
    </dgm:pt>
    <dgm:pt modelId="{DBC039D2-E5A5-44E7-A544-2CC818101F5A}" type="pres">
      <dgm:prSet presAssocID="{0D830F26-40DE-4F39-A7AA-AA04D0060CB8}" presName="hierChild5" presStyleCnt="0"/>
      <dgm:spPr/>
    </dgm:pt>
    <dgm:pt modelId="{8AE5F73F-CC64-4D68-90F3-290E516A8E36}" type="pres">
      <dgm:prSet presAssocID="{C8982307-D7C4-4874-8A04-86EA887A8F6F}" presName="Name37" presStyleLbl="parChTrans1D2" presStyleIdx="1" presStyleCnt="4"/>
      <dgm:spPr/>
    </dgm:pt>
    <dgm:pt modelId="{3A3E80E0-F3D8-491D-825D-BA4C83773B59}" type="pres">
      <dgm:prSet presAssocID="{AA076F88-B60B-44CC-82DF-1E5E63ADD1FD}" presName="hierRoot2" presStyleCnt="0">
        <dgm:presLayoutVars>
          <dgm:hierBranch val="init"/>
        </dgm:presLayoutVars>
      </dgm:prSet>
      <dgm:spPr/>
    </dgm:pt>
    <dgm:pt modelId="{36A92482-B8CF-4A67-A5AB-07CA04C28560}" type="pres">
      <dgm:prSet presAssocID="{AA076F88-B60B-44CC-82DF-1E5E63ADD1FD}" presName="rootComposite" presStyleCnt="0"/>
      <dgm:spPr/>
    </dgm:pt>
    <dgm:pt modelId="{8599920D-3998-4438-9DAC-797482ECE27C}" type="pres">
      <dgm:prSet presAssocID="{AA076F88-B60B-44CC-82DF-1E5E63ADD1FD}" presName="rootText" presStyleLbl="node2" presStyleIdx="1" presStyleCnt="4">
        <dgm:presLayoutVars>
          <dgm:chPref val="3"/>
        </dgm:presLayoutVars>
      </dgm:prSet>
      <dgm:spPr/>
    </dgm:pt>
    <dgm:pt modelId="{CC8FF4EB-81F8-4AE7-9418-D4C0ED2674A3}" type="pres">
      <dgm:prSet presAssocID="{AA076F88-B60B-44CC-82DF-1E5E63ADD1FD}" presName="rootConnector" presStyleLbl="node2" presStyleIdx="1" presStyleCnt="4"/>
      <dgm:spPr/>
    </dgm:pt>
    <dgm:pt modelId="{4F60FA39-80E7-4427-A0EB-E46DBBFE6DA1}" type="pres">
      <dgm:prSet presAssocID="{AA076F88-B60B-44CC-82DF-1E5E63ADD1FD}" presName="hierChild4" presStyleCnt="0"/>
      <dgm:spPr/>
    </dgm:pt>
    <dgm:pt modelId="{3F8F18AB-858F-4616-BACE-528E2FD4C60B}" type="pres">
      <dgm:prSet presAssocID="{D54D1D28-D4E1-47F3-AEC3-6891281289F9}" presName="Name37" presStyleLbl="parChTrans1D3" presStyleIdx="4" presStyleCnt="14"/>
      <dgm:spPr/>
    </dgm:pt>
    <dgm:pt modelId="{2E282F93-0A39-499E-BFC3-EBDA83D1586E}" type="pres">
      <dgm:prSet presAssocID="{4558ABED-4976-4ECB-AC3A-D07F03963CFC}" presName="hierRoot2" presStyleCnt="0">
        <dgm:presLayoutVars>
          <dgm:hierBranch val="init"/>
        </dgm:presLayoutVars>
      </dgm:prSet>
      <dgm:spPr/>
    </dgm:pt>
    <dgm:pt modelId="{6F6DE5E0-D92F-4C1D-90C1-98B9245E638B}" type="pres">
      <dgm:prSet presAssocID="{4558ABED-4976-4ECB-AC3A-D07F03963CFC}" presName="rootComposite" presStyleCnt="0"/>
      <dgm:spPr/>
    </dgm:pt>
    <dgm:pt modelId="{0A846805-7264-4F78-A831-9E8FA1B90FDA}" type="pres">
      <dgm:prSet presAssocID="{4558ABED-4976-4ECB-AC3A-D07F03963CFC}" presName="rootText" presStyleLbl="node3" presStyleIdx="4" presStyleCnt="14">
        <dgm:presLayoutVars>
          <dgm:chPref val="3"/>
        </dgm:presLayoutVars>
      </dgm:prSet>
      <dgm:spPr/>
    </dgm:pt>
    <dgm:pt modelId="{FB3187F1-7E29-417A-8549-83358F5DA235}" type="pres">
      <dgm:prSet presAssocID="{4558ABED-4976-4ECB-AC3A-D07F03963CFC}" presName="rootConnector" presStyleLbl="node3" presStyleIdx="4" presStyleCnt="14"/>
      <dgm:spPr/>
    </dgm:pt>
    <dgm:pt modelId="{1C8CBF9A-9540-46A6-BE4A-A0D21455604A}" type="pres">
      <dgm:prSet presAssocID="{4558ABED-4976-4ECB-AC3A-D07F03963CFC}" presName="hierChild4" presStyleCnt="0"/>
      <dgm:spPr/>
    </dgm:pt>
    <dgm:pt modelId="{4F5DDF8B-183F-403D-B921-226827828B6D}" type="pres">
      <dgm:prSet presAssocID="{4558ABED-4976-4ECB-AC3A-D07F03963CFC}" presName="hierChild5" presStyleCnt="0"/>
      <dgm:spPr/>
    </dgm:pt>
    <dgm:pt modelId="{2686440A-7585-4169-8BC1-31EEAD166DC6}" type="pres">
      <dgm:prSet presAssocID="{BC4A2B26-39AA-4BD9-8710-FFAAF6627CBD}" presName="Name37" presStyleLbl="parChTrans1D3" presStyleIdx="5" presStyleCnt="14"/>
      <dgm:spPr/>
    </dgm:pt>
    <dgm:pt modelId="{9FBB20B5-58EE-4C91-AECC-4B1BF4536289}" type="pres">
      <dgm:prSet presAssocID="{91C3B09A-C66B-4E0C-AA4A-5C14440BA3DB}" presName="hierRoot2" presStyleCnt="0">
        <dgm:presLayoutVars>
          <dgm:hierBranch val="init"/>
        </dgm:presLayoutVars>
      </dgm:prSet>
      <dgm:spPr/>
    </dgm:pt>
    <dgm:pt modelId="{81C6B841-34FE-4CF1-B35E-EE648976C524}" type="pres">
      <dgm:prSet presAssocID="{91C3B09A-C66B-4E0C-AA4A-5C14440BA3DB}" presName="rootComposite" presStyleCnt="0"/>
      <dgm:spPr/>
    </dgm:pt>
    <dgm:pt modelId="{2388FFF9-945C-4868-80A2-D50476919708}" type="pres">
      <dgm:prSet presAssocID="{91C3B09A-C66B-4E0C-AA4A-5C14440BA3DB}" presName="rootText" presStyleLbl="node3" presStyleIdx="5" presStyleCnt="14">
        <dgm:presLayoutVars>
          <dgm:chPref val="3"/>
        </dgm:presLayoutVars>
      </dgm:prSet>
      <dgm:spPr/>
    </dgm:pt>
    <dgm:pt modelId="{E56EE6EA-4FAE-465D-B378-E123E3456E19}" type="pres">
      <dgm:prSet presAssocID="{91C3B09A-C66B-4E0C-AA4A-5C14440BA3DB}" presName="rootConnector" presStyleLbl="node3" presStyleIdx="5" presStyleCnt="14"/>
      <dgm:spPr/>
    </dgm:pt>
    <dgm:pt modelId="{1B0F0AA3-DFD2-4924-AC2D-DCDF40C87927}" type="pres">
      <dgm:prSet presAssocID="{91C3B09A-C66B-4E0C-AA4A-5C14440BA3DB}" presName="hierChild4" presStyleCnt="0"/>
      <dgm:spPr/>
    </dgm:pt>
    <dgm:pt modelId="{C23EF65F-1B30-4E9D-941E-775DFB5F92E5}" type="pres">
      <dgm:prSet presAssocID="{91C3B09A-C66B-4E0C-AA4A-5C14440BA3DB}" presName="hierChild5" presStyleCnt="0"/>
      <dgm:spPr/>
    </dgm:pt>
    <dgm:pt modelId="{2407B232-4C8E-46AA-B440-D55579B642B9}" type="pres">
      <dgm:prSet presAssocID="{AA076F88-B60B-44CC-82DF-1E5E63ADD1FD}" presName="hierChild5" presStyleCnt="0"/>
      <dgm:spPr/>
    </dgm:pt>
    <dgm:pt modelId="{C6E9287F-8332-4880-953F-173B653CE063}" type="pres">
      <dgm:prSet presAssocID="{14F2FEE9-F52A-413B-A10F-E1AEA3CCFE31}" presName="Name37" presStyleLbl="parChTrans1D2" presStyleIdx="2" presStyleCnt="4"/>
      <dgm:spPr/>
    </dgm:pt>
    <dgm:pt modelId="{D5F23895-F089-432E-A58D-96F9C96D382F}" type="pres">
      <dgm:prSet presAssocID="{C8509390-B132-416F-A33E-D5906F040795}" presName="hierRoot2" presStyleCnt="0">
        <dgm:presLayoutVars>
          <dgm:hierBranch val="init"/>
        </dgm:presLayoutVars>
      </dgm:prSet>
      <dgm:spPr/>
    </dgm:pt>
    <dgm:pt modelId="{80A0D4E8-3DCA-4FAF-9FEF-4016A365B13A}" type="pres">
      <dgm:prSet presAssocID="{C8509390-B132-416F-A33E-D5906F040795}" presName="rootComposite" presStyleCnt="0"/>
      <dgm:spPr/>
    </dgm:pt>
    <dgm:pt modelId="{D65CBFB3-8930-48E3-83CB-89C3110634E2}" type="pres">
      <dgm:prSet presAssocID="{C8509390-B132-416F-A33E-D5906F040795}" presName="rootText" presStyleLbl="node2" presStyleIdx="2" presStyleCnt="4">
        <dgm:presLayoutVars>
          <dgm:chPref val="3"/>
        </dgm:presLayoutVars>
      </dgm:prSet>
      <dgm:spPr/>
    </dgm:pt>
    <dgm:pt modelId="{31B77337-5ED4-4258-A47A-541A82655912}" type="pres">
      <dgm:prSet presAssocID="{C8509390-B132-416F-A33E-D5906F040795}" presName="rootConnector" presStyleLbl="node2" presStyleIdx="2" presStyleCnt="4"/>
      <dgm:spPr/>
    </dgm:pt>
    <dgm:pt modelId="{0D341FB3-1344-4965-8038-FAAB110779B4}" type="pres">
      <dgm:prSet presAssocID="{C8509390-B132-416F-A33E-D5906F040795}" presName="hierChild4" presStyleCnt="0"/>
      <dgm:spPr/>
    </dgm:pt>
    <dgm:pt modelId="{8E9F04F4-C375-4586-88C2-E982284CB971}" type="pres">
      <dgm:prSet presAssocID="{EAB32686-9DD1-40B5-ADCC-3A29534509CF}" presName="Name37" presStyleLbl="parChTrans1D3" presStyleIdx="6" presStyleCnt="14"/>
      <dgm:spPr/>
    </dgm:pt>
    <dgm:pt modelId="{AE32E6A1-6837-400E-8E81-D6B3D04489C0}" type="pres">
      <dgm:prSet presAssocID="{5C6A2669-0C09-40F8-AB7D-B110BF567DF7}" presName="hierRoot2" presStyleCnt="0">
        <dgm:presLayoutVars>
          <dgm:hierBranch val="init"/>
        </dgm:presLayoutVars>
      </dgm:prSet>
      <dgm:spPr/>
    </dgm:pt>
    <dgm:pt modelId="{ADE3154C-311D-43A8-BCB6-BBA29B1199E3}" type="pres">
      <dgm:prSet presAssocID="{5C6A2669-0C09-40F8-AB7D-B110BF567DF7}" presName="rootComposite" presStyleCnt="0"/>
      <dgm:spPr/>
    </dgm:pt>
    <dgm:pt modelId="{1AE00A8D-51EC-4F02-8325-CE0807851580}" type="pres">
      <dgm:prSet presAssocID="{5C6A2669-0C09-40F8-AB7D-B110BF567DF7}" presName="rootText" presStyleLbl="node3" presStyleIdx="6" presStyleCnt="14">
        <dgm:presLayoutVars>
          <dgm:chPref val="3"/>
        </dgm:presLayoutVars>
      </dgm:prSet>
      <dgm:spPr/>
    </dgm:pt>
    <dgm:pt modelId="{99C794B3-68BD-437F-BF0A-8E71400C80EF}" type="pres">
      <dgm:prSet presAssocID="{5C6A2669-0C09-40F8-AB7D-B110BF567DF7}" presName="rootConnector" presStyleLbl="node3" presStyleIdx="6" presStyleCnt="14"/>
      <dgm:spPr/>
    </dgm:pt>
    <dgm:pt modelId="{47F1C2C7-2A37-4527-B3C4-111715256AA1}" type="pres">
      <dgm:prSet presAssocID="{5C6A2669-0C09-40F8-AB7D-B110BF567DF7}" presName="hierChild4" presStyleCnt="0"/>
      <dgm:spPr/>
    </dgm:pt>
    <dgm:pt modelId="{B5E52F81-EAB4-4812-96E7-BC24BFBBD3F6}" type="pres">
      <dgm:prSet presAssocID="{5C6A2669-0C09-40F8-AB7D-B110BF567DF7}" presName="hierChild5" presStyleCnt="0"/>
      <dgm:spPr/>
    </dgm:pt>
    <dgm:pt modelId="{A9330A01-DA32-45EE-A2DC-F58D1B306DE5}" type="pres">
      <dgm:prSet presAssocID="{A78E82F1-C46A-457A-AE73-563B4954CBF2}" presName="Name37" presStyleLbl="parChTrans1D3" presStyleIdx="7" presStyleCnt="14"/>
      <dgm:spPr/>
    </dgm:pt>
    <dgm:pt modelId="{12B2BC5E-6EC4-4D31-8361-0B327061A698}" type="pres">
      <dgm:prSet presAssocID="{CB95D4F8-BA91-4674-8FDE-E9CCF64D61C6}" presName="hierRoot2" presStyleCnt="0">
        <dgm:presLayoutVars>
          <dgm:hierBranch val="init"/>
        </dgm:presLayoutVars>
      </dgm:prSet>
      <dgm:spPr/>
    </dgm:pt>
    <dgm:pt modelId="{1DB8A08B-3DFB-4337-9069-73E5880807CD}" type="pres">
      <dgm:prSet presAssocID="{CB95D4F8-BA91-4674-8FDE-E9CCF64D61C6}" presName="rootComposite" presStyleCnt="0"/>
      <dgm:spPr/>
    </dgm:pt>
    <dgm:pt modelId="{89222B5E-3856-403C-8337-ABDC05B16834}" type="pres">
      <dgm:prSet presAssocID="{CB95D4F8-BA91-4674-8FDE-E9CCF64D61C6}" presName="rootText" presStyleLbl="node3" presStyleIdx="7" presStyleCnt="14">
        <dgm:presLayoutVars>
          <dgm:chPref val="3"/>
        </dgm:presLayoutVars>
      </dgm:prSet>
      <dgm:spPr/>
    </dgm:pt>
    <dgm:pt modelId="{3EF82798-8156-4095-B016-23520054A985}" type="pres">
      <dgm:prSet presAssocID="{CB95D4F8-BA91-4674-8FDE-E9CCF64D61C6}" presName="rootConnector" presStyleLbl="node3" presStyleIdx="7" presStyleCnt="14"/>
      <dgm:spPr/>
    </dgm:pt>
    <dgm:pt modelId="{907C04C2-8498-474F-BF1F-BCA89DFDD6B7}" type="pres">
      <dgm:prSet presAssocID="{CB95D4F8-BA91-4674-8FDE-E9CCF64D61C6}" presName="hierChild4" presStyleCnt="0"/>
      <dgm:spPr/>
    </dgm:pt>
    <dgm:pt modelId="{9A24780B-D73A-4CE5-B131-917A0B3A7ACB}" type="pres">
      <dgm:prSet presAssocID="{CB95D4F8-BA91-4674-8FDE-E9CCF64D61C6}" presName="hierChild5" presStyleCnt="0"/>
      <dgm:spPr/>
    </dgm:pt>
    <dgm:pt modelId="{22B51850-8F83-4F41-ADDB-8C9F95DEE760}" type="pres">
      <dgm:prSet presAssocID="{D3A1DAA6-6EEC-440E-8FF8-68F6B95AF773}" presName="Name37" presStyleLbl="parChTrans1D3" presStyleIdx="8" presStyleCnt="14"/>
      <dgm:spPr/>
    </dgm:pt>
    <dgm:pt modelId="{0717B760-0151-48D2-A9DB-087BAE7AE48D}" type="pres">
      <dgm:prSet presAssocID="{CDCFE8DA-7389-43BA-BDB1-49506823F455}" presName="hierRoot2" presStyleCnt="0">
        <dgm:presLayoutVars>
          <dgm:hierBranch val="init"/>
        </dgm:presLayoutVars>
      </dgm:prSet>
      <dgm:spPr/>
    </dgm:pt>
    <dgm:pt modelId="{A35BE95B-FEEC-4B8A-AC54-DAC96D7AB866}" type="pres">
      <dgm:prSet presAssocID="{CDCFE8DA-7389-43BA-BDB1-49506823F455}" presName="rootComposite" presStyleCnt="0"/>
      <dgm:spPr/>
    </dgm:pt>
    <dgm:pt modelId="{E576F099-609A-45AD-9A3A-251F55C107C0}" type="pres">
      <dgm:prSet presAssocID="{CDCFE8DA-7389-43BA-BDB1-49506823F455}" presName="rootText" presStyleLbl="node3" presStyleIdx="8" presStyleCnt="14">
        <dgm:presLayoutVars>
          <dgm:chPref val="3"/>
        </dgm:presLayoutVars>
      </dgm:prSet>
      <dgm:spPr/>
    </dgm:pt>
    <dgm:pt modelId="{D26007F0-9101-4B1E-A3DF-4D27BD5BABBF}" type="pres">
      <dgm:prSet presAssocID="{CDCFE8DA-7389-43BA-BDB1-49506823F455}" presName="rootConnector" presStyleLbl="node3" presStyleIdx="8" presStyleCnt="14"/>
      <dgm:spPr/>
    </dgm:pt>
    <dgm:pt modelId="{4CE75DE5-A1F6-471C-856D-76F959DB8CC9}" type="pres">
      <dgm:prSet presAssocID="{CDCFE8DA-7389-43BA-BDB1-49506823F455}" presName="hierChild4" presStyleCnt="0"/>
      <dgm:spPr/>
    </dgm:pt>
    <dgm:pt modelId="{D55879DE-B6AD-41D5-A604-F31E2F65936B}" type="pres">
      <dgm:prSet presAssocID="{CDCFE8DA-7389-43BA-BDB1-49506823F455}" presName="hierChild5" presStyleCnt="0"/>
      <dgm:spPr/>
    </dgm:pt>
    <dgm:pt modelId="{C7CD0273-27C8-423B-A3D0-7B29E6DA8A7A}" type="pres">
      <dgm:prSet presAssocID="{4B44ADE5-DA78-48CE-B275-7E4886BE612D}" presName="Name37" presStyleLbl="parChTrans1D3" presStyleIdx="9" presStyleCnt="14"/>
      <dgm:spPr/>
    </dgm:pt>
    <dgm:pt modelId="{B450EEF7-8E46-40ED-8D5E-A1C9B748A244}" type="pres">
      <dgm:prSet presAssocID="{D6470ED2-79E3-4A99-8ADF-B7D941E58435}" presName="hierRoot2" presStyleCnt="0">
        <dgm:presLayoutVars>
          <dgm:hierBranch val="init"/>
        </dgm:presLayoutVars>
      </dgm:prSet>
      <dgm:spPr/>
    </dgm:pt>
    <dgm:pt modelId="{28F5AE05-F0A3-4F99-86EC-1CB4D2C67BDB}" type="pres">
      <dgm:prSet presAssocID="{D6470ED2-79E3-4A99-8ADF-B7D941E58435}" presName="rootComposite" presStyleCnt="0"/>
      <dgm:spPr/>
    </dgm:pt>
    <dgm:pt modelId="{E77BAA64-4807-46D8-883C-F21623A6C450}" type="pres">
      <dgm:prSet presAssocID="{D6470ED2-79E3-4A99-8ADF-B7D941E58435}" presName="rootText" presStyleLbl="node3" presStyleIdx="9" presStyleCnt="14">
        <dgm:presLayoutVars>
          <dgm:chPref val="3"/>
        </dgm:presLayoutVars>
      </dgm:prSet>
      <dgm:spPr/>
    </dgm:pt>
    <dgm:pt modelId="{7F69A2A3-FA3E-4ECC-8A4D-757400BC3BEE}" type="pres">
      <dgm:prSet presAssocID="{D6470ED2-79E3-4A99-8ADF-B7D941E58435}" presName="rootConnector" presStyleLbl="node3" presStyleIdx="9" presStyleCnt="14"/>
      <dgm:spPr/>
    </dgm:pt>
    <dgm:pt modelId="{0C074B1E-8F84-477F-9BB3-DACDE2F62015}" type="pres">
      <dgm:prSet presAssocID="{D6470ED2-79E3-4A99-8ADF-B7D941E58435}" presName="hierChild4" presStyleCnt="0"/>
      <dgm:spPr/>
    </dgm:pt>
    <dgm:pt modelId="{68EF3DB9-635F-4916-AA07-AF9F8270C8AA}" type="pres">
      <dgm:prSet presAssocID="{D6470ED2-79E3-4A99-8ADF-B7D941E58435}" presName="hierChild5" presStyleCnt="0"/>
      <dgm:spPr/>
    </dgm:pt>
    <dgm:pt modelId="{6BCBABF3-A277-4A53-B4E0-E251C76A82B6}" type="pres">
      <dgm:prSet presAssocID="{3966CBCA-C9EB-4429-9C2C-46468319457A}" presName="Name37" presStyleLbl="parChTrans1D3" presStyleIdx="10" presStyleCnt="14"/>
      <dgm:spPr/>
    </dgm:pt>
    <dgm:pt modelId="{A93B8E9E-FB6C-4AFA-B0E9-17FCA52689F6}" type="pres">
      <dgm:prSet presAssocID="{F6AD50EB-F64E-4C96-AA69-7C2AB06A8943}" presName="hierRoot2" presStyleCnt="0">
        <dgm:presLayoutVars>
          <dgm:hierBranch val="init"/>
        </dgm:presLayoutVars>
      </dgm:prSet>
      <dgm:spPr/>
    </dgm:pt>
    <dgm:pt modelId="{0ACB2707-87F6-4208-AA51-CCEAF7AD82CB}" type="pres">
      <dgm:prSet presAssocID="{F6AD50EB-F64E-4C96-AA69-7C2AB06A8943}" presName="rootComposite" presStyleCnt="0"/>
      <dgm:spPr/>
    </dgm:pt>
    <dgm:pt modelId="{91C95551-184E-4515-9A0F-155B467D9063}" type="pres">
      <dgm:prSet presAssocID="{F6AD50EB-F64E-4C96-AA69-7C2AB06A8943}" presName="rootText" presStyleLbl="node3" presStyleIdx="10" presStyleCnt="14">
        <dgm:presLayoutVars>
          <dgm:chPref val="3"/>
        </dgm:presLayoutVars>
      </dgm:prSet>
      <dgm:spPr/>
    </dgm:pt>
    <dgm:pt modelId="{2A1633D5-420E-4AC7-9F0D-D7C65707A505}" type="pres">
      <dgm:prSet presAssocID="{F6AD50EB-F64E-4C96-AA69-7C2AB06A8943}" presName="rootConnector" presStyleLbl="node3" presStyleIdx="10" presStyleCnt="14"/>
      <dgm:spPr/>
    </dgm:pt>
    <dgm:pt modelId="{71C36749-F171-4C3F-AB14-8299748BDD36}" type="pres">
      <dgm:prSet presAssocID="{F6AD50EB-F64E-4C96-AA69-7C2AB06A8943}" presName="hierChild4" presStyleCnt="0"/>
      <dgm:spPr/>
    </dgm:pt>
    <dgm:pt modelId="{7810D147-77E8-40A5-8407-99FCB1EBBF55}" type="pres">
      <dgm:prSet presAssocID="{F6AD50EB-F64E-4C96-AA69-7C2AB06A8943}" presName="hierChild5" presStyleCnt="0"/>
      <dgm:spPr/>
    </dgm:pt>
    <dgm:pt modelId="{AC5C3D33-649F-4CDD-8C1C-C52EFB90C920}" type="pres">
      <dgm:prSet presAssocID="{C8509390-B132-416F-A33E-D5906F040795}" presName="hierChild5" presStyleCnt="0"/>
      <dgm:spPr/>
    </dgm:pt>
    <dgm:pt modelId="{39D45C89-02B7-4BD9-8489-72E7826E92E1}" type="pres">
      <dgm:prSet presAssocID="{B5633238-938F-4FFC-BCA9-2EE1013A9A79}" presName="Name37" presStyleLbl="parChTrans1D2" presStyleIdx="3" presStyleCnt="4"/>
      <dgm:spPr/>
    </dgm:pt>
    <dgm:pt modelId="{A529EB7D-7836-4526-B132-FD5D18C82618}" type="pres">
      <dgm:prSet presAssocID="{8C47D193-07BB-4F56-9B82-4F3FDBF64812}" presName="hierRoot2" presStyleCnt="0">
        <dgm:presLayoutVars>
          <dgm:hierBranch val="init"/>
        </dgm:presLayoutVars>
      </dgm:prSet>
      <dgm:spPr/>
    </dgm:pt>
    <dgm:pt modelId="{93AEAEE8-D83B-4C3C-B69E-8D052FBAD4EC}" type="pres">
      <dgm:prSet presAssocID="{8C47D193-07BB-4F56-9B82-4F3FDBF64812}" presName="rootComposite" presStyleCnt="0"/>
      <dgm:spPr/>
    </dgm:pt>
    <dgm:pt modelId="{7CBDF35D-D3A2-4596-8C42-A49C3322F820}" type="pres">
      <dgm:prSet presAssocID="{8C47D193-07BB-4F56-9B82-4F3FDBF64812}" presName="rootText" presStyleLbl="node2" presStyleIdx="3" presStyleCnt="4">
        <dgm:presLayoutVars>
          <dgm:chPref val="3"/>
        </dgm:presLayoutVars>
      </dgm:prSet>
      <dgm:spPr/>
    </dgm:pt>
    <dgm:pt modelId="{35E0C369-13AD-4398-B53F-7A2D9E060118}" type="pres">
      <dgm:prSet presAssocID="{8C47D193-07BB-4F56-9B82-4F3FDBF64812}" presName="rootConnector" presStyleLbl="node2" presStyleIdx="3" presStyleCnt="4"/>
      <dgm:spPr/>
    </dgm:pt>
    <dgm:pt modelId="{A8425F11-8D82-449C-8534-70FAFC5DC590}" type="pres">
      <dgm:prSet presAssocID="{8C47D193-07BB-4F56-9B82-4F3FDBF64812}" presName="hierChild4" presStyleCnt="0"/>
      <dgm:spPr/>
    </dgm:pt>
    <dgm:pt modelId="{657FCCD1-286E-45AA-929A-7A702D2CFAE0}" type="pres">
      <dgm:prSet presAssocID="{3CE4F1CE-58C3-494E-8FBD-7BCF866F7A4D}" presName="Name37" presStyleLbl="parChTrans1D3" presStyleIdx="11" presStyleCnt="14"/>
      <dgm:spPr/>
    </dgm:pt>
    <dgm:pt modelId="{3489AA94-6B33-41BC-B754-38076A73753B}" type="pres">
      <dgm:prSet presAssocID="{0EDB3FE1-E2CB-4AFB-BAC5-E646733E85ED}" presName="hierRoot2" presStyleCnt="0">
        <dgm:presLayoutVars>
          <dgm:hierBranch val="init"/>
        </dgm:presLayoutVars>
      </dgm:prSet>
      <dgm:spPr/>
    </dgm:pt>
    <dgm:pt modelId="{603BD663-2944-4C34-B09C-34C8544D593A}" type="pres">
      <dgm:prSet presAssocID="{0EDB3FE1-E2CB-4AFB-BAC5-E646733E85ED}" presName="rootComposite" presStyleCnt="0"/>
      <dgm:spPr/>
    </dgm:pt>
    <dgm:pt modelId="{04609F94-A000-433B-9716-52F2A444E96D}" type="pres">
      <dgm:prSet presAssocID="{0EDB3FE1-E2CB-4AFB-BAC5-E646733E85ED}" presName="rootText" presStyleLbl="node3" presStyleIdx="11" presStyleCnt="14">
        <dgm:presLayoutVars>
          <dgm:chPref val="3"/>
        </dgm:presLayoutVars>
      </dgm:prSet>
      <dgm:spPr/>
    </dgm:pt>
    <dgm:pt modelId="{998363A9-1B71-4159-945C-BE3933409F4D}" type="pres">
      <dgm:prSet presAssocID="{0EDB3FE1-E2CB-4AFB-BAC5-E646733E85ED}" presName="rootConnector" presStyleLbl="node3" presStyleIdx="11" presStyleCnt="14"/>
      <dgm:spPr/>
    </dgm:pt>
    <dgm:pt modelId="{1EF98DB3-9651-4121-8CEB-A0004FB5C51F}" type="pres">
      <dgm:prSet presAssocID="{0EDB3FE1-E2CB-4AFB-BAC5-E646733E85ED}" presName="hierChild4" presStyleCnt="0"/>
      <dgm:spPr/>
    </dgm:pt>
    <dgm:pt modelId="{98D94AF7-9C52-4818-B722-01B8014546EC}" type="pres">
      <dgm:prSet presAssocID="{0EDB3FE1-E2CB-4AFB-BAC5-E646733E85ED}" presName="hierChild5" presStyleCnt="0"/>
      <dgm:spPr/>
    </dgm:pt>
    <dgm:pt modelId="{0FD48A5F-3137-4ADD-A65F-735095529FB7}" type="pres">
      <dgm:prSet presAssocID="{D97E114B-80B2-4F15-95CB-8D4645B6BCE4}" presName="Name37" presStyleLbl="parChTrans1D3" presStyleIdx="12" presStyleCnt="14"/>
      <dgm:spPr/>
    </dgm:pt>
    <dgm:pt modelId="{7C21CCDD-7A59-4709-AAA5-4E434E626B04}" type="pres">
      <dgm:prSet presAssocID="{33E66ED4-7A7D-4C0D-8F6A-92E8007938BC}" presName="hierRoot2" presStyleCnt="0">
        <dgm:presLayoutVars>
          <dgm:hierBranch val="init"/>
        </dgm:presLayoutVars>
      </dgm:prSet>
      <dgm:spPr/>
    </dgm:pt>
    <dgm:pt modelId="{7B554C87-3BAE-4A9B-903D-60653B8D8BB4}" type="pres">
      <dgm:prSet presAssocID="{33E66ED4-7A7D-4C0D-8F6A-92E8007938BC}" presName="rootComposite" presStyleCnt="0"/>
      <dgm:spPr/>
    </dgm:pt>
    <dgm:pt modelId="{358006AF-EA2A-4453-B94B-8D2434B2233D}" type="pres">
      <dgm:prSet presAssocID="{33E66ED4-7A7D-4C0D-8F6A-92E8007938BC}" presName="rootText" presStyleLbl="node3" presStyleIdx="12" presStyleCnt="14">
        <dgm:presLayoutVars>
          <dgm:chPref val="3"/>
        </dgm:presLayoutVars>
      </dgm:prSet>
      <dgm:spPr/>
    </dgm:pt>
    <dgm:pt modelId="{9727A041-76F5-4F30-9964-EA64944FA4F3}" type="pres">
      <dgm:prSet presAssocID="{33E66ED4-7A7D-4C0D-8F6A-92E8007938BC}" presName="rootConnector" presStyleLbl="node3" presStyleIdx="12" presStyleCnt="14"/>
      <dgm:spPr/>
    </dgm:pt>
    <dgm:pt modelId="{BE468278-58B0-4418-9B91-C498D86AFF53}" type="pres">
      <dgm:prSet presAssocID="{33E66ED4-7A7D-4C0D-8F6A-92E8007938BC}" presName="hierChild4" presStyleCnt="0"/>
      <dgm:spPr/>
    </dgm:pt>
    <dgm:pt modelId="{35F8945F-A82C-4E1C-80E1-D4A7C63C338A}" type="pres">
      <dgm:prSet presAssocID="{33E66ED4-7A7D-4C0D-8F6A-92E8007938BC}" presName="hierChild5" presStyleCnt="0"/>
      <dgm:spPr/>
    </dgm:pt>
    <dgm:pt modelId="{9B555F6B-AE89-4CDC-91FF-A690ADF2118F}" type="pres">
      <dgm:prSet presAssocID="{184886AE-A5F1-4449-BEDF-14BBCD797734}" presName="Name37" presStyleLbl="parChTrans1D3" presStyleIdx="13" presStyleCnt="14"/>
      <dgm:spPr/>
    </dgm:pt>
    <dgm:pt modelId="{0C796558-F1D2-4DAA-A845-55A11501230D}" type="pres">
      <dgm:prSet presAssocID="{82CC9DD2-3AD1-42BA-9732-4E3D54A0AADF}" presName="hierRoot2" presStyleCnt="0">
        <dgm:presLayoutVars>
          <dgm:hierBranch val="init"/>
        </dgm:presLayoutVars>
      </dgm:prSet>
      <dgm:spPr/>
    </dgm:pt>
    <dgm:pt modelId="{20A63C87-A571-4EF9-BAA0-69E2007F38F6}" type="pres">
      <dgm:prSet presAssocID="{82CC9DD2-3AD1-42BA-9732-4E3D54A0AADF}" presName="rootComposite" presStyleCnt="0"/>
      <dgm:spPr/>
    </dgm:pt>
    <dgm:pt modelId="{6D8A4B1B-4339-4DA9-A150-DC1C8943F405}" type="pres">
      <dgm:prSet presAssocID="{82CC9DD2-3AD1-42BA-9732-4E3D54A0AADF}" presName="rootText" presStyleLbl="node3" presStyleIdx="13" presStyleCnt="14">
        <dgm:presLayoutVars>
          <dgm:chPref val="3"/>
        </dgm:presLayoutVars>
      </dgm:prSet>
      <dgm:spPr/>
    </dgm:pt>
    <dgm:pt modelId="{F9A8C9DC-7C19-47B2-9703-5C6096C2E05C}" type="pres">
      <dgm:prSet presAssocID="{82CC9DD2-3AD1-42BA-9732-4E3D54A0AADF}" presName="rootConnector" presStyleLbl="node3" presStyleIdx="13" presStyleCnt="14"/>
      <dgm:spPr/>
    </dgm:pt>
    <dgm:pt modelId="{C0357766-F360-4D01-AAD4-F9C3752688DA}" type="pres">
      <dgm:prSet presAssocID="{82CC9DD2-3AD1-42BA-9732-4E3D54A0AADF}" presName="hierChild4" presStyleCnt="0"/>
      <dgm:spPr/>
    </dgm:pt>
    <dgm:pt modelId="{53C46119-9FF7-43CC-AD40-767E255B80F8}" type="pres">
      <dgm:prSet presAssocID="{82CC9DD2-3AD1-42BA-9732-4E3D54A0AADF}" presName="hierChild5" presStyleCnt="0"/>
      <dgm:spPr/>
    </dgm:pt>
    <dgm:pt modelId="{BD8C3CD8-34A0-42C9-81C6-29D016A5CB0C}" type="pres">
      <dgm:prSet presAssocID="{8C47D193-07BB-4F56-9B82-4F3FDBF64812}" presName="hierChild5" presStyleCnt="0"/>
      <dgm:spPr/>
    </dgm:pt>
    <dgm:pt modelId="{B72E37E0-CC73-4675-9FD8-450DA8C01F61}" type="pres">
      <dgm:prSet presAssocID="{0C5D6410-AE3B-484D-8A2B-E2B81989C6BB}" presName="hierChild3" presStyleCnt="0"/>
      <dgm:spPr/>
    </dgm:pt>
  </dgm:ptLst>
  <dgm:cxnLst>
    <dgm:cxn modelId="{1552FE00-23C7-4C6E-AE30-9CBF029258BB}" type="presOf" srcId="{BC4A2B26-39AA-4BD9-8710-FFAAF6627CBD}" destId="{2686440A-7585-4169-8BC1-31EEAD166DC6}" srcOrd="0" destOrd="0" presId="urn:microsoft.com/office/officeart/2005/8/layout/orgChart1"/>
    <dgm:cxn modelId="{9BC10C07-E790-47BF-AD21-68D743910A75}" type="presOf" srcId="{8C47D193-07BB-4F56-9B82-4F3FDBF64812}" destId="{7CBDF35D-D3A2-4596-8C42-A49C3322F820}" srcOrd="0" destOrd="0" presId="urn:microsoft.com/office/officeart/2005/8/layout/orgChart1"/>
    <dgm:cxn modelId="{E16B0808-4863-40FB-A29A-2A3023024D7D}" type="presOf" srcId="{0C5D6410-AE3B-484D-8A2B-E2B81989C6BB}" destId="{2C53C118-1C0D-4CE5-A5E5-3B84721BE92B}" srcOrd="0" destOrd="0" presId="urn:microsoft.com/office/officeart/2005/8/layout/orgChart1"/>
    <dgm:cxn modelId="{9DCEB808-D204-4412-9BCE-36312FA52D35}" type="presOf" srcId="{D6470ED2-79E3-4A99-8ADF-B7D941E58435}" destId="{7F69A2A3-FA3E-4ECC-8A4D-757400BC3BEE}" srcOrd="1" destOrd="0" presId="urn:microsoft.com/office/officeart/2005/8/layout/orgChart1"/>
    <dgm:cxn modelId="{A3D3F60C-2E4C-46B1-B981-09D8A60C1A98}" type="presOf" srcId="{91C3B09A-C66B-4E0C-AA4A-5C14440BA3DB}" destId="{2388FFF9-945C-4868-80A2-D50476919708}" srcOrd="0" destOrd="0" presId="urn:microsoft.com/office/officeart/2005/8/layout/orgChart1"/>
    <dgm:cxn modelId="{4335770D-8C97-4956-98A3-EADA5C7B9A20}" type="presOf" srcId="{3E2179E4-F832-4DE1-B421-838F983D93F4}" destId="{C2421462-A88C-4F49-9CBD-1CC5AF7F5B6B}" srcOrd="0" destOrd="0" presId="urn:microsoft.com/office/officeart/2005/8/layout/orgChart1"/>
    <dgm:cxn modelId="{A69C6215-2BCA-46C8-9228-3D12FDC76463}" type="presOf" srcId="{AA076F88-B60B-44CC-82DF-1E5E63ADD1FD}" destId="{CC8FF4EB-81F8-4AE7-9418-D4C0ED2674A3}" srcOrd="1" destOrd="0" presId="urn:microsoft.com/office/officeart/2005/8/layout/orgChart1"/>
    <dgm:cxn modelId="{BA368218-751D-425D-8AB1-C23045850A05}" type="presOf" srcId="{4B44ADE5-DA78-48CE-B275-7E4886BE612D}" destId="{C7CD0273-27C8-423B-A3D0-7B29E6DA8A7A}" srcOrd="0" destOrd="0" presId="urn:microsoft.com/office/officeart/2005/8/layout/orgChart1"/>
    <dgm:cxn modelId="{21A1A619-5746-495E-8AF0-8CFE396CAB5A}" srcId="{8C47D193-07BB-4F56-9B82-4F3FDBF64812}" destId="{33E66ED4-7A7D-4C0D-8F6A-92E8007938BC}" srcOrd="1" destOrd="0" parTransId="{D97E114B-80B2-4F15-95CB-8D4645B6BCE4}" sibTransId="{89147AFC-A650-4006-9AF9-B2851EE0F77B}"/>
    <dgm:cxn modelId="{3E771620-08FC-4C86-95F1-1FEFDDFE5D7E}" type="presOf" srcId="{A730E533-2CFE-4F2F-8978-EFE2DC4FAD2A}" destId="{165F1C8C-4CB1-4AEF-AFE1-27322EAA1534}" srcOrd="1" destOrd="0" presId="urn:microsoft.com/office/officeart/2005/8/layout/orgChart1"/>
    <dgm:cxn modelId="{0F615C2A-7D7A-402B-84E8-D2CE96C9AF5B}" type="presOf" srcId="{0EDB3FE1-E2CB-4AFB-BAC5-E646733E85ED}" destId="{998363A9-1B71-4159-945C-BE3933409F4D}" srcOrd="1" destOrd="0" presId="urn:microsoft.com/office/officeart/2005/8/layout/orgChart1"/>
    <dgm:cxn modelId="{10104033-8D3C-4F80-983D-83663F56DC07}" srcId="{0D830F26-40DE-4F39-A7AA-AA04D0060CB8}" destId="{A730E533-2CFE-4F2F-8978-EFE2DC4FAD2A}" srcOrd="0" destOrd="0" parTransId="{C92E248D-C656-4E1C-905B-A562BE30F242}" sibTransId="{7DDDFBDA-FA12-4CBE-93D4-B41B032E3A00}"/>
    <dgm:cxn modelId="{20892838-DA64-43CD-81A4-314620CAE6BE}" type="presOf" srcId="{4A178B7C-3A4E-45D6-9798-BF748A57F657}" destId="{F518B594-66C8-45C5-A4C2-42082DBA9D0B}" srcOrd="0" destOrd="0" presId="urn:microsoft.com/office/officeart/2005/8/layout/orgChart1"/>
    <dgm:cxn modelId="{C1FEA33A-30CC-401A-B293-9228AA951E04}" type="presOf" srcId="{F6AD50EB-F64E-4C96-AA69-7C2AB06A8943}" destId="{2A1633D5-420E-4AC7-9F0D-D7C65707A505}" srcOrd="1" destOrd="0" presId="urn:microsoft.com/office/officeart/2005/8/layout/orgChart1"/>
    <dgm:cxn modelId="{B490B05C-3266-48C9-A218-C055858E8B57}" type="presOf" srcId="{4558ABED-4976-4ECB-AC3A-D07F03963CFC}" destId="{FB3187F1-7E29-417A-8549-83358F5DA235}" srcOrd="1" destOrd="0" presId="urn:microsoft.com/office/officeart/2005/8/layout/orgChart1"/>
    <dgm:cxn modelId="{90D2F85F-695B-4226-9810-13C0ABE9CC8D}" type="presOf" srcId="{33089E61-EBD7-40E5-B533-80FFD0C7145B}" destId="{60EF31ED-A791-4C80-926D-4FED72CB55A9}" srcOrd="0" destOrd="0" presId="urn:microsoft.com/office/officeart/2005/8/layout/orgChart1"/>
    <dgm:cxn modelId="{2D1B3D44-4419-4EDA-A927-85BDEB96BB8B}" type="presOf" srcId="{CB95D4F8-BA91-4674-8FDE-E9CCF64D61C6}" destId="{89222B5E-3856-403C-8337-ABDC05B16834}" srcOrd="0" destOrd="0" presId="urn:microsoft.com/office/officeart/2005/8/layout/orgChart1"/>
    <dgm:cxn modelId="{4F915567-3C4B-4325-A6C9-199761502F18}" srcId="{8C47D193-07BB-4F56-9B82-4F3FDBF64812}" destId="{82CC9DD2-3AD1-42BA-9732-4E3D54A0AADF}" srcOrd="2" destOrd="0" parTransId="{184886AE-A5F1-4449-BEDF-14BBCD797734}" sibTransId="{462F531F-153D-4121-B658-D1E1F649AAE0}"/>
    <dgm:cxn modelId="{2809F167-C739-474B-84C7-E73399717043}" type="presOf" srcId="{0D830F26-40DE-4F39-A7AA-AA04D0060CB8}" destId="{2132CD32-0A21-4021-BCAF-ACF54A7D1E2E}" srcOrd="0" destOrd="0" presId="urn:microsoft.com/office/officeart/2005/8/layout/orgChart1"/>
    <dgm:cxn modelId="{AEED0D4F-B557-4A29-8752-250B227584E7}" type="presOf" srcId="{CDCFE8DA-7389-43BA-BDB1-49506823F455}" destId="{D26007F0-9101-4B1E-A3DF-4D27BD5BABBF}" srcOrd="1" destOrd="0" presId="urn:microsoft.com/office/officeart/2005/8/layout/orgChart1"/>
    <dgm:cxn modelId="{2CFAAD6F-7BEB-4BD9-BDCF-0BF2A2DD1870}" type="presOf" srcId="{C8509390-B132-416F-A33E-D5906F040795}" destId="{31B77337-5ED4-4258-A47A-541A82655912}" srcOrd="1" destOrd="0" presId="urn:microsoft.com/office/officeart/2005/8/layout/orgChart1"/>
    <dgm:cxn modelId="{1235BC71-BDF1-40F6-A582-6CFB9609C814}" type="presOf" srcId="{B5633238-938F-4FFC-BCA9-2EE1013A9A79}" destId="{39D45C89-02B7-4BD9-8489-72E7826E92E1}" srcOrd="0" destOrd="0" presId="urn:microsoft.com/office/officeart/2005/8/layout/orgChart1"/>
    <dgm:cxn modelId="{E3E05373-EF30-4AB8-9225-2922125626B5}" type="presOf" srcId="{5C6A2669-0C09-40F8-AB7D-B110BF567DF7}" destId="{1AE00A8D-51EC-4F02-8325-CE0807851580}" srcOrd="0" destOrd="0" presId="urn:microsoft.com/office/officeart/2005/8/layout/orgChart1"/>
    <dgm:cxn modelId="{14292B74-64F0-4B7C-A281-6F1524FB3E93}" srcId="{0C5D6410-AE3B-484D-8A2B-E2B81989C6BB}" destId="{8C47D193-07BB-4F56-9B82-4F3FDBF64812}" srcOrd="3" destOrd="0" parTransId="{B5633238-938F-4FFC-BCA9-2EE1013A9A79}" sibTransId="{93E89A41-FED1-4D2E-9E9E-821D7F08B49F}"/>
    <dgm:cxn modelId="{68D70556-E78F-4C09-9DD5-B85EE113A080}" type="presOf" srcId="{636CC9BC-C227-4542-82BE-FBB6364229E6}" destId="{49A9FE0B-F7FA-4C5E-8D62-EDA29767694E}" srcOrd="0" destOrd="0" presId="urn:microsoft.com/office/officeart/2005/8/layout/orgChart1"/>
    <dgm:cxn modelId="{01186757-EEB4-41C4-9202-93388BED892D}" srcId="{C8509390-B132-416F-A33E-D5906F040795}" destId="{D6470ED2-79E3-4A99-8ADF-B7D941E58435}" srcOrd="3" destOrd="0" parTransId="{4B44ADE5-DA78-48CE-B275-7E4886BE612D}" sibTransId="{B29D4E1A-4D74-4B15-B58F-6AE839F633C0}"/>
    <dgm:cxn modelId="{5A045979-8AAC-43A7-8905-33B15EE45375}" type="presOf" srcId="{F6AD50EB-F64E-4C96-AA69-7C2AB06A8943}" destId="{91C95551-184E-4515-9A0F-155B467D9063}" srcOrd="0" destOrd="0" presId="urn:microsoft.com/office/officeart/2005/8/layout/orgChart1"/>
    <dgm:cxn modelId="{3AF39880-EF04-443F-B876-83BC3888A7EE}" type="presOf" srcId="{33E66ED4-7A7D-4C0D-8F6A-92E8007938BC}" destId="{9727A041-76F5-4F30-9964-EA64944FA4F3}" srcOrd="1" destOrd="0" presId="urn:microsoft.com/office/officeart/2005/8/layout/orgChart1"/>
    <dgm:cxn modelId="{F8A75782-6980-494B-AF1C-7ABAD73B3024}" type="presOf" srcId="{5C6A2669-0C09-40F8-AB7D-B110BF567DF7}" destId="{99C794B3-68BD-437F-BF0A-8E71400C80EF}" srcOrd="1" destOrd="0" presId="urn:microsoft.com/office/officeart/2005/8/layout/orgChart1"/>
    <dgm:cxn modelId="{DBCE7B82-85AB-4EA7-9387-7B706033C321}" srcId="{C8509390-B132-416F-A33E-D5906F040795}" destId="{5C6A2669-0C09-40F8-AB7D-B110BF567DF7}" srcOrd="0" destOrd="0" parTransId="{EAB32686-9DD1-40B5-ADCC-3A29534509CF}" sibTransId="{97A6C87C-04D2-4443-96E7-3C613385A87D}"/>
    <dgm:cxn modelId="{23009182-94D0-47E1-9CA3-DAB3D218BF3D}" type="presOf" srcId="{3966CBCA-C9EB-4429-9C2C-46468319457A}" destId="{6BCBABF3-A277-4A53-B4E0-E251C76A82B6}" srcOrd="0" destOrd="0" presId="urn:microsoft.com/office/officeart/2005/8/layout/orgChart1"/>
    <dgm:cxn modelId="{1602E783-523D-4727-B792-471D9C8C21EB}" type="presOf" srcId="{3E2179E4-F832-4DE1-B421-838F983D93F4}" destId="{FB308D81-577F-4EA7-AD11-C7B6A3F469F1}" srcOrd="1" destOrd="0" presId="urn:microsoft.com/office/officeart/2005/8/layout/orgChart1"/>
    <dgm:cxn modelId="{20A01684-2BB2-4030-A712-401555687DDA}" type="presOf" srcId="{1EE9BC17-A636-44D9-905B-717077DDB820}" destId="{E1030DEC-4F49-43A5-A378-226CA7567EE4}" srcOrd="1" destOrd="0" presId="urn:microsoft.com/office/officeart/2005/8/layout/orgChart1"/>
    <dgm:cxn modelId="{8F73F38A-47AE-455F-AB3C-E6C245833542}" type="presOf" srcId="{EAB32686-9DD1-40B5-ADCC-3A29534509CF}" destId="{8E9F04F4-C375-4586-88C2-E982284CB971}" srcOrd="0" destOrd="0" presId="urn:microsoft.com/office/officeart/2005/8/layout/orgChart1"/>
    <dgm:cxn modelId="{FA177A93-5F99-4B0E-9EE2-170F31539997}" type="presOf" srcId="{A78E82F1-C46A-457A-AE73-563B4954CBF2}" destId="{A9330A01-DA32-45EE-A2DC-F58D1B306DE5}" srcOrd="0" destOrd="0" presId="urn:microsoft.com/office/officeart/2005/8/layout/orgChart1"/>
    <dgm:cxn modelId="{0DC18D94-B3B8-45AB-80EB-FFF242AD486D}" type="presOf" srcId="{D54D1D28-D4E1-47F3-AEC3-6891281289F9}" destId="{3F8F18AB-858F-4616-BACE-528E2FD4C60B}" srcOrd="0" destOrd="0" presId="urn:microsoft.com/office/officeart/2005/8/layout/orgChart1"/>
    <dgm:cxn modelId="{9CE8649A-1967-45C0-A6C1-D929A32470FC}" type="presOf" srcId="{CDCFE8DA-7389-43BA-BDB1-49506823F455}" destId="{E576F099-609A-45AD-9A3A-251F55C107C0}" srcOrd="0" destOrd="0" presId="urn:microsoft.com/office/officeart/2005/8/layout/orgChart1"/>
    <dgm:cxn modelId="{5A3AB79B-7AD2-4287-8BB4-50DABEF2FA4B}" srcId="{AA076F88-B60B-44CC-82DF-1E5E63ADD1FD}" destId="{4558ABED-4976-4ECB-AC3A-D07F03963CFC}" srcOrd="0" destOrd="0" parTransId="{D54D1D28-D4E1-47F3-AEC3-6891281289F9}" sibTransId="{418FB812-FDF3-46B1-B6DA-4B0F5F74400A}"/>
    <dgm:cxn modelId="{B17EC4A2-3EE5-4086-8D77-8F5BDCC644DD}" srcId="{0D830F26-40DE-4F39-A7AA-AA04D0060CB8}" destId="{FA620BF9-2818-49BC-A26F-A5E433C95DB4}" srcOrd="3" destOrd="0" parTransId="{33089E61-EBD7-40E5-B533-80FFD0C7145B}" sibTransId="{8B1F812A-0DF6-4A1C-BD73-1E5FF3E4DBE8}"/>
    <dgm:cxn modelId="{077D30A5-C26E-4A8F-8B8B-395EC92C95D6}" type="presOf" srcId="{8C47D193-07BB-4F56-9B82-4F3FDBF64812}" destId="{35E0C369-13AD-4398-B53F-7A2D9E060118}" srcOrd="1" destOrd="0" presId="urn:microsoft.com/office/officeart/2005/8/layout/orgChart1"/>
    <dgm:cxn modelId="{A4D1C0A5-4344-45A2-8CB4-EE486699E932}" type="presOf" srcId="{C8982307-D7C4-4874-8A04-86EA887A8F6F}" destId="{8AE5F73F-CC64-4D68-90F3-290E516A8E36}" srcOrd="0" destOrd="0" presId="urn:microsoft.com/office/officeart/2005/8/layout/orgChart1"/>
    <dgm:cxn modelId="{2F2914A8-D224-40E1-AA16-6841D06E7F3C}" srcId="{0D830F26-40DE-4F39-A7AA-AA04D0060CB8}" destId="{3E2179E4-F832-4DE1-B421-838F983D93F4}" srcOrd="1" destOrd="0" parTransId="{4A178B7C-3A4E-45D6-9798-BF748A57F657}" sibTransId="{7F905EBD-3301-4B77-A3D9-2E56374C4CE1}"/>
    <dgm:cxn modelId="{A4C076A8-58DF-4406-B8CA-F4DDC2D06558}" type="presOf" srcId="{91C3B09A-C66B-4E0C-AA4A-5C14440BA3DB}" destId="{E56EE6EA-4FAE-465D-B378-E123E3456E19}" srcOrd="1" destOrd="0" presId="urn:microsoft.com/office/officeart/2005/8/layout/orgChart1"/>
    <dgm:cxn modelId="{F54152B0-E9C9-43D9-B9F5-2531BD639601}" type="presOf" srcId="{CB95D4F8-BA91-4674-8FDE-E9CCF64D61C6}" destId="{3EF82798-8156-4095-B016-23520054A985}" srcOrd="1" destOrd="0" presId="urn:microsoft.com/office/officeart/2005/8/layout/orgChart1"/>
    <dgm:cxn modelId="{71FFB5B3-9E01-43AD-827C-A4468A9750F5}" srcId="{AA076F88-B60B-44CC-82DF-1E5E63ADD1FD}" destId="{91C3B09A-C66B-4E0C-AA4A-5C14440BA3DB}" srcOrd="1" destOrd="0" parTransId="{BC4A2B26-39AA-4BD9-8710-FFAAF6627CBD}" sibTransId="{D9592F20-8D80-4455-ACDC-EB488FE02B54}"/>
    <dgm:cxn modelId="{9D40E8B9-B3DC-477C-B5CD-484D37F05838}" type="presOf" srcId="{0C5D6410-AE3B-484D-8A2B-E2B81989C6BB}" destId="{8E5D6F56-D058-4FD7-84D6-33692C8AB4E4}" srcOrd="1" destOrd="0" presId="urn:microsoft.com/office/officeart/2005/8/layout/orgChart1"/>
    <dgm:cxn modelId="{42D332BE-6312-4A4B-BAFE-8BD6A2CFD66D}" srcId="{8C47D193-07BB-4F56-9B82-4F3FDBF64812}" destId="{0EDB3FE1-E2CB-4AFB-BAC5-E646733E85ED}" srcOrd="0" destOrd="0" parTransId="{3CE4F1CE-58C3-494E-8FBD-7BCF866F7A4D}" sibTransId="{D91EFFF5-B422-4BFC-A1AD-7E3921D7591E}"/>
    <dgm:cxn modelId="{696FB4BE-DDB4-4CB9-BBA2-0A384182B2CE}" type="presOf" srcId="{D3A1DAA6-6EEC-440E-8FF8-68F6B95AF773}" destId="{22B51850-8F83-4F41-ADDB-8C9F95DEE760}" srcOrd="0" destOrd="0" presId="urn:microsoft.com/office/officeart/2005/8/layout/orgChart1"/>
    <dgm:cxn modelId="{029D11C0-0189-488E-B765-C4988A21DFEE}" srcId="{77896C36-D60D-4ADC-8C22-F5BD70C58C36}" destId="{0C5D6410-AE3B-484D-8A2B-E2B81989C6BB}" srcOrd="0" destOrd="0" parTransId="{48937084-B996-43F6-926E-E8BC1527358F}" sibTransId="{5A588B25-4F54-44C2-8E90-CA99D5F04438}"/>
    <dgm:cxn modelId="{302F01C2-2A82-4E5A-B643-98AF3DA49F5B}" type="presOf" srcId="{A730E533-2CFE-4F2F-8978-EFE2DC4FAD2A}" destId="{B4A14362-CB51-463C-B224-9AEB7AE450F1}" srcOrd="0" destOrd="0" presId="urn:microsoft.com/office/officeart/2005/8/layout/orgChart1"/>
    <dgm:cxn modelId="{B00B44C5-6438-4949-936A-56E5F3E3226D}" srcId="{0C5D6410-AE3B-484D-8A2B-E2B81989C6BB}" destId="{AA076F88-B60B-44CC-82DF-1E5E63ADD1FD}" srcOrd="1" destOrd="0" parTransId="{C8982307-D7C4-4874-8A04-86EA887A8F6F}" sibTransId="{6244A09C-4C97-423E-933D-7D27E80C1774}"/>
    <dgm:cxn modelId="{40A829C8-2F1E-4C2C-839C-1359F8120BF7}" type="presOf" srcId="{FCC4C8EC-5D8F-44C2-B2FE-1E1CA1B44729}" destId="{4DD63724-4A14-4C89-908F-865FCA037538}" srcOrd="0" destOrd="0" presId="urn:microsoft.com/office/officeart/2005/8/layout/orgChart1"/>
    <dgm:cxn modelId="{459547C8-6D87-4B17-91A1-3A48E214BB98}" type="presOf" srcId="{184886AE-A5F1-4449-BEDF-14BBCD797734}" destId="{9B555F6B-AE89-4CDC-91FF-A690ADF2118F}" srcOrd="0" destOrd="0" presId="urn:microsoft.com/office/officeart/2005/8/layout/orgChart1"/>
    <dgm:cxn modelId="{726D77C9-4F58-490F-9603-1601921882E3}" type="presOf" srcId="{33E66ED4-7A7D-4C0D-8F6A-92E8007938BC}" destId="{358006AF-EA2A-4453-B94B-8D2434B2233D}" srcOrd="0" destOrd="0" presId="urn:microsoft.com/office/officeart/2005/8/layout/orgChart1"/>
    <dgm:cxn modelId="{ADC096CB-F362-4CBD-B183-4EAF8B237B13}" type="presOf" srcId="{14F2FEE9-F52A-413B-A10F-E1AEA3CCFE31}" destId="{C6E9287F-8332-4880-953F-173B653CE063}" srcOrd="0" destOrd="0" presId="urn:microsoft.com/office/officeart/2005/8/layout/orgChart1"/>
    <dgm:cxn modelId="{438071CE-7911-4FC0-B790-0B205207414F}" type="presOf" srcId="{C8509390-B132-416F-A33E-D5906F040795}" destId="{D65CBFB3-8930-48E3-83CB-89C3110634E2}" srcOrd="0" destOrd="0" presId="urn:microsoft.com/office/officeart/2005/8/layout/orgChart1"/>
    <dgm:cxn modelId="{9BC57ECE-DFCC-4EB5-87DD-BDB571F55B9A}" srcId="{C8509390-B132-416F-A33E-D5906F040795}" destId="{F6AD50EB-F64E-4C96-AA69-7C2AB06A8943}" srcOrd="4" destOrd="0" parTransId="{3966CBCA-C9EB-4429-9C2C-46468319457A}" sibTransId="{F4FDCA0A-6590-437F-ACF9-9149699B4777}"/>
    <dgm:cxn modelId="{7D6308D1-5B92-43DF-8E98-A753D2589574}" type="presOf" srcId="{3CE4F1CE-58C3-494E-8FBD-7BCF866F7A4D}" destId="{657FCCD1-286E-45AA-929A-7A702D2CFAE0}" srcOrd="0" destOrd="0" presId="urn:microsoft.com/office/officeart/2005/8/layout/orgChart1"/>
    <dgm:cxn modelId="{46AC01D2-9A3E-4DA1-84DE-CFEB5E47D275}" type="presOf" srcId="{AA076F88-B60B-44CC-82DF-1E5E63ADD1FD}" destId="{8599920D-3998-4438-9DAC-797482ECE27C}" srcOrd="0" destOrd="0" presId="urn:microsoft.com/office/officeart/2005/8/layout/orgChart1"/>
    <dgm:cxn modelId="{240E6AD5-C5BD-4C1E-B62E-627393635453}" type="presOf" srcId="{4558ABED-4976-4ECB-AC3A-D07F03963CFC}" destId="{0A846805-7264-4F78-A831-9E8FA1B90FDA}" srcOrd="0" destOrd="0" presId="urn:microsoft.com/office/officeart/2005/8/layout/orgChart1"/>
    <dgm:cxn modelId="{41CC8DD5-93C2-48C6-88E6-BCFDA7ED0BD6}" type="presOf" srcId="{FA620BF9-2818-49BC-A26F-A5E433C95DB4}" destId="{6681F2A2-4E07-4B53-8A72-D251452C234A}" srcOrd="0" destOrd="0" presId="urn:microsoft.com/office/officeart/2005/8/layout/orgChart1"/>
    <dgm:cxn modelId="{98AB42DC-CBD1-48C3-BF6E-7E02C0A853FA}" type="presOf" srcId="{FA620BF9-2818-49BC-A26F-A5E433C95DB4}" destId="{B567D286-D914-4B5B-9DC2-2990806A9FBE}" srcOrd="1" destOrd="0" presId="urn:microsoft.com/office/officeart/2005/8/layout/orgChart1"/>
    <dgm:cxn modelId="{88C51BDF-EB08-491A-BBAD-3C2C25BB689A}" type="presOf" srcId="{C92E248D-C656-4E1C-905B-A562BE30F242}" destId="{5081F891-1EA2-4F2F-856F-229F41752BFA}" srcOrd="0" destOrd="0" presId="urn:microsoft.com/office/officeart/2005/8/layout/orgChart1"/>
    <dgm:cxn modelId="{B0F113E1-927E-4936-8917-13AEADB80A24}" type="presOf" srcId="{D6470ED2-79E3-4A99-8ADF-B7D941E58435}" destId="{E77BAA64-4807-46D8-883C-F21623A6C450}" srcOrd="0" destOrd="0" presId="urn:microsoft.com/office/officeart/2005/8/layout/orgChart1"/>
    <dgm:cxn modelId="{C2B6BBE4-BFC8-4637-8023-832D442B7337}" srcId="{0D830F26-40DE-4F39-A7AA-AA04D0060CB8}" destId="{1EE9BC17-A636-44D9-905B-717077DDB820}" srcOrd="2" destOrd="0" parTransId="{FCC4C8EC-5D8F-44C2-B2FE-1E1CA1B44729}" sibTransId="{92BAD7E9-1947-4537-916D-3EF304F1B9C8}"/>
    <dgm:cxn modelId="{C2C380EC-68A6-4957-8F9A-96031D895711}" srcId="{0C5D6410-AE3B-484D-8A2B-E2B81989C6BB}" destId="{C8509390-B132-416F-A33E-D5906F040795}" srcOrd="2" destOrd="0" parTransId="{14F2FEE9-F52A-413B-A10F-E1AEA3CCFE31}" sibTransId="{0D845E24-0F24-4856-B2CE-1413BC4D7E06}"/>
    <dgm:cxn modelId="{3BD1B8EC-88AE-4717-8E8C-4B6CB92F34BD}" type="presOf" srcId="{82CC9DD2-3AD1-42BA-9732-4E3D54A0AADF}" destId="{F9A8C9DC-7C19-47B2-9703-5C6096C2E05C}" srcOrd="1" destOrd="0" presId="urn:microsoft.com/office/officeart/2005/8/layout/orgChart1"/>
    <dgm:cxn modelId="{BEC0F5EC-7A8B-45BB-9EA1-4BCC94AE1C3E}" type="presOf" srcId="{77896C36-D60D-4ADC-8C22-F5BD70C58C36}" destId="{36B7A254-1EEC-4AC0-A5E2-7DF77D1AC885}" srcOrd="0" destOrd="0" presId="urn:microsoft.com/office/officeart/2005/8/layout/orgChart1"/>
    <dgm:cxn modelId="{CE3606ED-4F2E-4B84-B2DC-61E56A1032FA}" type="presOf" srcId="{1EE9BC17-A636-44D9-905B-717077DDB820}" destId="{D886CAAF-A099-499D-9EC9-01ED1AAFA3C0}" srcOrd="0" destOrd="0" presId="urn:microsoft.com/office/officeart/2005/8/layout/orgChart1"/>
    <dgm:cxn modelId="{2DB5EBED-2B6A-4EC7-944E-83AD6ABC6681}" type="presOf" srcId="{D97E114B-80B2-4F15-95CB-8D4645B6BCE4}" destId="{0FD48A5F-3137-4ADD-A65F-735095529FB7}" srcOrd="0" destOrd="0" presId="urn:microsoft.com/office/officeart/2005/8/layout/orgChart1"/>
    <dgm:cxn modelId="{685528EE-D94D-4A13-947A-24775671E42F}" type="presOf" srcId="{82CC9DD2-3AD1-42BA-9732-4E3D54A0AADF}" destId="{6D8A4B1B-4339-4DA9-A150-DC1C8943F405}" srcOrd="0" destOrd="0" presId="urn:microsoft.com/office/officeart/2005/8/layout/orgChart1"/>
    <dgm:cxn modelId="{BA962CF0-EE12-4EE3-8E6D-E66A5935AE65}" type="presOf" srcId="{0EDB3FE1-E2CB-4AFB-BAC5-E646733E85ED}" destId="{04609F94-A000-433B-9716-52F2A444E96D}" srcOrd="0" destOrd="0" presId="urn:microsoft.com/office/officeart/2005/8/layout/orgChart1"/>
    <dgm:cxn modelId="{BB7EA9F2-1B04-4E94-89B3-727B6E57AC49}" srcId="{C8509390-B132-416F-A33E-D5906F040795}" destId="{CB95D4F8-BA91-4674-8FDE-E9CCF64D61C6}" srcOrd="1" destOrd="0" parTransId="{A78E82F1-C46A-457A-AE73-563B4954CBF2}" sibTransId="{203D86F5-E5B2-4742-99C5-B34586D66124}"/>
    <dgm:cxn modelId="{368616F6-F764-45C9-8988-CBEF5A53B25B}" srcId="{C8509390-B132-416F-A33E-D5906F040795}" destId="{CDCFE8DA-7389-43BA-BDB1-49506823F455}" srcOrd="2" destOrd="0" parTransId="{D3A1DAA6-6EEC-440E-8FF8-68F6B95AF773}" sibTransId="{58637568-7100-46A9-A19D-FAFA5095D148}"/>
    <dgm:cxn modelId="{A55CE5FA-646E-4CD4-8B28-19751FFFC88C}" type="presOf" srcId="{0D830F26-40DE-4F39-A7AA-AA04D0060CB8}" destId="{3DE104F6-97FE-4A9C-A193-53809B5913D0}" srcOrd="1" destOrd="0" presId="urn:microsoft.com/office/officeart/2005/8/layout/orgChart1"/>
    <dgm:cxn modelId="{E1798CFC-65D0-481D-9AFF-71F7BB837ABF}" srcId="{0C5D6410-AE3B-484D-8A2B-E2B81989C6BB}" destId="{0D830F26-40DE-4F39-A7AA-AA04D0060CB8}" srcOrd="0" destOrd="0" parTransId="{636CC9BC-C227-4542-82BE-FBB6364229E6}" sibTransId="{ECD88490-3644-4DA4-9A28-4F6854BE82BC}"/>
    <dgm:cxn modelId="{0926AF3B-315B-4388-81DA-F4D84B6DC38E}" type="presParOf" srcId="{36B7A254-1EEC-4AC0-A5E2-7DF77D1AC885}" destId="{63D3A562-134A-4652-9010-3EC9C2A54FCB}" srcOrd="0" destOrd="0" presId="urn:microsoft.com/office/officeart/2005/8/layout/orgChart1"/>
    <dgm:cxn modelId="{2CB40CF0-4437-46E2-B1FA-52823AFD4BA7}" type="presParOf" srcId="{63D3A562-134A-4652-9010-3EC9C2A54FCB}" destId="{F988B6DE-18D0-4750-B12F-27C84A4DE292}" srcOrd="0" destOrd="0" presId="urn:microsoft.com/office/officeart/2005/8/layout/orgChart1"/>
    <dgm:cxn modelId="{472FD88E-7FFD-465F-98AC-1A5115919925}" type="presParOf" srcId="{F988B6DE-18D0-4750-B12F-27C84A4DE292}" destId="{2C53C118-1C0D-4CE5-A5E5-3B84721BE92B}" srcOrd="0" destOrd="0" presId="urn:microsoft.com/office/officeart/2005/8/layout/orgChart1"/>
    <dgm:cxn modelId="{3368F87E-7468-42F2-BE67-432351CC0590}" type="presParOf" srcId="{F988B6DE-18D0-4750-B12F-27C84A4DE292}" destId="{8E5D6F56-D058-4FD7-84D6-33692C8AB4E4}" srcOrd="1" destOrd="0" presId="urn:microsoft.com/office/officeart/2005/8/layout/orgChart1"/>
    <dgm:cxn modelId="{D1E51577-BCAA-472B-A81B-117614803225}" type="presParOf" srcId="{63D3A562-134A-4652-9010-3EC9C2A54FCB}" destId="{77DEA0EE-7266-4ADE-8E33-6672C6F385A8}" srcOrd="1" destOrd="0" presId="urn:microsoft.com/office/officeart/2005/8/layout/orgChart1"/>
    <dgm:cxn modelId="{0D57FBA3-B164-4C86-9800-B6326476781E}" type="presParOf" srcId="{77DEA0EE-7266-4ADE-8E33-6672C6F385A8}" destId="{49A9FE0B-F7FA-4C5E-8D62-EDA29767694E}" srcOrd="0" destOrd="0" presId="urn:microsoft.com/office/officeart/2005/8/layout/orgChart1"/>
    <dgm:cxn modelId="{CD3D0D4C-0753-485B-B187-62B012D27CA6}" type="presParOf" srcId="{77DEA0EE-7266-4ADE-8E33-6672C6F385A8}" destId="{240B6E40-3F18-47D5-965B-18489ECE72BD}" srcOrd="1" destOrd="0" presId="urn:microsoft.com/office/officeart/2005/8/layout/orgChart1"/>
    <dgm:cxn modelId="{B43A6D59-DFCE-4FBA-85C6-E7B12D2E2ECD}" type="presParOf" srcId="{240B6E40-3F18-47D5-965B-18489ECE72BD}" destId="{F4A8E45F-4D37-4354-8E35-E223BCB5EE36}" srcOrd="0" destOrd="0" presId="urn:microsoft.com/office/officeart/2005/8/layout/orgChart1"/>
    <dgm:cxn modelId="{F41DA5C3-34EB-4173-A1F2-1FF39A8EE3F6}" type="presParOf" srcId="{F4A8E45F-4D37-4354-8E35-E223BCB5EE36}" destId="{2132CD32-0A21-4021-BCAF-ACF54A7D1E2E}" srcOrd="0" destOrd="0" presId="urn:microsoft.com/office/officeart/2005/8/layout/orgChart1"/>
    <dgm:cxn modelId="{E18ACAA3-C387-42CD-8A3A-FBBC7E088280}" type="presParOf" srcId="{F4A8E45F-4D37-4354-8E35-E223BCB5EE36}" destId="{3DE104F6-97FE-4A9C-A193-53809B5913D0}" srcOrd="1" destOrd="0" presId="urn:microsoft.com/office/officeart/2005/8/layout/orgChart1"/>
    <dgm:cxn modelId="{9F8416F9-CC1A-436A-BD81-213CAFA0B5D1}" type="presParOf" srcId="{240B6E40-3F18-47D5-965B-18489ECE72BD}" destId="{CC86B236-0FD9-43EF-B1DC-102AC54BB03F}" srcOrd="1" destOrd="0" presId="urn:microsoft.com/office/officeart/2005/8/layout/orgChart1"/>
    <dgm:cxn modelId="{6D76CB49-76C6-4755-9C27-CAE8EFEC84C4}" type="presParOf" srcId="{CC86B236-0FD9-43EF-B1DC-102AC54BB03F}" destId="{5081F891-1EA2-4F2F-856F-229F41752BFA}" srcOrd="0" destOrd="0" presId="urn:microsoft.com/office/officeart/2005/8/layout/orgChart1"/>
    <dgm:cxn modelId="{3C15FEBA-7B40-4823-A044-AE476E658E40}" type="presParOf" srcId="{CC86B236-0FD9-43EF-B1DC-102AC54BB03F}" destId="{39D26206-51C5-40A0-9213-62350B06527B}" srcOrd="1" destOrd="0" presId="urn:microsoft.com/office/officeart/2005/8/layout/orgChart1"/>
    <dgm:cxn modelId="{568D2750-F3EE-4611-B89B-651253DBAC94}" type="presParOf" srcId="{39D26206-51C5-40A0-9213-62350B06527B}" destId="{62A50B9A-2C7D-4705-8487-F01777D329C8}" srcOrd="0" destOrd="0" presId="urn:microsoft.com/office/officeart/2005/8/layout/orgChart1"/>
    <dgm:cxn modelId="{FDD5CFDC-6B08-41F6-B763-92FEBDE31E5A}" type="presParOf" srcId="{62A50B9A-2C7D-4705-8487-F01777D329C8}" destId="{B4A14362-CB51-463C-B224-9AEB7AE450F1}" srcOrd="0" destOrd="0" presId="urn:microsoft.com/office/officeart/2005/8/layout/orgChart1"/>
    <dgm:cxn modelId="{4E2F4366-0C96-4FBB-A332-1625EBB1BD66}" type="presParOf" srcId="{62A50B9A-2C7D-4705-8487-F01777D329C8}" destId="{165F1C8C-4CB1-4AEF-AFE1-27322EAA1534}" srcOrd="1" destOrd="0" presId="urn:microsoft.com/office/officeart/2005/8/layout/orgChart1"/>
    <dgm:cxn modelId="{A245914C-99EE-47F9-BF67-ADC1B45392A0}" type="presParOf" srcId="{39D26206-51C5-40A0-9213-62350B06527B}" destId="{777F469D-940B-4D1E-9C73-C02532CFB2B7}" srcOrd="1" destOrd="0" presId="urn:microsoft.com/office/officeart/2005/8/layout/orgChart1"/>
    <dgm:cxn modelId="{5CA92777-3F38-4737-9725-124DEBF1ECAF}" type="presParOf" srcId="{39D26206-51C5-40A0-9213-62350B06527B}" destId="{8F58559E-4B3A-4A3C-B575-A682F2DAB073}" srcOrd="2" destOrd="0" presId="urn:microsoft.com/office/officeart/2005/8/layout/orgChart1"/>
    <dgm:cxn modelId="{E74C8E42-B90F-4C3C-83EF-EFF7A642856C}" type="presParOf" srcId="{CC86B236-0FD9-43EF-B1DC-102AC54BB03F}" destId="{F518B594-66C8-45C5-A4C2-42082DBA9D0B}" srcOrd="2" destOrd="0" presId="urn:microsoft.com/office/officeart/2005/8/layout/orgChart1"/>
    <dgm:cxn modelId="{4075B82D-B115-4BF8-AA47-0CDB5D073624}" type="presParOf" srcId="{CC86B236-0FD9-43EF-B1DC-102AC54BB03F}" destId="{811592BF-EF6C-4CFC-8CC6-3CB7787FB410}" srcOrd="3" destOrd="0" presId="urn:microsoft.com/office/officeart/2005/8/layout/orgChart1"/>
    <dgm:cxn modelId="{F0D15EB8-6DE6-4CA0-BCAD-396DA9714368}" type="presParOf" srcId="{811592BF-EF6C-4CFC-8CC6-3CB7787FB410}" destId="{CC7C69B9-78AB-43E2-8AAB-472C7C16B8F2}" srcOrd="0" destOrd="0" presId="urn:microsoft.com/office/officeart/2005/8/layout/orgChart1"/>
    <dgm:cxn modelId="{3B76A61A-72E5-4405-B6A7-D43024C0C586}" type="presParOf" srcId="{CC7C69B9-78AB-43E2-8AAB-472C7C16B8F2}" destId="{C2421462-A88C-4F49-9CBD-1CC5AF7F5B6B}" srcOrd="0" destOrd="0" presId="urn:microsoft.com/office/officeart/2005/8/layout/orgChart1"/>
    <dgm:cxn modelId="{2B21DF1A-3BA3-4620-A6A8-AE6E9352AAD0}" type="presParOf" srcId="{CC7C69B9-78AB-43E2-8AAB-472C7C16B8F2}" destId="{FB308D81-577F-4EA7-AD11-C7B6A3F469F1}" srcOrd="1" destOrd="0" presId="urn:microsoft.com/office/officeart/2005/8/layout/orgChart1"/>
    <dgm:cxn modelId="{9456BF6F-913F-4200-BB77-E5C47AA3CCFE}" type="presParOf" srcId="{811592BF-EF6C-4CFC-8CC6-3CB7787FB410}" destId="{6BFB3A04-97F0-4BC6-AD84-0D645377AF8C}" srcOrd="1" destOrd="0" presId="urn:microsoft.com/office/officeart/2005/8/layout/orgChart1"/>
    <dgm:cxn modelId="{7F20483B-85C1-4526-B9D3-72B700466EE2}" type="presParOf" srcId="{811592BF-EF6C-4CFC-8CC6-3CB7787FB410}" destId="{0A776097-7BEC-4ACB-A6E5-0487638BBBBE}" srcOrd="2" destOrd="0" presId="urn:microsoft.com/office/officeart/2005/8/layout/orgChart1"/>
    <dgm:cxn modelId="{97D57CF1-0E80-4584-8073-E1AD8238752C}" type="presParOf" srcId="{CC86B236-0FD9-43EF-B1DC-102AC54BB03F}" destId="{4DD63724-4A14-4C89-908F-865FCA037538}" srcOrd="4" destOrd="0" presId="urn:microsoft.com/office/officeart/2005/8/layout/orgChart1"/>
    <dgm:cxn modelId="{2C934091-6DC0-4508-A936-D347184D4A8B}" type="presParOf" srcId="{CC86B236-0FD9-43EF-B1DC-102AC54BB03F}" destId="{71112558-81FF-4E39-AD45-721DA4ED74C5}" srcOrd="5" destOrd="0" presId="urn:microsoft.com/office/officeart/2005/8/layout/orgChart1"/>
    <dgm:cxn modelId="{F134931D-07FE-4DE3-9E20-2B94683BA4DF}" type="presParOf" srcId="{71112558-81FF-4E39-AD45-721DA4ED74C5}" destId="{3422BA8B-5867-4C71-928F-A8C258630027}" srcOrd="0" destOrd="0" presId="urn:microsoft.com/office/officeart/2005/8/layout/orgChart1"/>
    <dgm:cxn modelId="{8401789E-AAF6-4828-91E1-7D23315AE611}" type="presParOf" srcId="{3422BA8B-5867-4C71-928F-A8C258630027}" destId="{D886CAAF-A099-499D-9EC9-01ED1AAFA3C0}" srcOrd="0" destOrd="0" presId="urn:microsoft.com/office/officeart/2005/8/layout/orgChart1"/>
    <dgm:cxn modelId="{C4054408-BB62-43C6-9C03-E068BDE12AA3}" type="presParOf" srcId="{3422BA8B-5867-4C71-928F-A8C258630027}" destId="{E1030DEC-4F49-43A5-A378-226CA7567EE4}" srcOrd="1" destOrd="0" presId="urn:microsoft.com/office/officeart/2005/8/layout/orgChart1"/>
    <dgm:cxn modelId="{DC6230CC-E319-447E-9017-B09E0C59C497}" type="presParOf" srcId="{71112558-81FF-4E39-AD45-721DA4ED74C5}" destId="{7EB05D9B-9324-4E07-B359-47CEF396E6E2}" srcOrd="1" destOrd="0" presId="urn:microsoft.com/office/officeart/2005/8/layout/orgChart1"/>
    <dgm:cxn modelId="{89360A7A-6D8D-4F77-890E-F39D4D7E9115}" type="presParOf" srcId="{71112558-81FF-4E39-AD45-721DA4ED74C5}" destId="{06A0EF95-E7F9-4799-8E57-FEB18BE9C257}" srcOrd="2" destOrd="0" presId="urn:microsoft.com/office/officeart/2005/8/layout/orgChart1"/>
    <dgm:cxn modelId="{94499144-E690-42C0-8C88-9272B5E01297}" type="presParOf" srcId="{CC86B236-0FD9-43EF-B1DC-102AC54BB03F}" destId="{60EF31ED-A791-4C80-926D-4FED72CB55A9}" srcOrd="6" destOrd="0" presId="urn:microsoft.com/office/officeart/2005/8/layout/orgChart1"/>
    <dgm:cxn modelId="{A5F38277-56BA-4985-8DB6-9D0403184767}" type="presParOf" srcId="{CC86B236-0FD9-43EF-B1DC-102AC54BB03F}" destId="{6E47E993-7BF4-4321-856B-7C021F9D1E37}" srcOrd="7" destOrd="0" presId="urn:microsoft.com/office/officeart/2005/8/layout/orgChart1"/>
    <dgm:cxn modelId="{F539162E-E03B-4AF0-A75C-258C9993EF90}" type="presParOf" srcId="{6E47E993-7BF4-4321-856B-7C021F9D1E37}" destId="{06EC0653-DE8F-46CD-B488-92B7A86F91E0}" srcOrd="0" destOrd="0" presId="urn:microsoft.com/office/officeart/2005/8/layout/orgChart1"/>
    <dgm:cxn modelId="{BDE2D2D8-2416-411E-A639-E410BE7309F4}" type="presParOf" srcId="{06EC0653-DE8F-46CD-B488-92B7A86F91E0}" destId="{6681F2A2-4E07-4B53-8A72-D251452C234A}" srcOrd="0" destOrd="0" presId="urn:microsoft.com/office/officeart/2005/8/layout/orgChart1"/>
    <dgm:cxn modelId="{E1AD57F3-6AEF-42FD-A1BF-1FF1DBCA390B}" type="presParOf" srcId="{06EC0653-DE8F-46CD-B488-92B7A86F91E0}" destId="{B567D286-D914-4B5B-9DC2-2990806A9FBE}" srcOrd="1" destOrd="0" presId="urn:microsoft.com/office/officeart/2005/8/layout/orgChart1"/>
    <dgm:cxn modelId="{B04CA2F2-938F-4F36-A1F9-A5415916138E}" type="presParOf" srcId="{6E47E993-7BF4-4321-856B-7C021F9D1E37}" destId="{5C297F11-78BF-4E79-BD8F-FD7BEBE40A9D}" srcOrd="1" destOrd="0" presId="urn:microsoft.com/office/officeart/2005/8/layout/orgChart1"/>
    <dgm:cxn modelId="{96C0795F-9964-4F5B-9E21-8E8E7A81B9DE}" type="presParOf" srcId="{6E47E993-7BF4-4321-856B-7C021F9D1E37}" destId="{343D578C-5E2D-42FD-84D1-082A09EB28F9}" srcOrd="2" destOrd="0" presId="urn:microsoft.com/office/officeart/2005/8/layout/orgChart1"/>
    <dgm:cxn modelId="{919C6B57-13DC-4D48-BC9F-67798B8DA72A}" type="presParOf" srcId="{240B6E40-3F18-47D5-965B-18489ECE72BD}" destId="{DBC039D2-E5A5-44E7-A544-2CC818101F5A}" srcOrd="2" destOrd="0" presId="urn:microsoft.com/office/officeart/2005/8/layout/orgChart1"/>
    <dgm:cxn modelId="{BA6769D8-A524-4812-A7C6-19C31A42314C}" type="presParOf" srcId="{77DEA0EE-7266-4ADE-8E33-6672C6F385A8}" destId="{8AE5F73F-CC64-4D68-90F3-290E516A8E36}" srcOrd="2" destOrd="0" presId="urn:microsoft.com/office/officeart/2005/8/layout/orgChart1"/>
    <dgm:cxn modelId="{DFA2B897-1EB2-4433-9AF4-FC3F5B2DC43C}" type="presParOf" srcId="{77DEA0EE-7266-4ADE-8E33-6672C6F385A8}" destId="{3A3E80E0-F3D8-491D-825D-BA4C83773B59}" srcOrd="3" destOrd="0" presId="urn:microsoft.com/office/officeart/2005/8/layout/orgChart1"/>
    <dgm:cxn modelId="{4970275B-42D8-45EC-A6CA-2DA544AC04AA}" type="presParOf" srcId="{3A3E80E0-F3D8-491D-825D-BA4C83773B59}" destId="{36A92482-B8CF-4A67-A5AB-07CA04C28560}" srcOrd="0" destOrd="0" presId="urn:microsoft.com/office/officeart/2005/8/layout/orgChart1"/>
    <dgm:cxn modelId="{8FBDDBCF-7074-4A19-9171-53CF997B64AA}" type="presParOf" srcId="{36A92482-B8CF-4A67-A5AB-07CA04C28560}" destId="{8599920D-3998-4438-9DAC-797482ECE27C}" srcOrd="0" destOrd="0" presId="urn:microsoft.com/office/officeart/2005/8/layout/orgChart1"/>
    <dgm:cxn modelId="{1FBE7664-BEA1-431B-A001-F3479E267AD6}" type="presParOf" srcId="{36A92482-B8CF-4A67-A5AB-07CA04C28560}" destId="{CC8FF4EB-81F8-4AE7-9418-D4C0ED2674A3}" srcOrd="1" destOrd="0" presId="urn:microsoft.com/office/officeart/2005/8/layout/orgChart1"/>
    <dgm:cxn modelId="{94407E43-6843-472B-B1EA-1CB122C40A85}" type="presParOf" srcId="{3A3E80E0-F3D8-491D-825D-BA4C83773B59}" destId="{4F60FA39-80E7-4427-A0EB-E46DBBFE6DA1}" srcOrd="1" destOrd="0" presId="urn:microsoft.com/office/officeart/2005/8/layout/orgChart1"/>
    <dgm:cxn modelId="{9EB1B631-43C9-4DF9-AC19-1C2C966514E6}" type="presParOf" srcId="{4F60FA39-80E7-4427-A0EB-E46DBBFE6DA1}" destId="{3F8F18AB-858F-4616-BACE-528E2FD4C60B}" srcOrd="0" destOrd="0" presId="urn:microsoft.com/office/officeart/2005/8/layout/orgChart1"/>
    <dgm:cxn modelId="{69AE52AF-A9A0-403C-B49B-9D729B5EDC30}" type="presParOf" srcId="{4F60FA39-80E7-4427-A0EB-E46DBBFE6DA1}" destId="{2E282F93-0A39-499E-BFC3-EBDA83D1586E}" srcOrd="1" destOrd="0" presId="urn:microsoft.com/office/officeart/2005/8/layout/orgChart1"/>
    <dgm:cxn modelId="{4BAF8194-E730-4BF8-9D97-7802BD136C5E}" type="presParOf" srcId="{2E282F93-0A39-499E-BFC3-EBDA83D1586E}" destId="{6F6DE5E0-D92F-4C1D-90C1-98B9245E638B}" srcOrd="0" destOrd="0" presId="urn:microsoft.com/office/officeart/2005/8/layout/orgChart1"/>
    <dgm:cxn modelId="{4EE8166D-0E06-4C46-9952-099F90E6FE8B}" type="presParOf" srcId="{6F6DE5E0-D92F-4C1D-90C1-98B9245E638B}" destId="{0A846805-7264-4F78-A831-9E8FA1B90FDA}" srcOrd="0" destOrd="0" presId="urn:microsoft.com/office/officeart/2005/8/layout/orgChart1"/>
    <dgm:cxn modelId="{EF464853-8EB1-4BF2-B46B-CD385FA5BBE9}" type="presParOf" srcId="{6F6DE5E0-D92F-4C1D-90C1-98B9245E638B}" destId="{FB3187F1-7E29-417A-8549-83358F5DA235}" srcOrd="1" destOrd="0" presId="urn:microsoft.com/office/officeart/2005/8/layout/orgChart1"/>
    <dgm:cxn modelId="{8025857E-3EC6-4609-9B08-0145BCB6B523}" type="presParOf" srcId="{2E282F93-0A39-499E-BFC3-EBDA83D1586E}" destId="{1C8CBF9A-9540-46A6-BE4A-A0D21455604A}" srcOrd="1" destOrd="0" presId="urn:microsoft.com/office/officeart/2005/8/layout/orgChart1"/>
    <dgm:cxn modelId="{9B1DCBF4-F2F1-4D4B-AA62-7D45B54FAD78}" type="presParOf" srcId="{2E282F93-0A39-499E-BFC3-EBDA83D1586E}" destId="{4F5DDF8B-183F-403D-B921-226827828B6D}" srcOrd="2" destOrd="0" presId="urn:microsoft.com/office/officeart/2005/8/layout/orgChart1"/>
    <dgm:cxn modelId="{D8D7B2EA-E429-4318-BE64-799DF25F1B3F}" type="presParOf" srcId="{4F60FA39-80E7-4427-A0EB-E46DBBFE6DA1}" destId="{2686440A-7585-4169-8BC1-31EEAD166DC6}" srcOrd="2" destOrd="0" presId="urn:microsoft.com/office/officeart/2005/8/layout/orgChart1"/>
    <dgm:cxn modelId="{E0481535-BA13-461D-AF90-C2EDB9D7DB98}" type="presParOf" srcId="{4F60FA39-80E7-4427-A0EB-E46DBBFE6DA1}" destId="{9FBB20B5-58EE-4C91-AECC-4B1BF4536289}" srcOrd="3" destOrd="0" presId="urn:microsoft.com/office/officeart/2005/8/layout/orgChart1"/>
    <dgm:cxn modelId="{751ABE2B-D927-44AF-8CEA-E5F0F9E3230D}" type="presParOf" srcId="{9FBB20B5-58EE-4C91-AECC-4B1BF4536289}" destId="{81C6B841-34FE-4CF1-B35E-EE648976C524}" srcOrd="0" destOrd="0" presId="urn:microsoft.com/office/officeart/2005/8/layout/orgChart1"/>
    <dgm:cxn modelId="{16FF9E84-A481-4034-A099-169090D727EA}" type="presParOf" srcId="{81C6B841-34FE-4CF1-B35E-EE648976C524}" destId="{2388FFF9-945C-4868-80A2-D50476919708}" srcOrd="0" destOrd="0" presId="urn:microsoft.com/office/officeart/2005/8/layout/orgChart1"/>
    <dgm:cxn modelId="{6787F875-26E0-4B0A-87AE-120A612AC590}" type="presParOf" srcId="{81C6B841-34FE-4CF1-B35E-EE648976C524}" destId="{E56EE6EA-4FAE-465D-B378-E123E3456E19}" srcOrd="1" destOrd="0" presId="urn:microsoft.com/office/officeart/2005/8/layout/orgChart1"/>
    <dgm:cxn modelId="{33BBCE02-344C-4685-92D9-F79360722EB6}" type="presParOf" srcId="{9FBB20B5-58EE-4C91-AECC-4B1BF4536289}" destId="{1B0F0AA3-DFD2-4924-AC2D-DCDF40C87927}" srcOrd="1" destOrd="0" presId="urn:microsoft.com/office/officeart/2005/8/layout/orgChart1"/>
    <dgm:cxn modelId="{EAB23EA6-6447-431D-97C6-D94CE93C5176}" type="presParOf" srcId="{9FBB20B5-58EE-4C91-AECC-4B1BF4536289}" destId="{C23EF65F-1B30-4E9D-941E-775DFB5F92E5}" srcOrd="2" destOrd="0" presId="urn:microsoft.com/office/officeart/2005/8/layout/orgChart1"/>
    <dgm:cxn modelId="{115575BE-3D35-4BAE-BC94-62FC3DB0A3A6}" type="presParOf" srcId="{3A3E80E0-F3D8-491D-825D-BA4C83773B59}" destId="{2407B232-4C8E-46AA-B440-D55579B642B9}" srcOrd="2" destOrd="0" presId="urn:microsoft.com/office/officeart/2005/8/layout/orgChart1"/>
    <dgm:cxn modelId="{B316A742-3F56-461E-AEDC-55CC20FD491E}" type="presParOf" srcId="{77DEA0EE-7266-4ADE-8E33-6672C6F385A8}" destId="{C6E9287F-8332-4880-953F-173B653CE063}" srcOrd="4" destOrd="0" presId="urn:microsoft.com/office/officeart/2005/8/layout/orgChart1"/>
    <dgm:cxn modelId="{EEBEBB41-E5D6-4E0F-A535-88539656636B}" type="presParOf" srcId="{77DEA0EE-7266-4ADE-8E33-6672C6F385A8}" destId="{D5F23895-F089-432E-A58D-96F9C96D382F}" srcOrd="5" destOrd="0" presId="urn:microsoft.com/office/officeart/2005/8/layout/orgChart1"/>
    <dgm:cxn modelId="{19129854-4B65-4C68-811E-63300938C6DB}" type="presParOf" srcId="{D5F23895-F089-432E-A58D-96F9C96D382F}" destId="{80A0D4E8-3DCA-4FAF-9FEF-4016A365B13A}" srcOrd="0" destOrd="0" presId="urn:microsoft.com/office/officeart/2005/8/layout/orgChart1"/>
    <dgm:cxn modelId="{E7C4013F-0E6F-4966-B7F8-942DC8417A04}" type="presParOf" srcId="{80A0D4E8-3DCA-4FAF-9FEF-4016A365B13A}" destId="{D65CBFB3-8930-48E3-83CB-89C3110634E2}" srcOrd="0" destOrd="0" presId="urn:microsoft.com/office/officeart/2005/8/layout/orgChart1"/>
    <dgm:cxn modelId="{0017B5BF-7071-464F-B3F0-C72F3FC5D82D}" type="presParOf" srcId="{80A0D4E8-3DCA-4FAF-9FEF-4016A365B13A}" destId="{31B77337-5ED4-4258-A47A-541A82655912}" srcOrd="1" destOrd="0" presId="urn:microsoft.com/office/officeart/2005/8/layout/orgChart1"/>
    <dgm:cxn modelId="{09306571-55E6-47E9-B0CE-94AB2E2A47D0}" type="presParOf" srcId="{D5F23895-F089-432E-A58D-96F9C96D382F}" destId="{0D341FB3-1344-4965-8038-FAAB110779B4}" srcOrd="1" destOrd="0" presId="urn:microsoft.com/office/officeart/2005/8/layout/orgChart1"/>
    <dgm:cxn modelId="{C40E2A28-D3BA-4C03-A7A5-FCE36954BEE3}" type="presParOf" srcId="{0D341FB3-1344-4965-8038-FAAB110779B4}" destId="{8E9F04F4-C375-4586-88C2-E982284CB971}" srcOrd="0" destOrd="0" presId="urn:microsoft.com/office/officeart/2005/8/layout/orgChart1"/>
    <dgm:cxn modelId="{CCD434FF-2D8D-444F-AF4E-5C842BF952AF}" type="presParOf" srcId="{0D341FB3-1344-4965-8038-FAAB110779B4}" destId="{AE32E6A1-6837-400E-8E81-D6B3D04489C0}" srcOrd="1" destOrd="0" presId="urn:microsoft.com/office/officeart/2005/8/layout/orgChart1"/>
    <dgm:cxn modelId="{5ADED747-083E-48E5-81F5-F29FE76CC8E7}" type="presParOf" srcId="{AE32E6A1-6837-400E-8E81-D6B3D04489C0}" destId="{ADE3154C-311D-43A8-BCB6-BBA29B1199E3}" srcOrd="0" destOrd="0" presId="urn:microsoft.com/office/officeart/2005/8/layout/orgChart1"/>
    <dgm:cxn modelId="{44E7D25E-7D43-44D0-8A11-E3A797BF3910}" type="presParOf" srcId="{ADE3154C-311D-43A8-BCB6-BBA29B1199E3}" destId="{1AE00A8D-51EC-4F02-8325-CE0807851580}" srcOrd="0" destOrd="0" presId="urn:microsoft.com/office/officeart/2005/8/layout/orgChart1"/>
    <dgm:cxn modelId="{17AB9ED6-82CA-4182-A82E-59E7CC2783B3}" type="presParOf" srcId="{ADE3154C-311D-43A8-BCB6-BBA29B1199E3}" destId="{99C794B3-68BD-437F-BF0A-8E71400C80EF}" srcOrd="1" destOrd="0" presId="urn:microsoft.com/office/officeart/2005/8/layout/orgChart1"/>
    <dgm:cxn modelId="{54EBED79-0961-451D-91C7-49AD131E5AC3}" type="presParOf" srcId="{AE32E6A1-6837-400E-8E81-D6B3D04489C0}" destId="{47F1C2C7-2A37-4527-B3C4-111715256AA1}" srcOrd="1" destOrd="0" presId="urn:microsoft.com/office/officeart/2005/8/layout/orgChart1"/>
    <dgm:cxn modelId="{8FC60691-27E0-459A-87D0-800C5928BCA3}" type="presParOf" srcId="{AE32E6A1-6837-400E-8E81-D6B3D04489C0}" destId="{B5E52F81-EAB4-4812-96E7-BC24BFBBD3F6}" srcOrd="2" destOrd="0" presId="urn:microsoft.com/office/officeart/2005/8/layout/orgChart1"/>
    <dgm:cxn modelId="{AF9F740C-39B9-4427-8F39-62DF39AD5847}" type="presParOf" srcId="{0D341FB3-1344-4965-8038-FAAB110779B4}" destId="{A9330A01-DA32-45EE-A2DC-F58D1B306DE5}" srcOrd="2" destOrd="0" presId="urn:microsoft.com/office/officeart/2005/8/layout/orgChart1"/>
    <dgm:cxn modelId="{675893D6-3A6D-47CF-8994-3DF40035596F}" type="presParOf" srcId="{0D341FB3-1344-4965-8038-FAAB110779B4}" destId="{12B2BC5E-6EC4-4D31-8361-0B327061A698}" srcOrd="3" destOrd="0" presId="urn:microsoft.com/office/officeart/2005/8/layout/orgChart1"/>
    <dgm:cxn modelId="{3179A1D4-B987-4797-B251-350F19488D10}" type="presParOf" srcId="{12B2BC5E-6EC4-4D31-8361-0B327061A698}" destId="{1DB8A08B-3DFB-4337-9069-73E5880807CD}" srcOrd="0" destOrd="0" presId="urn:microsoft.com/office/officeart/2005/8/layout/orgChart1"/>
    <dgm:cxn modelId="{1C6DFBD9-95EA-4EBF-AF14-FC9A9D1F2C87}" type="presParOf" srcId="{1DB8A08B-3DFB-4337-9069-73E5880807CD}" destId="{89222B5E-3856-403C-8337-ABDC05B16834}" srcOrd="0" destOrd="0" presId="urn:microsoft.com/office/officeart/2005/8/layout/orgChart1"/>
    <dgm:cxn modelId="{BAC58C03-6DDB-4A2E-BFD0-AE071A280195}" type="presParOf" srcId="{1DB8A08B-3DFB-4337-9069-73E5880807CD}" destId="{3EF82798-8156-4095-B016-23520054A985}" srcOrd="1" destOrd="0" presId="urn:microsoft.com/office/officeart/2005/8/layout/orgChart1"/>
    <dgm:cxn modelId="{A69FC26F-36E0-47C3-A96D-20B6E60624E7}" type="presParOf" srcId="{12B2BC5E-6EC4-4D31-8361-0B327061A698}" destId="{907C04C2-8498-474F-BF1F-BCA89DFDD6B7}" srcOrd="1" destOrd="0" presId="urn:microsoft.com/office/officeart/2005/8/layout/orgChart1"/>
    <dgm:cxn modelId="{F6440F5E-8D9A-479D-BA7A-386030BCC653}" type="presParOf" srcId="{12B2BC5E-6EC4-4D31-8361-0B327061A698}" destId="{9A24780B-D73A-4CE5-B131-917A0B3A7ACB}" srcOrd="2" destOrd="0" presId="urn:microsoft.com/office/officeart/2005/8/layout/orgChart1"/>
    <dgm:cxn modelId="{798C7705-F6EA-499D-9ECA-AB101A708480}" type="presParOf" srcId="{0D341FB3-1344-4965-8038-FAAB110779B4}" destId="{22B51850-8F83-4F41-ADDB-8C9F95DEE760}" srcOrd="4" destOrd="0" presId="urn:microsoft.com/office/officeart/2005/8/layout/orgChart1"/>
    <dgm:cxn modelId="{C6974298-BAF9-42CD-81CD-3C3D6A41020E}" type="presParOf" srcId="{0D341FB3-1344-4965-8038-FAAB110779B4}" destId="{0717B760-0151-48D2-A9DB-087BAE7AE48D}" srcOrd="5" destOrd="0" presId="urn:microsoft.com/office/officeart/2005/8/layout/orgChart1"/>
    <dgm:cxn modelId="{B37D6436-A52A-45C7-B605-A944752DE5A9}" type="presParOf" srcId="{0717B760-0151-48D2-A9DB-087BAE7AE48D}" destId="{A35BE95B-FEEC-4B8A-AC54-DAC96D7AB866}" srcOrd="0" destOrd="0" presId="urn:microsoft.com/office/officeart/2005/8/layout/orgChart1"/>
    <dgm:cxn modelId="{8F3A8CC9-BF7A-43D7-90BE-EBB193D5FEB9}" type="presParOf" srcId="{A35BE95B-FEEC-4B8A-AC54-DAC96D7AB866}" destId="{E576F099-609A-45AD-9A3A-251F55C107C0}" srcOrd="0" destOrd="0" presId="urn:microsoft.com/office/officeart/2005/8/layout/orgChart1"/>
    <dgm:cxn modelId="{E5B2F5EF-59D3-49DA-9066-5070E1562002}" type="presParOf" srcId="{A35BE95B-FEEC-4B8A-AC54-DAC96D7AB866}" destId="{D26007F0-9101-4B1E-A3DF-4D27BD5BABBF}" srcOrd="1" destOrd="0" presId="urn:microsoft.com/office/officeart/2005/8/layout/orgChart1"/>
    <dgm:cxn modelId="{A2905F09-0286-418C-B1BA-5BE87B720538}" type="presParOf" srcId="{0717B760-0151-48D2-A9DB-087BAE7AE48D}" destId="{4CE75DE5-A1F6-471C-856D-76F959DB8CC9}" srcOrd="1" destOrd="0" presId="urn:microsoft.com/office/officeart/2005/8/layout/orgChart1"/>
    <dgm:cxn modelId="{37AF4FEF-B01A-40E7-AFD7-272C6183EE13}" type="presParOf" srcId="{0717B760-0151-48D2-A9DB-087BAE7AE48D}" destId="{D55879DE-B6AD-41D5-A604-F31E2F65936B}" srcOrd="2" destOrd="0" presId="urn:microsoft.com/office/officeart/2005/8/layout/orgChart1"/>
    <dgm:cxn modelId="{E4C866D7-775B-45D8-89EC-D2EC9EDFDD0D}" type="presParOf" srcId="{0D341FB3-1344-4965-8038-FAAB110779B4}" destId="{C7CD0273-27C8-423B-A3D0-7B29E6DA8A7A}" srcOrd="6" destOrd="0" presId="urn:microsoft.com/office/officeart/2005/8/layout/orgChart1"/>
    <dgm:cxn modelId="{24975B32-0AE1-425F-BE54-36C774363BA8}" type="presParOf" srcId="{0D341FB3-1344-4965-8038-FAAB110779B4}" destId="{B450EEF7-8E46-40ED-8D5E-A1C9B748A244}" srcOrd="7" destOrd="0" presId="urn:microsoft.com/office/officeart/2005/8/layout/orgChart1"/>
    <dgm:cxn modelId="{D97F8CB2-CABB-4306-B1F0-4BDFCAC0946F}" type="presParOf" srcId="{B450EEF7-8E46-40ED-8D5E-A1C9B748A244}" destId="{28F5AE05-F0A3-4F99-86EC-1CB4D2C67BDB}" srcOrd="0" destOrd="0" presId="urn:microsoft.com/office/officeart/2005/8/layout/orgChart1"/>
    <dgm:cxn modelId="{68C47410-3B05-48D4-96E0-DB816592971A}" type="presParOf" srcId="{28F5AE05-F0A3-4F99-86EC-1CB4D2C67BDB}" destId="{E77BAA64-4807-46D8-883C-F21623A6C450}" srcOrd="0" destOrd="0" presId="urn:microsoft.com/office/officeart/2005/8/layout/orgChart1"/>
    <dgm:cxn modelId="{0B0EFF68-1BB9-445D-8CC2-7BFCC762D0BA}" type="presParOf" srcId="{28F5AE05-F0A3-4F99-86EC-1CB4D2C67BDB}" destId="{7F69A2A3-FA3E-4ECC-8A4D-757400BC3BEE}" srcOrd="1" destOrd="0" presId="urn:microsoft.com/office/officeart/2005/8/layout/orgChart1"/>
    <dgm:cxn modelId="{B8CA25EA-4725-4B76-99B7-90ACDC4FEC22}" type="presParOf" srcId="{B450EEF7-8E46-40ED-8D5E-A1C9B748A244}" destId="{0C074B1E-8F84-477F-9BB3-DACDE2F62015}" srcOrd="1" destOrd="0" presId="urn:microsoft.com/office/officeart/2005/8/layout/orgChart1"/>
    <dgm:cxn modelId="{0050D729-04A8-4AB6-998C-F2F372A12CF6}" type="presParOf" srcId="{B450EEF7-8E46-40ED-8D5E-A1C9B748A244}" destId="{68EF3DB9-635F-4916-AA07-AF9F8270C8AA}" srcOrd="2" destOrd="0" presId="urn:microsoft.com/office/officeart/2005/8/layout/orgChart1"/>
    <dgm:cxn modelId="{82B00AAA-0B5B-4BDF-B204-F64BB1C8F3D1}" type="presParOf" srcId="{0D341FB3-1344-4965-8038-FAAB110779B4}" destId="{6BCBABF3-A277-4A53-B4E0-E251C76A82B6}" srcOrd="8" destOrd="0" presId="urn:microsoft.com/office/officeart/2005/8/layout/orgChart1"/>
    <dgm:cxn modelId="{28920517-B67F-40EF-9643-5A571EF5C011}" type="presParOf" srcId="{0D341FB3-1344-4965-8038-FAAB110779B4}" destId="{A93B8E9E-FB6C-4AFA-B0E9-17FCA52689F6}" srcOrd="9" destOrd="0" presId="urn:microsoft.com/office/officeart/2005/8/layout/orgChart1"/>
    <dgm:cxn modelId="{2037E498-3D1F-4B1F-A6ED-76367764F212}" type="presParOf" srcId="{A93B8E9E-FB6C-4AFA-B0E9-17FCA52689F6}" destId="{0ACB2707-87F6-4208-AA51-CCEAF7AD82CB}" srcOrd="0" destOrd="0" presId="urn:microsoft.com/office/officeart/2005/8/layout/orgChart1"/>
    <dgm:cxn modelId="{F69EF86D-D6C0-4AD2-BF80-2756186D92C1}" type="presParOf" srcId="{0ACB2707-87F6-4208-AA51-CCEAF7AD82CB}" destId="{91C95551-184E-4515-9A0F-155B467D9063}" srcOrd="0" destOrd="0" presId="urn:microsoft.com/office/officeart/2005/8/layout/orgChart1"/>
    <dgm:cxn modelId="{1BF4EBC7-B88B-43E8-B136-462D34856FC9}" type="presParOf" srcId="{0ACB2707-87F6-4208-AA51-CCEAF7AD82CB}" destId="{2A1633D5-420E-4AC7-9F0D-D7C65707A505}" srcOrd="1" destOrd="0" presId="urn:microsoft.com/office/officeart/2005/8/layout/orgChart1"/>
    <dgm:cxn modelId="{C4FEF517-80ED-40C9-BFAF-80CFC992964D}" type="presParOf" srcId="{A93B8E9E-FB6C-4AFA-B0E9-17FCA52689F6}" destId="{71C36749-F171-4C3F-AB14-8299748BDD36}" srcOrd="1" destOrd="0" presId="urn:microsoft.com/office/officeart/2005/8/layout/orgChart1"/>
    <dgm:cxn modelId="{2619DFE2-A41F-4494-B7C3-01CC1AAB92EC}" type="presParOf" srcId="{A93B8E9E-FB6C-4AFA-B0E9-17FCA52689F6}" destId="{7810D147-77E8-40A5-8407-99FCB1EBBF55}" srcOrd="2" destOrd="0" presId="urn:microsoft.com/office/officeart/2005/8/layout/orgChart1"/>
    <dgm:cxn modelId="{1E8413E3-E80C-402E-B97D-9282884AF664}" type="presParOf" srcId="{D5F23895-F089-432E-A58D-96F9C96D382F}" destId="{AC5C3D33-649F-4CDD-8C1C-C52EFB90C920}" srcOrd="2" destOrd="0" presId="urn:microsoft.com/office/officeart/2005/8/layout/orgChart1"/>
    <dgm:cxn modelId="{F0E552DE-DFBD-4FE5-8A61-7494AEBD6448}" type="presParOf" srcId="{77DEA0EE-7266-4ADE-8E33-6672C6F385A8}" destId="{39D45C89-02B7-4BD9-8489-72E7826E92E1}" srcOrd="6" destOrd="0" presId="urn:microsoft.com/office/officeart/2005/8/layout/orgChart1"/>
    <dgm:cxn modelId="{DA7BCC39-2240-4B19-998B-76FE21699316}" type="presParOf" srcId="{77DEA0EE-7266-4ADE-8E33-6672C6F385A8}" destId="{A529EB7D-7836-4526-B132-FD5D18C82618}" srcOrd="7" destOrd="0" presId="urn:microsoft.com/office/officeart/2005/8/layout/orgChart1"/>
    <dgm:cxn modelId="{CA43527F-29DE-489C-8563-6C8521CF1972}" type="presParOf" srcId="{A529EB7D-7836-4526-B132-FD5D18C82618}" destId="{93AEAEE8-D83B-4C3C-B69E-8D052FBAD4EC}" srcOrd="0" destOrd="0" presId="urn:microsoft.com/office/officeart/2005/8/layout/orgChart1"/>
    <dgm:cxn modelId="{DBA517FB-B95C-4F2A-9E8B-DDAA33C95566}" type="presParOf" srcId="{93AEAEE8-D83B-4C3C-B69E-8D052FBAD4EC}" destId="{7CBDF35D-D3A2-4596-8C42-A49C3322F820}" srcOrd="0" destOrd="0" presId="urn:microsoft.com/office/officeart/2005/8/layout/orgChart1"/>
    <dgm:cxn modelId="{63711D2E-F4B1-41AF-B2FE-7EF27DD74D0E}" type="presParOf" srcId="{93AEAEE8-D83B-4C3C-B69E-8D052FBAD4EC}" destId="{35E0C369-13AD-4398-B53F-7A2D9E060118}" srcOrd="1" destOrd="0" presId="urn:microsoft.com/office/officeart/2005/8/layout/orgChart1"/>
    <dgm:cxn modelId="{D7730189-EF7B-48D6-99BF-0A8F80DB2E0E}" type="presParOf" srcId="{A529EB7D-7836-4526-B132-FD5D18C82618}" destId="{A8425F11-8D82-449C-8534-70FAFC5DC590}" srcOrd="1" destOrd="0" presId="urn:microsoft.com/office/officeart/2005/8/layout/orgChart1"/>
    <dgm:cxn modelId="{49AEE5C4-B13A-4EF1-BF71-9E20BBECCD03}" type="presParOf" srcId="{A8425F11-8D82-449C-8534-70FAFC5DC590}" destId="{657FCCD1-286E-45AA-929A-7A702D2CFAE0}" srcOrd="0" destOrd="0" presId="urn:microsoft.com/office/officeart/2005/8/layout/orgChart1"/>
    <dgm:cxn modelId="{34F279D9-EA9F-4C70-ABEE-62BE75F26D88}" type="presParOf" srcId="{A8425F11-8D82-449C-8534-70FAFC5DC590}" destId="{3489AA94-6B33-41BC-B754-38076A73753B}" srcOrd="1" destOrd="0" presId="urn:microsoft.com/office/officeart/2005/8/layout/orgChart1"/>
    <dgm:cxn modelId="{CDF3F100-579A-4C40-9B78-5933E7168A92}" type="presParOf" srcId="{3489AA94-6B33-41BC-B754-38076A73753B}" destId="{603BD663-2944-4C34-B09C-34C8544D593A}" srcOrd="0" destOrd="0" presId="urn:microsoft.com/office/officeart/2005/8/layout/orgChart1"/>
    <dgm:cxn modelId="{7D04DA7C-B4CE-4A0C-A184-E41609755356}" type="presParOf" srcId="{603BD663-2944-4C34-B09C-34C8544D593A}" destId="{04609F94-A000-433B-9716-52F2A444E96D}" srcOrd="0" destOrd="0" presId="urn:microsoft.com/office/officeart/2005/8/layout/orgChart1"/>
    <dgm:cxn modelId="{341A7F75-CEB7-4402-ABC5-6A5ACB0B9B18}" type="presParOf" srcId="{603BD663-2944-4C34-B09C-34C8544D593A}" destId="{998363A9-1B71-4159-945C-BE3933409F4D}" srcOrd="1" destOrd="0" presId="urn:microsoft.com/office/officeart/2005/8/layout/orgChart1"/>
    <dgm:cxn modelId="{D67E640A-D477-4D16-9614-397B1F1740B0}" type="presParOf" srcId="{3489AA94-6B33-41BC-B754-38076A73753B}" destId="{1EF98DB3-9651-4121-8CEB-A0004FB5C51F}" srcOrd="1" destOrd="0" presId="urn:microsoft.com/office/officeart/2005/8/layout/orgChart1"/>
    <dgm:cxn modelId="{194687CB-D358-496A-AC02-CD396DAB309D}" type="presParOf" srcId="{3489AA94-6B33-41BC-B754-38076A73753B}" destId="{98D94AF7-9C52-4818-B722-01B8014546EC}" srcOrd="2" destOrd="0" presId="urn:microsoft.com/office/officeart/2005/8/layout/orgChart1"/>
    <dgm:cxn modelId="{C459E83E-D617-42F4-AE01-B700E182D971}" type="presParOf" srcId="{A8425F11-8D82-449C-8534-70FAFC5DC590}" destId="{0FD48A5F-3137-4ADD-A65F-735095529FB7}" srcOrd="2" destOrd="0" presId="urn:microsoft.com/office/officeart/2005/8/layout/orgChart1"/>
    <dgm:cxn modelId="{6296FEFE-3A4A-43DF-A9E3-BEEEA7807CC6}" type="presParOf" srcId="{A8425F11-8D82-449C-8534-70FAFC5DC590}" destId="{7C21CCDD-7A59-4709-AAA5-4E434E626B04}" srcOrd="3" destOrd="0" presId="urn:microsoft.com/office/officeart/2005/8/layout/orgChart1"/>
    <dgm:cxn modelId="{A52475A3-A491-45D5-BD92-E2477E3E8284}" type="presParOf" srcId="{7C21CCDD-7A59-4709-AAA5-4E434E626B04}" destId="{7B554C87-3BAE-4A9B-903D-60653B8D8BB4}" srcOrd="0" destOrd="0" presId="urn:microsoft.com/office/officeart/2005/8/layout/orgChart1"/>
    <dgm:cxn modelId="{2289C16C-8655-4008-BA85-B969479872FC}" type="presParOf" srcId="{7B554C87-3BAE-4A9B-903D-60653B8D8BB4}" destId="{358006AF-EA2A-4453-B94B-8D2434B2233D}" srcOrd="0" destOrd="0" presId="urn:microsoft.com/office/officeart/2005/8/layout/orgChart1"/>
    <dgm:cxn modelId="{716E9941-79CE-4451-B387-0DBFDB087CB8}" type="presParOf" srcId="{7B554C87-3BAE-4A9B-903D-60653B8D8BB4}" destId="{9727A041-76F5-4F30-9964-EA64944FA4F3}" srcOrd="1" destOrd="0" presId="urn:microsoft.com/office/officeart/2005/8/layout/orgChart1"/>
    <dgm:cxn modelId="{36CC605E-9BD5-45C4-B4AE-62CF6AAA1885}" type="presParOf" srcId="{7C21CCDD-7A59-4709-AAA5-4E434E626B04}" destId="{BE468278-58B0-4418-9B91-C498D86AFF53}" srcOrd="1" destOrd="0" presId="urn:microsoft.com/office/officeart/2005/8/layout/orgChart1"/>
    <dgm:cxn modelId="{995FCBCA-37C9-45B2-889D-46A38C99AD4A}" type="presParOf" srcId="{7C21CCDD-7A59-4709-AAA5-4E434E626B04}" destId="{35F8945F-A82C-4E1C-80E1-D4A7C63C338A}" srcOrd="2" destOrd="0" presId="urn:microsoft.com/office/officeart/2005/8/layout/orgChart1"/>
    <dgm:cxn modelId="{57E9959D-0EF6-426A-94D1-BED0DF3680C2}" type="presParOf" srcId="{A8425F11-8D82-449C-8534-70FAFC5DC590}" destId="{9B555F6B-AE89-4CDC-91FF-A690ADF2118F}" srcOrd="4" destOrd="0" presId="urn:microsoft.com/office/officeart/2005/8/layout/orgChart1"/>
    <dgm:cxn modelId="{93F757A6-1280-4163-9B3A-09EB67DA087F}" type="presParOf" srcId="{A8425F11-8D82-449C-8534-70FAFC5DC590}" destId="{0C796558-F1D2-4DAA-A845-55A11501230D}" srcOrd="5" destOrd="0" presId="urn:microsoft.com/office/officeart/2005/8/layout/orgChart1"/>
    <dgm:cxn modelId="{1CBD0D49-728A-49A7-AFFE-AEB288A7C888}" type="presParOf" srcId="{0C796558-F1D2-4DAA-A845-55A11501230D}" destId="{20A63C87-A571-4EF9-BAA0-69E2007F38F6}" srcOrd="0" destOrd="0" presId="urn:microsoft.com/office/officeart/2005/8/layout/orgChart1"/>
    <dgm:cxn modelId="{825615E4-4C80-405B-9244-9F12B2C03FAE}" type="presParOf" srcId="{20A63C87-A571-4EF9-BAA0-69E2007F38F6}" destId="{6D8A4B1B-4339-4DA9-A150-DC1C8943F405}" srcOrd="0" destOrd="0" presId="urn:microsoft.com/office/officeart/2005/8/layout/orgChart1"/>
    <dgm:cxn modelId="{BA2C13E4-627F-4CC8-AA1C-8310E9BAA48B}" type="presParOf" srcId="{20A63C87-A571-4EF9-BAA0-69E2007F38F6}" destId="{F9A8C9DC-7C19-47B2-9703-5C6096C2E05C}" srcOrd="1" destOrd="0" presId="urn:microsoft.com/office/officeart/2005/8/layout/orgChart1"/>
    <dgm:cxn modelId="{5555D982-3EDB-40D5-8E9C-55483A4F7D44}" type="presParOf" srcId="{0C796558-F1D2-4DAA-A845-55A11501230D}" destId="{C0357766-F360-4D01-AAD4-F9C3752688DA}" srcOrd="1" destOrd="0" presId="urn:microsoft.com/office/officeart/2005/8/layout/orgChart1"/>
    <dgm:cxn modelId="{0AE50B09-77F9-4AB0-B83D-C1EEA9E99E29}" type="presParOf" srcId="{0C796558-F1D2-4DAA-A845-55A11501230D}" destId="{53C46119-9FF7-43CC-AD40-767E255B80F8}" srcOrd="2" destOrd="0" presId="urn:microsoft.com/office/officeart/2005/8/layout/orgChart1"/>
    <dgm:cxn modelId="{EDE13947-D80D-4933-8D0E-F5AB71E82645}" type="presParOf" srcId="{A529EB7D-7836-4526-B132-FD5D18C82618}" destId="{BD8C3CD8-34A0-42C9-81C6-29D016A5CB0C}" srcOrd="2" destOrd="0" presId="urn:microsoft.com/office/officeart/2005/8/layout/orgChart1"/>
    <dgm:cxn modelId="{E9644B1A-DDB9-48C9-A568-1ED6D583D895}" type="presParOf" srcId="{63D3A562-134A-4652-9010-3EC9C2A54FCB}" destId="{B72E37E0-CC73-4675-9FD8-450DA8C01F61}"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555F6B-AE89-4CDC-91FF-A690ADF2118F}">
      <dsp:nvSpPr>
        <dsp:cNvPr id="0" name=""/>
        <dsp:cNvSpPr/>
      </dsp:nvSpPr>
      <dsp:spPr>
        <a:xfrm>
          <a:off x="4415010" y="1249639"/>
          <a:ext cx="154542" cy="1936929"/>
        </a:xfrm>
        <a:custGeom>
          <a:avLst/>
          <a:gdLst/>
          <a:ahLst/>
          <a:cxnLst/>
          <a:rect l="0" t="0" r="0" b="0"/>
          <a:pathLst>
            <a:path>
              <a:moveTo>
                <a:pt x="0" y="0"/>
              </a:moveTo>
              <a:lnTo>
                <a:pt x="0" y="1936929"/>
              </a:lnTo>
              <a:lnTo>
                <a:pt x="154542" y="19369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D48A5F-3137-4ADD-A65F-735095529FB7}">
      <dsp:nvSpPr>
        <dsp:cNvPr id="0" name=""/>
        <dsp:cNvSpPr/>
      </dsp:nvSpPr>
      <dsp:spPr>
        <a:xfrm>
          <a:off x="4415010" y="1249639"/>
          <a:ext cx="154542" cy="1205429"/>
        </a:xfrm>
        <a:custGeom>
          <a:avLst/>
          <a:gdLst/>
          <a:ahLst/>
          <a:cxnLst/>
          <a:rect l="0" t="0" r="0" b="0"/>
          <a:pathLst>
            <a:path>
              <a:moveTo>
                <a:pt x="0" y="0"/>
              </a:moveTo>
              <a:lnTo>
                <a:pt x="0" y="1205429"/>
              </a:lnTo>
              <a:lnTo>
                <a:pt x="154542" y="12054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57FCCD1-286E-45AA-929A-7A702D2CFAE0}">
      <dsp:nvSpPr>
        <dsp:cNvPr id="0" name=""/>
        <dsp:cNvSpPr/>
      </dsp:nvSpPr>
      <dsp:spPr>
        <a:xfrm>
          <a:off x="4415010" y="1249639"/>
          <a:ext cx="154542" cy="473929"/>
        </a:xfrm>
        <a:custGeom>
          <a:avLst/>
          <a:gdLst/>
          <a:ahLst/>
          <a:cxnLst/>
          <a:rect l="0" t="0" r="0" b="0"/>
          <a:pathLst>
            <a:path>
              <a:moveTo>
                <a:pt x="0" y="0"/>
              </a:moveTo>
              <a:lnTo>
                <a:pt x="0" y="473929"/>
              </a:lnTo>
              <a:lnTo>
                <a:pt x="154542" y="4739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9D45C89-02B7-4BD9-8489-72E7826E92E1}">
      <dsp:nvSpPr>
        <dsp:cNvPr id="0" name=""/>
        <dsp:cNvSpPr/>
      </dsp:nvSpPr>
      <dsp:spPr>
        <a:xfrm>
          <a:off x="2957162" y="518139"/>
          <a:ext cx="1869961" cy="216359"/>
        </a:xfrm>
        <a:custGeom>
          <a:avLst/>
          <a:gdLst/>
          <a:ahLst/>
          <a:cxnLst/>
          <a:rect l="0" t="0" r="0" b="0"/>
          <a:pathLst>
            <a:path>
              <a:moveTo>
                <a:pt x="0" y="0"/>
              </a:moveTo>
              <a:lnTo>
                <a:pt x="0" y="108179"/>
              </a:lnTo>
              <a:lnTo>
                <a:pt x="1869961" y="108179"/>
              </a:lnTo>
              <a:lnTo>
                <a:pt x="1869961" y="21635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CBABF3-A277-4A53-B4E0-E251C76A82B6}">
      <dsp:nvSpPr>
        <dsp:cNvPr id="0" name=""/>
        <dsp:cNvSpPr/>
      </dsp:nvSpPr>
      <dsp:spPr>
        <a:xfrm>
          <a:off x="3168370" y="1249639"/>
          <a:ext cx="154542" cy="3399929"/>
        </a:xfrm>
        <a:custGeom>
          <a:avLst/>
          <a:gdLst/>
          <a:ahLst/>
          <a:cxnLst/>
          <a:rect l="0" t="0" r="0" b="0"/>
          <a:pathLst>
            <a:path>
              <a:moveTo>
                <a:pt x="0" y="0"/>
              </a:moveTo>
              <a:lnTo>
                <a:pt x="0" y="3399929"/>
              </a:lnTo>
              <a:lnTo>
                <a:pt x="154542" y="33999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7CD0273-27C8-423B-A3D0-7B29E6DA8A7A}">
      <dsp:nvSpPr>
        <dsp:cNvPr id="0" name=""/>
        <dsp:cNvSpPr/>
      </dsp:nvSpPr>
      <dsp:spPr>
        <a:xfrm>
          <a:off x="3168370" y="1249639"/>
          <a:ext cx="154542" cy="2668429"/>
        </a:xfrm>
        <a:custGeom>
          <a:avLst/>
          <a:gdLst/>
          <a:ahLst/>
          <a:cxnLst/>
          <a:rect l="0" t="0" r="0" b="0"/>
          <a:pathLst>
            <a:path>
              <a:moveTo>
                <a:pt x="0" y="0"/>
              </a:moveTo>
              <a:lnTo>
                <a:pt x="0" y="2668429"/>
              </a:lnTo>
              <a:lnTo>
                <a:pt x="154542" y="26684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2B51850-8F83-4F41-ADDB-8C9F95DEE760}">
      <dsp:nvSpPr>
        <dsp:cNvPr id="0" name=""/>
        <dsp:cNvSpPr/>
      </dsp:nvSpPr>
      <dsp:spPr>
        <a:xfrm>
          <a:off x="3168370" y="1249639"/>
          <a:ext cx="154542" cy="1936929"/>
        </a:xfrm>
        <a:custGeom>
          <a:avLst/>
          <a:gdLst/>
          <a:ahLst/>
          <a:cxnLst/>
          <a:rect l="0" t="0" r="0" b="0"/>
          <a:pathLst>
            <a:path>
              <a:moveTo>
                <a:pt x="0" y="0"/>
              </a:moveTo>
              <a:lnTo>
                <a:pt x="0" y="1936929"/>
              </a:lnTo>
              <a:lnTo>
                <a:pt x="154542" y="19369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9330A01-DA32-45EE-A2DC-F58D1B306DE5}">
      <dsp:nvSpPr>
        <dsp:cNvPr id="0" name=""/>
        <dsp:cNvSpPr/>
      </dsp:nvSpPr>
      <dsp:spPr>
        <a:xfrm>
          <a:off x="3168370" y="1249639"/>
          <a:ext cx="154542" cy="1205429"/>
        </a:xfrm>
        <a:custGeom>
          <a:avLst/>
          <a:gdLst/>
          <a:ahLst/>
          <a:cxnLst/>
          <a:rect l="0" t="0" r="0" b="0"/>
          <a:pathLst>
            <a:path>
              <a:moveTo>
                <a:pt x="0" y="0"/>
              </a:moveTo>
              <a:lnTo>
                <a:pt x="0" y="1205429"/>
              </a:lnTo>
              <a:lnTo>
                <a:pt x="154542" y="12054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E9F04F4-C375-4586-88C2-E982284CB971}">
      <dsp:nvSpPr>
        <dsp:cNvPr id="0" name=""/>
        <dsp:cNvSpPr/>
      </dsp:nvSpPr>
      <dsp:spPr>
        <a:xfrm>
          <a:off x="3168370" y="1249639"/>
          <a:ext cx="154542" cy="473929"/>
        </a:xfrm>
        <a:custGeom>
          <a:avLst/>
          <a:gdLst/>
          <a:ahLst/>
          <a:cxnLst/>
          <a:rect l="0" t="0" r="0" b="0"/>
          <a:pathLst>
            <a:path>
              <a:moveTo>
                <a:pt x="0" y="0"/>
              </a:moveTo>
              <a:lnTo>
                <a:pt x="0" y="473929"/>
              </a:lnTo>
              <a:lnTo>
                <a:pt x="154542" y="4739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6E9287F-8332-4880-953F-173B653CE063}">
      <dsp:nvSpPr>
        <dsp:cNvPr id="0" name=""/>
        <dsp:cNvSpPr/>
      </dsp:nvSpPr>
      <dsp:spPr>
        <a:xfrm>
          <a:off x="2957162" y="518139"/>
          <a:ext cx="623320" cy="216359"/>
        </a:xfrm>
        <a:custGeom>
          <a:avLst/>
          <a:gdLst/>
          <a:ahLst/>
          <a:cxnLst/>
          <a:rect l="0" t="0" r="0" b="0"/>
          <a:pathLst>
            <a:path>
              <a:moveTo>
                <a:pt x="0" y="0"/>
              </a:moveTo>
              <a:lnTo>
                <a:pt x="0" y="108179"/>
              </a:lnTo>
              <a:lnTo>
                <a:pt x="623320" y="108179"/>
              </a:lnTo>
              <a:lnTo>
                <a:pt x="623320" y="21635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86440A-7585-4169-8BC1-31EEAD166DC6}">
      <dsp:nvSpPr>
        <dsp:cNvPr id="0" name=""/>
        <dsp:cNvSpPr/>
      </dsp:nvSpPr>
      <dsp:spPr>
        <a:xfrm>
          <a:off x="1921729" y="1249639"/>
          <a:ext cx="154542" cy="1205429"/>
        </a:xfrm>
        <a:custGeom>
          <a:avLst/>
          <a:gdLst/>
          <a:ahLst/>
          <a:cxnLst/>
          <a:rect l="0" t="0" r="0" b="0"/>
          <a:pathLst>
            <a:path>
              <a:moveTo>
                <a:pt x="0" y="0"/>
              </a:moveTo>
              <a:lnTo>
                <a:pt x="0" y="1205429"/>
              </a:lnTo>
              <a:lnTo>
                <a:pt x="154542" y="12054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8F18AB-858F-4616-BACE-528E2FD4C60B}">
      <dsp:nvSpPr>
        <dsp:cNvPr id="0" name=""/>
        <dsp:cNvSpPr/>
      </dsp:nvSpPr>
      <dsp:spPr>
        <a:xfrm>
          <a:off x="1921729" y="1249639"/>
          <a:ext cx="154542" cy="473929"/>
        </a:xfrm>
        <a:custGeom>
          <a:avLst/>
          <a:gdLst/>
          <a:ahLst/>
          <a:cxnLst/>
          <a:rect l="0" t="0" r="0" b="0"/>
          <a:pathLst>
            <a:path>
              <a:moveTo>
                <a:pt x="0" y="0"/>
              </a:moveTo>
              <a:lnTo>
                <a:pt x="0" y="473929"/>
              </a:lnTo>
              <a:lnTo>
                <a:pt x="154542" y="4739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E5F73F-CC64-4D68-90F3-290E516A8E36}">
      <dsp:nvSpPr>
        <dsp:cNvPr id="0" name=""/>
        <dsp:cNvSpPr/>
      </dsp:nvSpPr>
      <dsp:spPr>
        <a:xfrm>
          <a:off x="2333841" y="518139"/>
          <a:ext cx="623320" cy="216359"/>
        </a:xfrm>
        <a:custGeom>
          <a:avLst/>
          <a:gdLst/>
          <a:ahLst/>
          <a:cxnLst/>
          <a:rect l="0" t="0" r="0" b="0"/>
          <a:pathLst>
            <a:path>
              <a:moveTo>
                <a:pt x="623320" y="0"/>
              </a:moveTo>
              <a:lnTo>
                <a:pt x="623320" y="108179"/>
              </a:lnTo>
              <a:lnTo>
                <a:pt x="0" y="108179"/>
              </a:lnTo>
              <a:lnTo>
                <a:pt x="0" y="21635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EF31ED-A791-4C80-926D-4FED72CB55A9}">
      <dsp:nvSpPr>
        <dsp:cNvPr id="0" name=""/>
        <dsp:cNvSpPr/>
      </dsp:nvSpPr>
      <dsp:spPr>
        <a:xfrm>
          <a:off x="675088" y="1249639"/>
          <a:ext cx="154542" cy="2668429"/>
        </a:xfrm>
        <a:custGeom>
          <a:avLst/>
          <a:gdLst/>
          <a:ahLst/>
          <a:cxnLst/>
          <a:rect l="0" t="0" r="0" b="0"/>
          <a:pathLst>
            <a:path>
              <a:moveTo>
                <a:pt x="0" y="0"/>
              </a:moveTo>
              <a:lnTo>
                <a:pt x="0" y="2668429"/>
              </a:lnTo>
              <a:lnTo>
                <a:pt x="154542" y="26684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DD63724-4A14-4C89-908F-865FCA037538}">
      <dsp:nvSpPr>
        <dsp:cNvPr id="0" name=""/>
        <dsp:cNvSpPr/>
      </dsp:nvSpPr>
      <dsp:spPr>
        <a:xfrm>
          <a:off x="675088" y="1249639"/>
          <a:ext cx="154542" cy="1936929"/>
        </a:xfrm>
        <a:custGeom>
          <a:avLst/>
          <a:gdLst/>
          <a:ahLst/>
          <a:cxnLst/>
          <a:rect l="0" t="0" r="0" b="0"/>
          <a:pathLst>
            <a:path>
              <a:moveTo>
                <a:pt x="0" y="0"/>
              </a:moveTo>
              <a:lnTo>
                <a:pt x="0" y="1936929"/>
              </a:lnTo>
              <a:lnTo>
                <a:pt x="154542" y="19369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18B594-66C8-45C5-A4C2-42082DBA9D0B}">
      <dsp:nvSpPr>
        <dsp:cNvPr id="0" name=""/>
        <dsp:cNvSpPr/>
      </dsp:nvSpPr>
      <dsp:spPr>
        <a:xfrm>
          <a:off x="675088" y="1249639"/>
          <a:ext cx="154542" cy="1205429"/>
        </a:xfrm>
        <a:custGeom>
          <a:avLst/>
          <a:gdLst/>
          <a:ahLst/>
          <a:cxnLst/>
          <a:rect l="0" t="0" r="0" b="0"/>
          <a:pathLst>
            <a:path>
              <a:moveTo>
                <a:pt x="0" y="0"/>
              </a:moveTo>
              <a:lnTo>
                <a:pt x="0" y="1205429"/>
              </a:lnTo>
              <a:lnTo>
                <a:pt x="154542" y="12054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81F891-1EA2-4F2F-856F-229F41752BFA}">
      <dsp:nvSpPr>
        <dsp:cNvPr id="0" name=""/>
        <dsp:cNvSpPr/>
      </dsp:nvSpPr>
      <dsp:spPr>
        <a:xfrm>
          <a:off x="675088" y="1249639"/>
          <a:ext cx="154542" cy="473929"/>
        </a:xfrm>
        <a:custGeom>
          <a:avLst/>
          <a:gdLst/>
          <a:ahLst/>
          <a:cxnLst/>
          <a:rect l="0" t="0" r="0" b="0"/>
          <a:pathLst>
            <a:path>
              <a:moveTo>
                <a:pt x="0" y="0"/>
              </a:moveTo>
              <a:lnTo>
                <a:pt x="0" y="473929"/>
              </a:lnTo>
              <a:lnTo>
                <a:pt x="154542" y="47392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A9FE0B-F7FA-4C5E-8D62-EDA29767694E}">
      <dsp:nvSpPr>
        <dsp:cNvPr id="0" name=""/>
        <dsp:cNvSpPr/>
      </dsp:nvSpPr>
      <dsp:spPr>
        <a:xfrm>
          <a:off x="1087201" y="518139"/>
          <a:ext cx="1869961" cy="216359"/>
        </a:xfrm>
        <a:custGeom>
          <a:avLst/>
          <a:gdLst/>
          <a:ahLst/>
          <a:cxnLst/>
          <a:rect l="0" t="0" r="0" b="0"/>
          <a:pathLst>
            <a:path>
              <a:moveTo>
                <a:pt x="1869961" y="0"/>
              </a:moveTo>
              <a:lnTo>
                <a:pt x="1869961" y="108179"/>
              </a:lnTo>
              <a:lnTo>
                <a:pt x="0" y="108179"/>
              </a:lnTo>
              <a:lnTo>
                <a:pt x="0" y="21635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53C118-1C0D-4CE5-A5E5-3B84721BE92B}">
      <dsp:nvSpPr>
        <dsp:cNvPr id="0" name=""/>
        <dsp:cNvSpPr/>
      </dsp:nvSpPr>
      <dsp:spPr>
        <a:xfrm>
          <a:off x="2442021" y="29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Chief Executive Officer</a:t>
          </a:r>
        </a:p>
      </dsp:txBody>
      <dsp:txXfrm>
        <a:off x="2442021" y="2998"/>
        <a:ext cx="1030281" cy="515140"/>
      </dsp:txXfrm>
    </dsp:sp>
    <dsp:sp modelId="{2132CD32-0A21-4021-BCAF-ACF54A7D1E2E}">
      <dsp:nvSpPr>
        <dsp:cNvPr id="0" name=""/>
        <dsp:cNvSpPr/>
      </dsp:nvSpPr>
      <dsp:spPr>
        <a:xfrm>
          <a:off x="572060" y="734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Chief Financial Officer</a:t>
          </a:r>
        </a:p>
      </dsp:txBody>
      <dsp:txXfrm>
        <a:off x="572060" y="734498"/>
        <a:ext cx="1030281" cy="515140"/>
      </dsp:txXfrm>
    </dsp:sp>
    <dsp:sp modelId="{B4A14362-CB51-463C-B224-9AEB7AE450F1}">
      <dsp:nvSpPr>
        <dsp:cNvPr id="0" name=""/>
        <dsp:cNvSpPr/>
      </dsp:nvSpPr>
      <dsp:spPr>
        <a:xfrm>
          <a:off x="829630" y="14659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IT Administration Manager</a:t>
          </a:r>
        </a:p>
      </dsp:txBody>
      <dsp:txXfrm>
        <a:off x="829630" y="1465998"/>
        <a:ext cx="1030281" cy="515140"/>
      </dsp:txXfrm>
    </dsp:sp>
    <dsp:sp modelId="{C2421462-A88C-4F49-9CBD-1CC5AF7F5B6B}">
      <dsp:nvSpPr>
        <dsp:cNvPr id="0" name=""/>
        <dsp:cNvSpPr/>
      </dsp:nvSpPr>
      <dsp:spPr>
        <a:xfrm>
          <a:off x="829630" y="2197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Administrative Support Manager</a:t>
          </a:r>
        </a:p>
      </dsp:txBody>
      <dsp:txXfrm>
        <a:off x="829630" y="2197498"/>
        <a:ext cx="1030281" cy="515140"/>
      </dsp:txXfrm>
    </dsp:sp>
    <dsp:sp modelId="{D886CAAF-A099-499D-9EC9-01ED1AAFA3C0}">
      <dsp:nvSpPr>
        <dsp:cNvPr id="0" name=""/>
        <dsp:cNvSpPr/>
      </dsp:nvSpPr>
      <dsp:spPr>
        <a:xfrm>
          <a:off x="829630" y="29289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Procurement Manager</a:t>
          </a:r>
        </a:p>
      </dsp:txBody>
      <dsp:txXfrm>
        <a:off x="829630" y="2928998"/>
        <a:ext cx="1030281" cy="515140"/>
      </dsp:txXfrm>
    </dsp:sp>
    <dsp:sp modelId="{6681F2A2-4E07-4B53-8A72-D251452C234A}">
      <dsp:nvSpPr>
        <dsp:cNvPr id="0" name=""/>
        <dsp:cNvSpPr/>
      </dsp:nvSpPr>
      <dsp:spPr>
        <a:xfrm>
          <a:off x="829630" y="3660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Generic Support Manager</a:t>
          </a:r>
        </a:p>
      </dsp:txBody>
      <dsp:txXfrm>
        <a:off x="829630" y="3660498"/>
        <a:ext cx="1030281" cy="515140"/>
      </dsp:txXfrm>
    </dsp:sp>
    <dsp:sp modelId="{8599920D-3998-4438-9DAC-797482ECE27C}">
      <dsp:nvSpPr>
        <dsp:cNvPr id="0" name=""/>
        <dsp:cNvSpPr/>
      </dsp:nvSpPr>
      <dsp:spPr>
        <a:xfrm>
          <a:off x="1818701" y="734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Chief Security Officer</a:t>
          </a:r>
        </a:p>
      </dsp:txBody>
      <dsp:txXfrm>
        <a:off x="1818701" y="734498"/>
        <a:ext cx="1030281" cy="515140"/>
      </dsp:txXfrm>
    </dsp:sp>
    <dsp:sp modelId="{0A846805-7264-4F78-A831-9E8FA1B90FDA}">
      <dsp:nvSpPr>
        <dsp:cNvPr id="0" name=""/>
        <dsp:cNvSpPr/>
      </dsp:nvSpPr>
      <dsp:spPr>
        <a:xfrm>
          <a:off x="2076271" y="14659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Physical Protection Manager</a:t>
          </a:r>
        </a:p>
      </dsp:txBody>
      <dsp:txXfrm>
        <a:off x="2076271" y="1465998"/>
        <a:ext cx="1030281" cy="515140"/>
      </dsp:txXfrm>
    </dsp:sp>
    <dsp:sp modelId="{2388FFF9-945C-4868-80A2-D50476919708}">
      <dsp:nvSpPr>
        <dsp:cNvPr id="0" name=""/>
        <dsp:cNvSpPr/>
      </dsp:nvSpPr>
      <dsp:spPr>
        <a:xfrm>
          <a:off x="2076271" y="2197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Cybersecurity Manager</a:t>
          </a:r>
        </a:p>
      </dsp:txBody>
      <dsp:txXfrm>
        <a:off x="2076271" y="2197498"/>
        <a:ext cx="1030281" cy="515140"/>
      </dsp:txXfrm>
    </dsp:sp>
    <dsp:sp modelId="{D65CBFB3-8930-48E3-83CB-89C3110634E2}">
      <dsp:nvSpPr>
        <dsp:cNvPr id="0" name=""/>
        <dsp:cNvSpPr/>
      </dsp:nvSpPr>
      <dsp:spPr>
        <a:xfrm>
          <a:off x="3065341" y="734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Human Resource Manager</a:t>
          </a:r>
        </a:p>
      </dsp:txBody>
      <dsp:txXfrm>
        <a:off x="3065341" y="734498"/>
        <a:ext cx="1030281" cy="515140"/>
      </dsp:txXfrm>
    </dsp:sp>
    <dsp:sp modelId="{1AE00A8D-51EC-4F02-8325-CE0807851580}">
      <dsp:nvSpPr>
        <dsp:cNvPr id="0" name=""/>
        <dsp:cNvSpPr/>
      </dsp:nvSpPr>
      <dsp:spPr>
        <a:xfrm>
          <a:off x="3322912" y="14659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Training Manager</a:t>
          </a:r>
        </a:p>
      </dsp:txBody>
      <dsp:txXfrm>
        <a:off x="3322912" y="1465998"/>
        <a:ext cx="1030281" cy="515140"/>
      </dsp:txXfrm>
    </dsp:sp>
    <dsp:sp modelId="{89222B5E-3856-403C-8337-ABDC05B16834}">
      <dsp:nvSpPr>
        <dsp:cNvPr id="0" name=""/>
        <dsp:cNvSpPr/>
      </dsp:nvSpPr>
      <dsp:spPr>
        <a:xfrm>
          <a:off x="3322912" y="2197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Records Manager</a:t>
          </a:r>
        </a:p>
      </dsp:txBody>
      <dsp:txXfrm>
        <a:off x="3322912" y="2197498"/>
        <a:ext cx="1030281" cy="515140"/>
      </dsp:txXfrm>
    </dsp:sp>
    <dsp:sp modelId="{E576F099-609A-45AD-9A3A-251F55C107C0}">
      <dsp:nvSpPr>
        <dsp:cNvPr id="0" name=""/>
        <dsp:cNvSpPr/>
      </dsp:nvSpPr>
      <dsp:spPr>
        <a:xfrm>
          <a:off x="3322912" y="29289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Payroll and Benefits Manager</a:t>
          </a:r>
        </a:p>
      </dsp:txBody>
      <dsp:txXfrm>
        <a:off x="3322912" y="2928998"/>
        <a:ext cx="1030281" cy="515140"/>
      </dsp:txXfrm>
    </dsp:sp>
    <dsp:sp modelId="{E77BAA64-4807-46D8-883C-F21623A6C450}">
      <dsp:nvSpPr>
        <dsp:cNvPr id="0" name=""/>
        <dsp:cNvSpPr/>
      </dsp:nvSpPr>
      <dsp:spPr>
        <a:xfrm>
          <a:off x="3322912" y="3660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Regulatory Affairs Manager </a:t>
          </a:r>
        </a:p>
      </dsp:txBody>
      <dsp:txXfrm>
        <a:off x="3322912" y="3660498"/>
        <a:ext cx="1030281" cy="515140"/>
      </dsp:txXfrm>
    </dsp:sp>
    <dsp:sp modelId="{91C95551-184E-4515-9A0F-155B467D9063}">
      <dsp:nvSpPr>
        <dsp:cNvPr id="0" name=""/>
        <dsp:cNvSpPr/>
      </dsp:nvSpPr>
      <dsp:spPr>
        <a:xfrm>
          <a:off x="3322912" y="43919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Public Relations Manager</a:t>
          </a:r>
        </a:p>
      </dsp:txBody>
      <dsp:txXfrm>
        <a:off x="3322912" y="4391998"/>
        <a:ext cx="1030281" cy="515140"/>
      </dsp:txXfrm>
    </dsp:sp>
    <dsp:sp modelId="{7CBDF35D-D3A2-4596-8C42-A49C3322F820}">
      <dsp:nvSpPr>
        <dsp:cNvPr id="0" name=""/>
        <dsp:cNvSpPr/>
      </dsp:nvSpPr>
      <dsp:spPr>
        <a:xfrm>
          <a:off x="4311982" y="734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Chief Operating Officer</a:t>
          </a:r>
        </a:p>
      </dsp:txBody>
      <dsp:txXfrm>
        <a:off x="4311982" y="734498"/>
        <a:ext cx="1030281" cy="515140"/>
      </dsp:txXfrm>
    </dsp:sp>
    <dsp:sp modelId="{04609F94-A000-433B-9716-52F2A444E96D}">
      <dsp:nvSpPr>
        <dsp:cNvPr id="0" name=""/>
        <dsp:cNvSpPr/>
      </dsp:nvSpPr>
      <dsp:spPr>
        <a:xfrm>
          <a:off x="4569552" y="14659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Operations Manager</a:t>
          </a:r>
        </a:p>
      </dsp:txBody>
      <dsp:txXfrm>
        <a:off x="4569552" y="1465998"/>
        <a:ext cx="1030281" cy="515140"/>
      </dsp:txXfrm>
    </dsp:sp>
    <dsp:sp modelId="{358006AF-EA2A-4453-B94B-8D2434B2233D}">
      <dsp:nvSpPr>
        <dsp:cNvPr id="0" name=""/>
        <dsp:cNvSpPr/>
      </dsp:nvSpPr>
      <dsp:spPr>
        <a:xfrm>
          <a:off x="4569552" y="21974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Engineering Manager</a:t>
          </a:r>
        </a:p>
      </dsp:txBody>
      <dsp:txXfrm>
        <a:off x="4569552" y="2197498"/>
        <a:ext cx="1030281" cy="515140"/>
      </dsp:txXfrm>
    </dsp:sp>
    <dsp:sp modelId="{6D8A4B1B-4339-4DA9-A150-DC1C8943F405}">
      <dsp:nvSpPr>
        <dsp:cNvPr id="0" name=""/>
        <dsp:cNvSpPr/>
      </dsp:nvSpPr>
      <dsp:spPr>
        <a:xfrm>
          <a:off x="4569552" y="2928998"/>
          <a:ext cx="1030281" cy="515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t>Maintenance Manager</a:t>
          </a:r>
        </a:p>
      </dsp:txBody>
      <dsp:txXfrm>
        <a:off x="4569552" y="2928998"/>
        <a:ext cx="1030281" cy="51514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B4AABE-0BAE-45CE-AEAC-CD363662621C}" type="datetimeFigureOut">
              <a:rPr lang="en-US" smtClean="0"/>
              <a:t>3/22/2023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07C092-8389-44BA-A951-B74636FDCF28}" type="slidenum">
              <a:rPr lang="en-US" smtClean="0"/>
              <a:t>‹#›</a:t>
            </a:fld>
            <a:endParaRPr lang="en-US"/>
          </a:p>
        </p:txBody>
      </p:sp>
    </p:spTree>
    <p:extLst>
      <p:ext uri="{BB962C8B-B14F-4D97-AF65-F5344CB8AC3E}">
        <p14:creationId xmlns:p14="http://schemas.microsoft.com/office/powerpoint/2010/main" val="2973599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vimeo.com/639223567"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p>
          <a:p>
            <a:pPr marL="171450" indent="-171450">
              <a:lnSpc>
                <a:spcPct val="107000"/>
              </a:lnSpc>
              <a:spcAft>
                <a:spcPts val="800"/>
              </a:spcAft>
              <a:buFont typeface="Arial"/>
              <a:buChar char="•"/>
            </a:pPr>
            <a:r>
              <a:rPr lang="en-US" sz="1200" kern="1200" spc="50" dirty="0">
                <a:solidFill>
                  <a:srgbClr val="595959"/>
                </a:solidFill>
                <a:effectLst/>
                <a:latin typeface="Franklin Gothic Book"/>
                <a:ea typeface="Franklin Gothic Book" panose="020B0503020102020204" pitchFamily="34" charset="0"/>
                <a:cs typeface="Arial" panose="020B0604020202020204" pitchFamily="34" charset="0"/>
              </a:rPr>
              <a:t>You may consider changing the dates on the slides starting on slide 10</a:t>
            </a:r>
            <a:r>
              <a:rPr lang="en-US" spc="50" dirty="0">
                <a:solidFill>
                  <a:srgbClr val="595959"/>
                </a:solidFill>
                <a:latin typeface="Franklin Gothic Book"/>
                <a:ea typeface="Franklin Gothic Book" panose="020B0503020102020204" pitchFamily="34" charset="0"/>
                <a:cs typeface="Arial" panose="020B0604020202020204" pitchFamily="34" charset="0"/>
              </a:rPr>
              <a:t>. </a:t>
            </a:r>
            <a:endParaRPr lang="en-US" sz="1200" kern="1200" spc="50" dirty="0">
              <a:solidFill>
                <a:srgbClr val="595959"/>
              </a:solidFill>
              <a:effectLst/>
              <a:latin typeface="Franklin Gothic Book"/>
              <a:ea typeface="Franklin Gothic Book" panose="020B0503020102020204" pitchFamily="34" charset="0"/>
              <a:cs typeface="Arial" panose="020B0604020202020204" pitchFamily="34" charset="0"/>
            </a:endParaRPr>
          </a:p>
          <a:p>
            <a:pPr marL="171450" marR="0" indent="-171450">
              <a:lnSpc>
                <a:spcPct val="107000"/>
              </a:lnSpc>
              <a:spcBef>
                <a:spcPts val="0"/>
              </a:spcBef>
              <a:spcAft>
                <a:spcPts val="800"/>
              </a:spcAft>
              <a:buFont typeface="Arial" panose="020B0604020202020204" pitchFamily="34" charset="0"/>
              <a:buChar char="•"/>
            </a:pPr>
            <a:r>
              <a:rPr lang="en-US" sz="1200" kern="1200" spc="50" dirty="0">
                <a:solidFill>
                  <a:srgbClr val="595959"/>
                </a:solidFill>
                <a:effectLst/>
                <a:latin typeface="Franklin Gothic Book" panose="020B0503020102020204" pitchFamily="34" charset="0"/>
                <a:ea typeface="Franklin Gothic Book" panose="020B0503020102020204" pitchFamily="34" charset="0"/>
                <a:cs typeface="Arial" panose="020B0604020202020204" pitchFamily="34" charset="0"/>
              </a:rPr>
              <a:t>You can break the students up into groups, ask the questions and then debrief each decision slide as a whole class.</a:t>
            </a:r>
          </a:p>
          <a:p>
            <a:pPr marL="171450" marR="0" indent="-171450">
              <a:lnSpc>
                <a:spcPct val="107000"/>
              </a:lnSpc>
              <a:spcBef>
                <a:spcPts val="0"/>
              </a:spcBef>
              <a:spcAft>
                <a:spcPts val="800"/>
              </a:spcAft>
              <a:buFont typeface="Arial" panose="020B0604020202020204" pitchFamily="34" charset="0"/>
              <a:buChar char="•"/>
            </a:pPr>
            <a:r>
              <a:rPr lang="en-US" sz="1200" kern="1200" spc="50" dirty="0">
                <a:solidFill>
                  <a:srgbClr val="595959"/>
                </a:solidFill>
                <a:effectLst/>
                <a:latin typeface="Franklin Gothic Book" panose="020B0503020102020204" pitchFamily="34" charset="0"/>
                <a:ea typeface="Franklin Gothic Book" panose="020B0503020102020204" pitchFamily="34" charset="0"/>
                <a:cs typeface="Arial" panose="020B0604020202020204" pitchFamily="34" charset="0"/>
              </a:rPr>
              <a:t>Each group selects a provided option or produces their own decision.  Then they </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present their case to the class.  Debate occurs.</a:t>
            </a:r>
          </a:p>
          <a:p>
            <a:pPr marL="171450" indent="-171450">
              <a:buFont typeface="Arial" panose="020B0604020202020204" pitchFamily="34" charset="0"/>
              <a:buChar char="•"/>
            </a:pP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Let the students answer the questions on each slide before continuing to the next.</a:t>
            </a:r>
            <a:endParaRPr lang="en-US" sz="1200" dirty="0"/>
          </a:p>
        </p:txBody>
      </p:sp>
      <p:sp>
        <p:nvSpPr>
          <p:cNvPr id="4" name="Slide Number Placeholder 3"/>
          <p:cNvSpPr>
            <a:spLocks noGrp="1"/>
          </p:cNvSpPr>
          <p:nvPr>
            <p:ph type="sldNum" sz="quarter" idx="5"/>
          </p:nvPr>
        </p:nvSpPr>
        <p:spPr/>
        <p:txBody>
          <a:bodyPr/>
          <a:lstStyle/>
          <a:p>
            <a:fld id="{4407C092-8389-44BA-A951-B74636FDCF28}" type="slidenum">
              <a:rPr lang="en-US" smtClean="0"/>
              <a:t>1</a:t>
            </a:fld>
            <a:endParaRPr lang="en-US"/>
          </a:p>
        </p:txBody>
      </p:sp>
    </p:spTree>
    <p:extLst>
      <p:ext uri="{BB962C8B-B14F-4D97-AF65-F5344CB8AC3E}">
        <p14:creationId xmlns:p14="http://schemas.microsoft.com/office/powerpoint/2010/main" val="1879123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Share the following story with the class: </a:t>
            </a:r>
          </a:p>
          <a:p>
            <a:pPr marL="342900" marR="0" lvl="0"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Your boss has asked you to establish a cybersecurity program.  </a:t>
            </a:r>
          </a:p>
          <a:p>
            <a:pPr marL="342900" marR="0" lvl="0"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You won’t have an unlimited budget.  As a result, we need to understand our risks so we can prioritize our actions.</a:t>
            </a:r>
          </a:p>
          <a:p>
            <a:pPr marL="0" marR="0">
              <a:lnSpc>
                <a:spcPct val="107000"/>
              </a:lnSpc>
              <a:spcBef>
                <a:spcPts val="0"/>
              </a:spcBef>
              <a:spcAft>
                <a:spcPts val="800"/>
              </a:spcAft>
            </a:pPr>
            <a:endParaRPr lang="en-US" sz="1200"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Instructions for class.</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Review the questions.  </a:t>
            </a:r>
          </a:p>
          <a:p>
            <a:pPr marL="342900" marR="0" lvl="0"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Ask the students to answer the 6 questions through </a:t>
            </a:r>
            <a:r>
              <a:rPr lang="en-US" sz="1200" b="1" i="1" dirty="0" err="1">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Mentimeter</a:t>
            </a:r>
            <a:r>
              <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rPr>
              <a:t>. Please note: </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If trainees are not able to access </a:t>
            </a:r>
            <a:r>
              <a:rPr lang="en-US" sz="1200" b="1" i="1" dirty="0" err="1">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Mentimeter</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then administer the questions through  a class discussion. Start by dividing the trainees into groups. Ask trainees to discuss the questions within their group. Ask for a representative from each group to share their answers to the questions with the larger group when the larger group reconvenes. </a:t>
            </a:r>
          </a:p>
          <a:p>
            <a:pPr marL="342900" marR="0" lvl="0" indent="-342900">
              <a:lnSpc>
                <a:spcPct val="107000"/>
              </a:lnSpc>
              <a:spcBef>
                <a:spcPts val="0"/>
              </a:spcBef>
              <a:spcAft>
                <a:spcPts val="800"/>
              </a:spcAft>
              <a:buFont typeface="+mj-lt"/>
              <a:buAutoNum type="arabicPeriod"/>
            </a:pP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One thing to highlight on the people, process, and tech front = Which departments have hired outside contractors to help them accomplish their goals.  While the cybersecurity division may hire outside help, it is likely that outside help has been hired by other departments .  </a:t>
            </a:r>
            <a:endParaRPr lang="en-US" sz="1200"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10</a:t>
            </a:fld>
            <a:endParaRPr lang="en-US"/>
          </a:p>
        </p:txBody>
      </p:sp>
    </p:spTree>
    <p:extLst>
      <p:ext uri="{BB962C8B-B14F-4D97-AF65-F5344CB8AC3E}">
        <p14:creationId xmlns:p14="http://schemas.microsoft.com/office/powerpoint/2010/main" val="3817762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pPr>
            <a:r>
              <a:rPr lang="en-US" sz="1200">
                <a:effectLst/>
                <a:latin typeface="Franklin Gothic Book" panose="020B0503020102020204" pitchFamily="34" charset="0"/>
                <a:ea typeface="Franklin Gothic Book" panose="020B0503020102020204" pitchFamily="34" charset="0"/>
                <a:cs typeface="Times New Roman" panose="02020603050405020304" pitchFamily="18" charset="0"/>
              </a:rPr>
              <a:t>Review the network diagram with the students. </a:t>
            </a:r>
          </a:p>
          <a:p>
            <a:pPr marL="800100" marR="0" lvl="1" indent="-342900">
              <a:lnSpc>
                <a:spcPct val="107000"/>
              </a:lnSpc>
              <a:spcBef>
                <a:spcPts val="0"/>
              </a:spcBef>
              <a:spcAft>
                <a:spcPts val="800"/>
              </a:spcAft>
              <a:buFont typeface="+mj-lt"/>
              <a:buAutoNum type="arabicPeriod"/>
            </a:pPr>
            <a:r>
              <a:rPr lang="en-US" sz="1200">
                <a:effectLst/>
                <a:latin typeface="Franklin Gothic Book" panose="020B0503020102020204" pitchFamily="34" charset="0"/>
                <a:ea typeface="Franklin Gothic Book" panose="020B0503020102020204" pitchFamily="34" charset="0"/>
                <a:cs typeface="Times New Roman" panose="02020603050405020304" pitchFamily="18" charset="0"/>
              </a:rPr>
              <a:t>A digital inventory was taken 3 years ago.  Any configuration changes that have been made are not physically noted in the documentation</a:t>
            </a:r>
          </a:p>
          <a:p>
            <a:pPr marL="800100" marR="0" lvl="1" indent="-342900">
              <a:lnSpc>
                <a:spcPct val="107000"/>
              </a:lnSpc>
              <a:spcBef>
                <a:spcPts val="0"/>
              </a:spcBef>
              <a:spcAft>
                <a:spcPts val="800"/>
              </a:spcAft>
              <a:buFont typeface="+mj-lt"/>
              <a:buAutoNum type="arabicPeriod"/>
            </a:pPr>
            <a:r>
              <a:rPr lang="en-US" sz="1200">
                <a:effectLst/>
                <a:latin typeface="Franklin Gothic Book" panose="020B0503020102020204" pitchFamily="34" charset="0"/>
                <a:ea typeface="Franklin Gothic Book" panose="020B0503020102020204" pitchFamily="34" charset="0"/>
                <a:cs typeface="Times New Roman" panose="02020603050405020304" pitchFamily="18" charset="0"/>
              </a:rPr>
              <a:t>The key thing to bring up is that there are basically 2 networks at the facility: business and engineering.  </a:t>
            </a:r>
          </a:p>
          <a:p>
            <a:pPr marL="800100" marR="0" lvl="1" indent="-342900">
              <a:lnSpc>
                <a:spcPct val="107000"/>
              </a:lnSpc>
              <a:spcBef>
                <a:spcPts val="0"/>
              </a:spcBef>
              <a:spcAft>
                <a:spcPts val="800"/>
              </a:spcAft>
              <a:buFont typeface="+mj-lt"/>
              <a:buAutoNum type="arabicPeriod"/>
            </a:pPr>
            <a:r>
              <a:rPr lang="en-US" sz="1200">
                <a:effectLst/>
                <a:latin typeface="Franklin Gothic Book" panose="020B0503020102020204" pitchFamily="34" charset="0"/>
                <a:ea typeface="Franklin Gothic Book" panose="020B0503020102020204" pitchFamily="34" charset="0"/>
                <a:cs typeface="Times New Roman" panose="02020603050405020304" pitchFamily="18" charset="0"/>
              </a:rPr>
              <a:t>There is a demilitarized zone (DMZ) between the outside and the business network.</a:t>
            </a:r>
          </a:p>
          <a:p>
            <a:pPr marL="800100" marR="0" lvl="1" indent="-342900">
              <a:lnSpc>
                <a:spcPct val="107000"/>
              </a:lnSpc>
              <a:spcBef>
                <a:spcPts val="0"/>
              </a:spcBef>
              <a:spcAft>
                <a:spcPts val="800"/>
              </a:spcAft>
              <a:buFont typeface="+mj-lt"/>
              <a:buAutoNum type="arabicPeriod"/>
            </a:pPr>
            <a:r>
              <a:rPr lang="en-US" sz="1200">
                <a:effectLst/>
                <a:latin typeface="Franklin Gothic Book" panose="020B0503020102020204" pitchFamily="34" charset="0"/>
                <a:ea typeface="Franklin Gothic Book" panose="020B0503020102020204" pitchFamily="34" charset="0"/>
                <a:cs typeface="Times New Roman" panose="02020603050405020304" pitchFamily="18" charset="0"/>
              </a:rPr>
              <a:t>There is a firewall separating the business network and the engineering network.</a:t>
            </a:r>
          </a:p>
          <a:p>
            <a:pPr marL="800100" marR="0" lvl="1" indent="-342900">
              <a:lnSpc>
                <a:spcPct val="107000"/>
              </a:lnSpc>
              <a:spcBef>
                <a:spcPts val="0"/>
              </a:spcBef>
              <a:spcAft>
                <a:spcPts val="800"/>
              </a:spcAft>
              <a:buFont typeface="+mj-lt"/>
              <a:buAutoNum type="arabicPeriod"/>
            </a:pPr>
            <a:r>
              <a:rPr lang="en-US" sz="1200">
                <a:effectLst/>
                <a:latin typeface="Franklin Gothic Book" panose="020B0503020102020204" pitchFamily="34" charset="0"/>
                <a:ea typeface="Franklin Gothic Book" panose="020B0503020102020204" pitchFamily="34" charset="0"/>
                <a:cs typeface="Times New Roman" panose="02020603050405020304" pitchFamily="18" charset="0"/>
              </a:rPr>
              <a:t>There are no engineering systems allowed to have direct access to the internet.</a:t>
            </a:r>
          </a:p>
          <a:p>
            <a:pPr marL="342900" marR="0" lvl="0" indent="-342900">
              <a:lnSpc>
                <a:spcPct val="107000"/>
              </a:lnSpc>
              <a:spcBef>
                <a:spcPts val="0"/>
              </a:spcBef>
              <a:spcAft>
                <a:spcPts val="800"/>
              </a:spcAft>
              <a:buFont typeface="+mj-lt"/>
              <a:buAutoNum type="arabicPeriod"/>
            </a:pPr>
            <a:r>
              <a:rPr lang="en-US" sz="1200">
                <a:effectLst/>
                <a:latin typeface="Franklin Gothic Book" panose="020B0503020102020204" pitchFamily="34" charset="0"/>
                <a:ea typeface="Franklin Gothic Book" panose="020B0503020102020204" pitchFamily="34" charset="0"/>
                <a:cs typeface="Times New Roman" panose="02020603050405020304" pitchFamily="18" charset="0"/>
              </a:rPr>
              <a:t>Be sure to state that the safety systems are analog.</a:t>
            </a:r>
          </a:p>
          <a:p>
            <a:pPr marL="342900" marR="0" lvl="0" indent="-342900">
              <a:lnSpc>
                <a:spcPct val="107000"/>
              </a:lnSpc>
              <a:spcBef>
                <a:spcPts val="0"/>
              </a:spcBef>
              <a:spcAft>
                <a:spcPts val="800"/>
              </a:spcAft>
              <a:buFont typeface="+mj-lt"/>
              <a:buAutoNum type="arabicPeriod"/>
            </a:pPr>
            <a:r>
              <a:rPr lang="en-US" sz="1200" spc="5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Tried to set this up like a bus network, however it was challenging in PowerPoint.</a:t>
            </a:r>
            <a:endParaRPr lang="en-US" sz="1200"/>
          </a:p>
        </p:txBody>
      </p:sp>
      <p:sp>
        <p:nvSpPr>
          <p:cNvPr id="4" name="Slide Number Placeholder 3"/>
          <p:cNvSpPr>
            <a:spLocks noGrp="1"/>
          </p:cNvSpPr>
          <p:nvPr>
            <p:ph type="sldNum" sz="quarter" idx="5"/>
          </p:nvPr>
        </p:nvSpPr>
        <p:spPr/>
        <p:txBody>
          <a:bodyPr/>
          <a:lstStyle/>
          <a:p>
            <a:fld id="{4407C092-8389-44BA-A951-B74636FDCF28}" type="slidenum">
              <a:rPr lang="en-US" smtClean="0"/>
              <a:t>11</a:t>
            </a:fld>
            <a:endParaRPr lang="en-US"/>
          </a:p>
        </p:txBody>
      </p:sp>
    </p:spTree>
    <p:extLst>
      <p:ext uri="{BB962C8B-B14F-4D97-AF65-F5344CB8AC3E}">
        <p14:creationId xmlns:p14="http://schemas.microsoft.com/office/powerpoint/2010/main" val="18157951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Review the network diagram with the students. </a:t>
            </a:r>
          </a:p>
          <a:p>
            <a:pPr marL="800100" marR="0" lvl="1"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A digital inventory was taken 3 years ago.  Any configuration changes that have been made are not physically noted in the documentation</a:t>
            </a:r>
          </a:p>
          <a:p>
            <a:pPr marL="800100" marR="0" lvl="1"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The key thing to bring up is that there are basically 2 networks at the facility: business and engineering.  </a:t>
            </a:r>
          </a:p>
          <a:p>
            <a:pPr marL="800100" marR="0" lvl="1"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There is a demilitarized zone (DMZ) between the outside and the business network.</a:t>
            </a:r>
          </a:p>
          <a:p>
            <a:pPr marL="800100" marR="0" lvl="1"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There is a firewall separating the business network and the engineering network.</a:t>
            </a:r>
          </a:p>
          <a:p>
            <a:pPr marL="800100" marR="0" lvl="1"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There are no engineering systems allowed to have direct access to the internet.</a:t>
            </a:r>
          </a:p>
          <a:p>
            <a:pPr marL="342900" marR="0" lvl="0"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Be sure to state that the safety systems are analog.</a:t>
            </a:r>
          </a:p>
          <a:p>
            <a:pPr marL="342900" marR="0" lvl="0" indent="-342900">
              <a:lnSpc>
                <a:spcPct val="107000"/>
              </a:lnSpc>
              <a:spcBef>
                <a:spcPts val="0"/>
              </a:spcBef>
              <a:spcAft>
                <a:spcPts val="800"/>
              </a:spcAft>
              <a:buFont typeface="+mj-lt"/>
              <a:buAutoNum type="arabicPeriod"/>
            </a:pP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Tried to set this up like a bus network, however it was challenging in PowerPoint.</a:t>
            </a:r>
            <a:endParaRPr lang="en-US" sz="1200"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12</a:t>
            </a:fld>
            <a:endParaRPr lang="en-US"/>
          </a:p>
        </p:txBody>
      </p:sp>
    </p:spTree>
    <p:extLst>
      <p:ext uri="{BB962C8B-B14F-4D97-AF65-F5344CB8AC3E}">
        <p14:creationId xmlns:p14="http://schemas.microsoft.com/office/powerpoint/2010/main" val="3205685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Have the students prioritize which systems are the most crucial or have the most consequence if they failed and have them explain why.</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What’s the CIA value?</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This is set up as a </a:t>
            </a:r>
            <a:r>
              <a:rPr lang="en-US" sz="1200" b="1" i="1" dirty="0" err="1">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Mentimeter</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activity.  Have participants do the activity through </a:t>
            </a:r>
            <a:r>
              <a:rPr lang="en-US" sz="1200" dirty="0" err="1">
                <a:effectLst/>
                <a:latin typeface="Franklin Gothic Book" panose="020B0503020102020204" pitchFamily="34" charset="0"/>
                <a:ea typeface="Franklin Gothic Book" panose="020B0503020102020204" pitchFamily="34" charset="0"/>
                <a:cs typeface="Times New Roman" panose="02020603050405020304" pitchFamily="18" charset="0"/>
              </a:rPr>
              <a:t>Menitmeter</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or small group discussion.</a:t>
            </a:r>
          </a:p>
          <a:p>
            <a:endParaRPr lang="en-US" sz="1200" b="1"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endParaRPr>
          </a:p>
          <a:p>
            <a:r>
              <a:rPr lang="en-US" sz="1200" b="1"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Please note: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If trainees are not able to access </a:t>
            </a:r>
            <a:r>
              <a:rPr lang="en-US" sz="1200" b="1" i="1" spc="50" dirty="0" err="1">
                <a:solidFill>
                  <a:srgbClr val="0070C0"/>
                </a:solidFill>
                <a:effectLst/>
                <a:latin typeface="Franklin Gothic Book" panose="020B0503020102020204" pitchFamily="34" charset="0"/>
                <a:ea typeface="Times New Roman" panose="02020603050405020304" pitchFamily="18" charset="0"/>
                <a:cs typeface="Arial" panose="020B0604020202020204" pitchFamily="34" charset="0"/>
              </a:rPr>
              <a:t>Mentimeter</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then administer the questions through a discussion. Start by dividing the trainees into groups. Ask participants to discuss the questions within their group. Ask for a representative from each group to share their answers to the questions with the larger group when the larger group </a:t>
            </a:r>
            <a:r>
              <a:rPr lang="en-US" sz="1200" spc="50" dirty="0">
                <a:effectLst/>
                <a:latin typeface="Franklin Gothic Book" panose="020B0503020102020204" pitchFamily="34" charset="0"/>
                <a:ea typeface="Times New Roman" panose="02020603050405020304" pitchFamily="18" charset="0"/>
                <a:cs typeface="Arial" panose="020B0604020202020204" pitchFamily="34" charset="0"/>
              </a:rPr>
              <a:t>reconvene</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s. </a:t>
            </a:r>
            <a:endParaRPr lang="en-US" sz="1200"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13</a:t>
            </a:fld>
            <a:endParaRPr lang="en-US"/>
          </a:p>
        </p:txBody>
      </p:sp>
    </p:spTree>
    <p:extLst>
      <p:ext uri="{BB962C8B-B14F-4D97-AF65-F5344CB8AC3E}">
        <p14:creationId xmlns:p14="http://schemas.microsoft.com/office/powerpoint/2010/main" val="2346459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Walk them through the scenario.</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09:00 – Tech support is reporting that they have received a ton of calls for a Saturday saying that the network or individual computers are operating really slowly.  Next several hours – call frequency of problems increases with all reporting the same issue.</a:t>
            </a:r>
          </a:p>
          <a:p>
            <a:pPr marL="342900" marR="0" lvl="0"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1330 – The new server that was being updated failed and crashed.  None of the accounts payable division can reach their data on the server.</a:t>
            </a:r>
          </a:p>
          <a:p>
            <a:pPr marL="0" marR="0">
              <a:spcBef>
                <a:spcPts val="400"/>
              </a:spcBef>
              <a:spcAft>
                <a:spcPts val="400"/>
              </a:spcAft>
            </a:pPr>
            <a:endPar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endParaRPr>
          </a:p>
          <a:p>
            <a:pPr marL="0" marR="0">
              <a:spcBef>
                <a:spcPts val="400"/>
              </a:spcBef>
              <a:spcAft>
                <a:spcPts val="400"/>
              </a:spcAft>
            </a:pP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We don’t know enough to make the call whether the plant is safe or not.  We need more data.</a:t>
            </a:r>
            <a:r>
              <a:rPr lang="en-US" sz="1200" dirty="0">
                <a:effectLst/>
                <a:latin typeface="Franklin Gothic Book" panose="020B0503020102020204" pitchFamily="34" charset="0"/>
              </a:rPr>
              <a:t>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fld id="{4407C092-8389-44BA-A951-B74636FDCF28}" type="slidenum">
              <a:rPr lang="en-US" smtClean="0"/>
              <a:t>14</a:t>
            </a:fld>
            <a:endParaRPr lang="en-US"/>
          </a:p>
        </p:txBody>
      </p:sp>
    </p:spTree>
    <p:extLst>
      <p:ext uri="{BB962C8B-B14F-4D97-AF65-F5344CB8AC3E}">
        <p14:creationId xmlns:p14="http://schemas.microsoft.com/office/powerpoint/2010/main" val="2929147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Have the students prioritize which systems are the most crucial or have the most consequence if they failed and have them explain why.</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What’s the CIA value?</a:t>
            </a:r>
          </a:p>
          <a:p>
            <a:endPar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endParaRPr>
          </a:p>
          <a:p>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Write this out on a whiteboard if possible.</a:t>
            </a:r>
            <a:endParaRPr lang="en-US" sz="1200"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15</a:t>
            </a:fld>
            <a:endParaRPr lang="en-US"/>
          </a:p>
        </p:txBody>
      </p:sp>
    </p:spTree>
    <p:extLst>
      <p:ext uri="{BB962C8B-B14F-4D97-AF65-F5344CB8AC3E}">
        <p14:creationId xmlns:p14="http://schemas.microsoft.com/office/powerpoint/2010/main" val="3146838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i="1" baseline="0" dirty="0">
                <a:latin typeface="Franklin Gothic Book" panose="020B0503020102020204" pitchFamily="34" charset="0"/>
              </a:rPr>
              <a:t>Instructor Notes: </a:t>
            </a: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It is fine if students want to come up with a 4</a:t>
            </a:r>
            <a:r>
              <a:rPr lang="en-US" sz="1200" baseline="30000" dirty="0">
                <a:effectLst/>
                <a:latin typeface="Franklin Gothic Book" panose="020B0503020102020204" pitchFamily="34" charset="0"/>
                <a:ea typeface="Franklin Gothic Book" panose="020B0503020102020204" pitchFamily="34" charset="0"/>
                <a:cs typeface="Times New Roman" panose="02020603050405020304" pitchFamily="18" charset="0"/>
              </a:rPr>
              <a:t>th</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option.</a:t>
            </a:r>
          </a:p>
          <a:p>
            <a:pPr marL="0" indent="0">
              <a:buFont typeface="Arial" panose="020B0604020202020204" pitchFamily="34" charset="0"/>
              <a:buNone/>
            </a:pPr>
            <a:endParaRPr lang="en-US" sz="1200" baseline="0" dirty="0">
              <a:latin typeface="Franklin Gothic Book" panose="020B0503020102020204" pitchFamily="34" charset="0"/>
            </a:endParaRPr>
          </a:p>
          <a:p>
            <a:pPr marL="0" indent="0">
              <a:buFont typeface="Arial" panose="020B0604020202020204" pitchFamily="34" charset="0"/>
              <a:buNone/>
            </a:pPr>
            <a:r>
              <a:rPr lang="en-US" sz="1200" baseline="0" dirty="0">
                <a:latin typeface="Franklin Gothic Book" panose="020B0503020102020204" pitchFamily="34" charset="0"/>
              </a:rPr>
              <a:t>The main thing is we need them to understand that any decision to do anything has pros and cons and impacts staff/personnel on the cyber team.</a:t>
            </a:r>
          </a:p>
          <a:p>
            <a:pPr marL="0" indent="0">
              <a:buFont typeface="Arial" panose="020B0604020202020204" pitchFamily="34" charset="0"/>
              <a:buNone/>
            </a:pPr>
            <a:endParaRPr lang="en-US" sz="1200" baseline="0" dirty="0">
              <a:latin typeface="Franklin Gothic Book" panose="020B0503020102020204" pitchFamily="34" charset="0"/>
            </a:endParaRPr>
          </a:p>
          <a:p>
            <a:pPr marL="0" indent="0">
              <a:buFont typeface="Arial" panose="020B0604020202020204" pitchFamily="34" charset="0"/>
              <a:buNone/>
            </a:pPr>
            <a:r>
              <a:rPr lang="en-US" sz="1200" baseline="0" dirty="0">
                <a:latin typeface="Franklin Gothic Book" panose="020B0503020102020204" pitchFamily="34" charset="0"/>
              </a:rPr>
              <a:t>This is set up as a </a:t>
            </a:r>
            <a:r>
              <a:rPr lang="en-US" sz="1200" baseline="0" dirty="0" err="1">
                <a:latin typeface="Franklin Gothic Book" panose="020B0503020102020204" pitchFamily="34" charset="0"/>
              </a:rPr>
              <a:t>Mentimeter</a:t>
            </a:r>
            <a:r>
              <a:rPr lang="en-US" sz="1200" baseline="0" dirty="0">
                <a:latin typeface="Franklin Gothic Book" panose="020B0503020102020204" pitchFamily="34" charset="0"/>
              </a:rPr>
              <a:t> activity.  Have participants do the activity through </a:t>
            </a:r>
            <a:r>
              <a:rPr lang="en-US" sz="1200" baseline="0" dirty="0" err="1">
                <a:latin typeface="Franklin Gothic Book" panose="020B0503020102020204" pitchFamily="34" charset="0"/>
              </a:rPr>
              <a:t>Menitmeter</a:t>
            </a:r>
            <a:r>
              <a:rPr lang="en-US" sz="1200" baseline="0" dirty="0">
                <a:latin typeface="Franklin Gothic Book" panose="020B0503020102020204" pitchFamily="34" charset="0"/>
              </a:rPr>
              <a:t> or small group discussion. </a:t>
            </a:r>
          </a:p>
          <a:p>
            <a:pPr marL="0" indent="0">
              <a:buFont typeface="Arial" panose="020B0604020202020204" pitchFamily="34" charset="0"/>
              <a:buNone/>
            </a:pPr>
            <a:endParaRPr lang="en-US" sz="1200" baseline="0" dirty="0">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Please note: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If trainees are not able to access </a:t>
            </a:r>
            <a:r>
              <a:rPr lang="en-US" sz="1200" b="1" i="1" spc="50" dirty="0" err="1">
                <a:solidFill>
                  <a:srgbClr val="0070C0"/>
                </a:solidFill>
                <a:effectLst/>
                <a:latin typeface="Franklin Gothic Book" panose="020B0503020102020204" pitchFamily="34" charset="0"/>
                <a:ea typeface="Times New Roman" panose="02020603050405020304" pitchFamily="18" charset="0"/>
                <a:cs typeface="Arial" panose="020B0604020202020204" pitchFamily="34" charset="0"/>
              </a:rPr>
              <a:t>Mentimeter</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then administer the questions through a discussion. Start by dividing the trainees into groups. Ask participants to discuss the questions within their group. Ask for a representative from each group to share their answers to the questions with the larger group when the larger group </a:t>
            </a:r>
            <a:r>
              <a:rPr lang="en-US" sz="1200" spc="50" dirty="0">
                <a:effectLst/>
                <a:latin typeface="Franklin Gothic Book" panose="020B0503020102020204" pitchFamily="34" charset="0"/>
                <a:ea typeface="Times New Roman" panose="02020603050405020304" pitchFamily="18" charset="0"/>
                <a:cs typeface="Arial" panose="020B0604020202020204" pitchFamily="34" charset="0"/>
              </a:rPr>
              <a:t>reconvene</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s. </a:t>
            </a:r>
            <a:endParaRPr lang="en-US" sz="1200" dirty="0">
              <a:latin typeface="Franklin Gothic Book" panose="020B0503020102020204" pitchFamily="34"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4407C092-8389-44BA-A951-B74636FDCF28}" type="slidenum">
              <a:rPr lang="en-US" smtClean="0"/>
              <a:t>16</a:t>
            </a:fld>
            <a:endParaRPr lang="en-US"/>
          </a:p>
        </p:txBody>
      </p:sp>
    </p:spTree>
    <p:extLst>
      <p:ext uri="{BB962C8B-B14F-4D97-AF65-F5344CB8AC3E}">
        <p14:creationId xmlns:p14="http://schemas.microsoft.com/office/powerpoint/2010/main" val="2693547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a:t>
            </a: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Based on whatever option they chose, tell participants that the team is implementing their orders.</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Meanwhile, Initial inventory analysis has identified a rogue T1 connection bridging a vendor working remotely to the business network.  The purpose of the connection is to enable the vendor to work remotely on the corporate systems for a vital upgrade for the accounts payable division.  The business entities at the plant state that this connection is important to their mission.</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285750" marR="0" lvl="0" indent="-285750">
              <a:lnSpc>
                <a:spcPct val="107000"/>
              </a:lnSpc>
              <a:spcBef>
                <a:spcPts val="0"/>
              </a:spcBef>
              <a:spcAft>
                <a:spcPts val="800"/>
              </a:spcAft>
              <a:buFont typeface="Arial" panose="020B0604020202020204" pitchFamily="34" charset="0"/>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What should be done about this rogue connection?  Formalize it and establish it as an authorized conduit or kill it?</a:t>
            </a:r>
          </a:p>
          <a:p>
            <a:pPr marL="285750" marR="0" lvl="0" indent="-285750">
              <a:lnSpc>
                <a:spcPct val="107000"/>
              </a:lnSpc>
              <a:spcBef>
                <a:spcPts val="0"/>
              </a:spcBef>
              <a:spcAft>
                <a:spcPts val="800"/>
              </a:spcAft>
              <a:buFont typeface="Arial" panose="020B0604020202020204" pitchFamily="34" charset="0"/>
              <a:buChar char="•"/>
            </a:pP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What are the risks?</a:t>
            </a:r>
            <a:endParaRPr lang="en-US" sz="1200"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17</a:t>
            </a:fld>
            <a:endParaRPr lang="en-US"/>
          </a:p>
        </p:txBody>
      </p:sp>
    </p:spTree>
    <p:extLst>
      <p:ext uri="{BB962C8B-B14F-4D97-AF65-F5344CB8AC3E}">
        <p14:creationId xmlns:p14="http://schemas.microsoft.com/office/powerpoint/2010/main" val="38104972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It is fine if students want to come up with a 4</a:t>
            </a:r>
            <a:r>
              <a:rPr lang="en-US" sz="1200" baseline="30000" dirty="0">
                <a:effectLst/>
                <a:latin typeface="Franklin Gothic Book" panose="020B0503020102020204" pitchFamily="34" charset="0"/>
                <a:ea typeface="Franklin Gothic Book" panose="020B0503020102020204" pitchFamily="34" charset="0"/>
                <a:cs typeface="Times New Roman" panose="02020603050405020304" pitchFamily="18" charset="0"/>
              </a:rPr>
              <a:t>th</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option.</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The main thing is we need them to understand that any decision to do anything has pros and cons and impacts staff/personnel on the cyber team.</a:t>
            </a:r>
          </a:p>
          <a:p>
            <a:endParaRPr lang="en-US" sz="1200" spc="50" dirty="0">
              <a:solidFill>
                <a:srgbClr val="595959"/>
              </a:solidFill>
              <a:effectLst/>
              <a:latin typeface="Franklin Gothic Book" panose="020B050302010202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This is set up as a </a:t>
            </a:r>
            <a:r>
              <a:rPr lang="en-US" sz="1200" b="1" i="1" dirty="0" err="1">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Mentimeter</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activity.  Have participants do the activity through </a:t>
            </a:r>
            <a:r>
              <a:rPr lang="en-US" sz="1200" dirty="0" err="1">
                <a:effectLst/>
                <a:latin typeface="Franklin Gothic Book" panose="020B0503020102020204" pitchFamily="34" charset="0"/>
                <a:ea typeface="Franklin Gothic Book" panose="020B0503020102020204" pitchFamily="34" charset="0"/>
                <a:cs typeface="Times New Roman" panose="02020603050405020304" pitchFamily="18" charset="0"/>
              </a:rPr>
              <a:t>Menitmeter</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r>
              <a:rPr lang="en-US" sz="1200" b="1"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Please note: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If trainees are not able to access </a:t>
            </a:r>
            <a:r>
              <a:rPr lang="en-US" sz="1200" b="1" i="1" spc="50" dirty="0" err="1">
                <a:solidFill>
                  <a:srgbClr val="0070C0"/>
                </a:solidFill>
                <a:effectLst/>
                <a:latin typeface="Franklin Gothic Book" panose="020B0503020102020204" pitchFamily="34" charset="0"/>
                <a:ea typeface="Times New Roman" panose="02020603050405020304" pitchFamily="18" charset="0"/>
                <a:cs typeface="Arial" panose="020B0604020202020204" pitchFamily="34" charset="0"/>
              </a:rPr>
              <a:t>Mentimeter</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then administer the questions through small group discussion. Start by dividing the trainees into groups. Ask participants to discuss the questions within their group. Ask for a representative from each group to share their answers to the questions with the larger group when the larger group </a:t>
            </a:r>
            <a:r>
              <a:rPr lang="en-US" sz="1200" spc="50" dirty="0">
                <a:effectLst/>
                <a:latin typeface="Franklin Gothic Book" panose="020B0503020102020204" pitchFamily="34" charset="0"/>
                <a:ea typeface="Times New Roman" panose="02020603050405020304" pitchFamily="18" charset="0"/>
                <a:cs typeface="Arial" panose="020B0604020202020204" pitchFamily="34" charset="0"/>
              </a:rPr>
              <a:t>reconvene</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s. </a:t>
            </a:r>
            <a:endParaRPr lang="en-US" sz="1200"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18</a:t>
            </a:fld>
            <a:endParaRPr lang="en-US"/>
          </a:p>
        </p:txBody>
      </p:sp>
    </p:spTree>
    <p:extLst>
      <p:ext uri="{BB962C8B-B14F-4D97-AF65-F5344CB8AC3E}">
        <p14:creationId xmlns:p14="http://schemas.microsoft.com/office/powerpoint/2010/main" val="1125489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Walk participants through the scenario.</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1500 – Issues are now spreading from the business network to the engineering network.</a:t>
            </a:r>
          </a:p>
          <a:p>
            <a:pPr marL="342900" marR="0" lvl="0"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1600 – Control Room operators see their numbers coming in slow.</a:t>
            </a:r>
          </a:p>
          <a:p>
            <a:pPr marL="342900" marR="0" lvl="0"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1650 – Safety Parameter Display System (SPDS)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Crashes. </a:t>
            </a:r>
          </a:p>
          <a:p>
            <a:pPr marL="342900" marR="0" lvl="0"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1713 – Plant Process Computer (PPC)</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crashes. </a:t>
            </a:r>
          </a:p>
          <a:p>
            <a:pPr marL="0" marR="0">
              <a:spcBef>
                <a:spcPts val="400"/>
              </a:spcBef>
              <a:spcAft>
                <a:spcPts val="400"/>
              </a:spcAft>
            </a:pPr>
            <a:endPar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endParaRPr>
          </a:p>
          <a:p>
            <a:pPr marL="0" marR="0">
              <a:spcBef>
                <a:spcPts val="400"/>
              </a:spcBef>
              <a:spcAft>
                <a:spcPts val="400"/>
              </a:spcAft>
            </a:pP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We don’t know enough to make the call whether the plant is safe or not.  We need more data.</a:t>
            </a:r>
            <a:r>
              <a:rPr lang="en-US" sz="1200" dirty="0">
                <a:effectLst/>
                <a:latin typeface="Franklin Gothic Book" panose="020B0503020102020204" pitchFamily="34" charset="0"/>
              </a:rPr>
              <a:t>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a:t>
            </a:r>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19</a:t>
            </a:fld>
            <a:endParaRPr lang="en-US"/>
          </a:p>
        </p:txBody>
      </p:sp>
    </p:spTree>
    <p:extLst>
      <p:ext uri="{BB962C8B-B14F-4D97-AF65-F5344CB8AC3E}">
        <p14:creationId xmlns:p14="http://schemas.microsoft.com/office/powerpoint/2010/main" val="1033638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baseline="0" dirty="0">
              <a:latin typeface="Franklin Gothic Book" panose="020B0503020102020204" pitchFamily="34" charset="0"/>
            </a:endParaRPr>
          </a:p>
          <a:p>
            <a:pPr marL="228600" indent="-228600">
              <a:buAutoNum type="arabicPeriod"/>
            </a:pPr>
            <a:r>
              <a:rPr lang="en-US" baseline="0" dirty="0">
                <a:solidFill>
                  <a:schemeClr val="tx1"/>
                </a:solidFill>
                <a:latin typeface="Franklin Gothic Book" panose="020B0503020102020204" pitchFamily="34" charset="0"/>
              </a:rPr>
              <a:t>The whole point of the presentation is to lead the participant to understand that a structured and systematic approach to cyber security is not only needed but critical if they want to protect their nuclear and radiological assets.</a:t>
            </a:r>
          </a:p>
          <a:p>
            <a:pPr marL="228600" indent="-228600">
              <a:buAutoNum type="arabicPeriod"/>
            </a:pPr>
            <a:r>
              <a:rPr lang="en-US" baseline="0" dirty="0">
                <a:solidFill>
                  <a:schemeClr val="tx1"/>
                </a:solidFill>
                <a:latin typeface="Franklin Gothic Book" panose="020B0503020102020204" pitchFamily="34" charset="0"/>
              </a:rPr>
              <a:t>While there are many methodologies and frameworks for building cybersecurity, this workshop will introduce the 5 core tenets of the NIST Cybersecurity Framework:</a:t>
            </a:r>
          </a:p>
          <a:p>
            <a:pPr marL="685800" lvl="1" indent="-228600">
              <a:buFont typeface="Arial" panose="020B0604020202020204" pitchFamily="34" charset="0"/>
              <a:buChar char="•"/>
            </a:pPr>
            <a:r>
              <a:rPr lang="en-US" baseline="0" dirty="0">
                <a:solidFill>
                  <a:schemeClr val="tx1"/>
                </a:solidFill>
                <a:latin typeface="Franklin Gothic Book" panose="020B0503020102020204" pitchFamily="34" charset="0"/>
              </a:rPr>
              <a:t>Identify</a:t>
            </a:r>
          </a:p>
          <a:p>
            <a:pPr marL="685800" lvl="1" indent="-228600">
              <a:buFont typeface="Arial" panose="020B0604020202020204" pitchFamily="34" charset="0"/>
              <a:buChar char="•"/>
            </a:pPr>
            <a:r>
              <a:rPr lang="en-US" baseline="0" dirty="0">
                <a:solidFill>
                  <a:schemeClr val="tx1"/>
                </a:solidFill>
                <a:latin typeface="Franklin Gothic Book" panose="020B0503020102020204" pitchFamily="34" charset="0"/>
              </a:rPr>
              <a:t>Detect</a:t>
            </a:r>
          </a:p>
          <a:p>
            <a:pPr marL="685800" lvl="1" indent="-228600">
              <a:buFont typeface="Arial" panose="020B0604020202020204" pitchFamily="34" charset="0"/>
              <a:buChar char="•"/>
            </a:pPr>
            <a:r>
              <a:rPr lang="en-US" baseline="0" dirty="0">
                <a:solidFill>
                  <a:schemeClr val="tx1"/>
                </a:solidFill>
                <a:latin typeface="Franklin Gothic Book" panose="020B0503020102020204" pitchFamily="34" charset="0"/>
              </a:rPr>
              <a:t>Protect</a:t>
            </a:r>
          </a:p>
          <a:p>
            <a:pPr marL="685800" lvl="1" indent="-228600">
              <a:buFont typeface="Arial" panose="020B0604020202020204" pitchFamily="34" charset="0"/>
              <a:buChar char="•"/>
            </a:pPr>
            <a:r>
              <a:rPr lang="en-US" baseline="0" dirty="0">
                <a:solidFill>
                  <a:schemeClr val="tx1"/>
                </a:solidFill>
                <a:latin typeface="Franklin Gothic Book" panose="020B0503020102020204" pitchFamily="34" charset="0"/>
              </a:rPr>
              <a:t>Respond</a:t>
            </a:r>
          </a:p>
          <a:p>
            <a:pPr marL="685800" lvl="1" indent="-228600">
              <a:buFont typeface="Arial" panose="020B0604020202020204" pitchFamily="34" charset="0"/>
              <a:buChar char="•"/>
            </a:pPr>
            <a:r>
              <a:rPr lang="en-US" baseline="0" dirty="0">
                <a:solidFill>
                  <a:schemeClr val="tx1"/>
                </a:solidFill>
                <a:latin typeface="Franklin Gothic Book" panose="020B0503020102020204" pitchFamily="34" charset="0"/>
              </a:rPr>
              <a:t>Recover</a:t>
            </a:r>
          </a:p>
          <a:p>
            <a:pPr marL="228600" lvl="0" indent="-228600">
              <a:buAutoNum type="arabicPeriod"/>
            </a:pPr>
            <a:r>
              <a:rPr lang="en-US" baseline="0" dirty="0">
                <a:solidFill>
                  <a:schemeClr val="tx1"/>
                </a:solidFill>
                <a:latin typeface="Franklin Gothic Book" panose="020B0503020102020204" pitchFamily="34" charset="0"/>
              </a:rPr>
              <a:t>All slides are led to lead the participant to this conclusion.  Each attack described for adversary TTP leads to the need for one of these tenants.</a:t>
            </a:r>
          </a:p>
          <a:p>
            <a:pPr marL="0" lvl="0" indent="0">
              <a:buNone/>
            </a:pPr>
            <a:endParaRPr lang="en-US" baseline="0" dirty="0"/>
          </a:p>
          <a:p>
            <a:endParaRPr lang="en-US" dirty="0"/>
          </a:p>
        </p:txBody>
      </p:sp>
      <p:sp>
        <p:nvSpPr>
          <p:cNvPr id="4" name="Slide Number Placeholder 3"/>
          <p:cNvSpPr>
            <a:spLocks noGrp="1"/>
          </p:cNvSpPr>
          <p:nvPr>
            <p:ph type="sldNum" sz="quarter" idx="5"/>
          </p:nvPr>
        </p:nvSpPr>
        <p:spPr/>
        <p:txBody>
          <a:bodyPr/>
          <a:lstStyle/>
          <a:p>
            <a:fld id="{4407C092-8389-44BA-A951-B74636FDCF28}" type="slidenum">
              <a:rPr lang="en-US" smtClean="0"/>
              <a:t>2</a:t>
            </a:fld>
            <a:endParaRPr lang="en-US"/>
          </a:p>
        </p:txBody>
      </p:sp>
    </p:spTree>
    <p:extLst>
      <p:ext uri="{BB962C8B-B14F-4D97-AF65-F5344CB8AC3E}">
        <p14:creationId xmlns:p14="http://schemas.microsoft.com/office/powerpoint/2010/main" val="1743020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If the students chose option 1 to disconnect the T1, tell them that you gave the order, but no one implemented your order [true to life].  Also, the malware spread because the Firewall in the Corporate demilitarized zone </a:t>
            </a:r>
            <a:r>
              <a:rPr lang="en-US" sz="1200" i="1" dirty="0">
                <a:effectLst/>
                <a:latin typeface="Franklin Gothic Book" panose="020B0503020102020204" pitchFamily="34" charset="0"/>
                <a:ea typeface="Franklin Gothic Book" panose="020B0503020102020204" pitchFamily="34" charset="0"/>
                <a:cs typeface="Times New Roman" panose="02020603050405020304" pitchFamily="18" charset="0"/>
              </a:rPr>
              <a:t>(</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DMZ) had a ruleset for SAPPHIRE.</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We didn’t set that same rule for the firewall between corporate and business because it wasn’t connected to the internet.  No one thought it would happen.</a:t>
            </a:r>
          </a:p>
          <a:p>
            <a:pPr marL="0" marR="0">
              <a:spcBef>
                <a:spcPts val="400"/>
              </a:spcBef>
              <a:spcAft>
                <a:spcPts val="400"/>
              </a:spcAft>
            </a:pPr>
            <a:endPar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endParaRPr>
          </a:p>
          <a:p>
            <a:pPr marL="0" marR="0">
              <a:spcBef>
                <a:spcPts val="400"/>
              </a:spcBef>
              <a:spcAft>
                <a:spcPts val="400"/>
              </a:spcAft>
            </a:pP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Is the plant safe?  The answer should be: we as cyber individuals don’t know enough to make that call.  Further, it probably isn’t our call.  Who should we speak to get more data?</a:t>
            </a:r>
            <a:r>
              <a:rPr lang="en-US" sz="1200" dirty="0">
                <a:effectLst/>
                <a:latin typeface="Franklin Gothic Book" panose="020B0503020102020204" pitchFamily="34" charset="0"/>
              </a:rPr>
              <a:t>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a:t>
            </a:r>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20</a:t>
            </a:fld>
            <a:endParaRPr lang="en-US"/>
          </a:p>
        </p:txBody>
      </p:sp>
    </p:spTree>
    <p:extLst>
      <p:ext uri="{BB962C8B-B14F-4D97-AF65-F5344CB8AC3E}">
        <p14:creationId xmlns:p14="http://schemas.microsoft.com/office/powerpoint/2010/main" val="2071146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Participants are asked the following 4 questions in the upcoming slides through class discussion or </a:t>
            </a:r>
            <a:r>
              <a:rPr lang="en-US" sz="1200" b="1" i="1" dirty="0" err="1">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Mentimeter</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a:t>
            </a:r>
          </a:p>
          <a:p>
            <a:pPr marL="800100" marR="0" lvl="1"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What type of data is communicated by the SPDS?  </a:t>
            </a:r>
          </a:p>
          <a:p>
            <a:pPr marL="800100" marR="0" lvl="1"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Is this important information?  </a:t>
            </a:r>
          </a:p>
          <a:p>
            <a:pPr marL="800100" marR="0" lvl="1"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Is this a critical system?  </a:t>
            </a:r>
          </a:p>
          <a:p>
            <a:pPr marL="800100" marR="0" lvl="1" indent="-342900">
              <a:lnSpc>
                <a:spcPct val="107000"/>
              </a:lnSpc>
              <a:spcBef>
                <a:spcPts val="0"/>
              </a:spcBef>
              <a:spcAft>
                <a:spcPts val="800"/>
              </a:spcAft>
              <a:buFont typeface="Symbol" panose="05050102010706020507" pitchFamily="18" charset="2"/>
              <a:buChar char=""/>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What is it’s CIA Triad value?</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Everything is timing on data entry.  As a result, we are only getting ### in place of requisite data.  Per Raina, the analog system is still up.  </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Which system numbers do you think are trustworthy?</a:t>
            </a:r>
          </a:p>
          <a:p>
            <a:endParaRPr lang="en-US" sz="1200" b="1"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endParaRPr>
          </a:p>
          <a:p>
            <a:r>
              <a:rPr lang="en-US" sz="1200" b="1"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Please note: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If trainees are not able to access </a:t>
            </a:r>
            <a:r>
              <a:rPr lang="en-US" sz="1200" b="1" i="1" spc="50" dirty="0" err="1">
                <a:solidFill>
                  <a:srgbClr val="0070C0"/>
                </a:solidFill>
                <a:effectLst/>
                <a:latin typeface="Franklin Gothic Book" panose="020B0503020102020204" pitchFamily="34" charset="0"/>
                <a:ea typeface="Times New Roman" panose="02020603050405020304" pitchFamily="18" charset="0"/>
                <a:cs typeface="Arial" panose="020B0604020202020204" pitchFamily="34" charset="0"/>
              </a:rPr>
              <a:t>Mentimeter</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then administer the questions through a discussion. Start by dividing the trainees into groups. Ask participants to discuss the questions within their group. Ask for a representative from each group to share their answers to the questions with the larger group when the larger group </a:t>
            </a:r>
            <a:r>
              <a:rPr lang="en-US" sz="1200" spc="50" dirty="0">
                <a:effectLst/>
                <a:latin typeface="Franklin Gothic Book" panose="020B0503020102020204" pitchFamily="34" charset="0"/>
                <a:ea typeface="Times New Roman" panose="02020603050405020304" pitchFamily="18" charset="0"/>
                <a:cs typeface="Arial" panose="020B0604020202020204" pitchFamily="34" charset="0"/>
              </a:rPr>
              <a:t>reconvene</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s. </a:t>
            </a:r>
            <a:endParaRPr lang="en-US" sz="1200"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21</a:t>
            </a:fld>
            <a:endParaRPr lang="en-US"/>
          </a:p>
        </p:txBody>
      </p:sp>
    </p:spTree>
    <p:extLst>
      <p:ext uri="{BB962C8B-B14F-4D97-AF65-F5344CB8AC3E}">
        <p14:creationId xmlns:p14="http://schemas.microsoft.com/office/powerpoint/2010/main" val="4140225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171450" indent="-171450">
              <a:buFont typeface="Arial" panose="020B0604020202020204" pitchFamily="34" charset="0"/>
              <a:buChar char="•"/>
            </a:pPr>
            <a:r>
              <a:rPr lang="en-US" dirty="0">
                <a:latin typeface="Franklin Gothic Book" panose="020B0503020102020204" pitchFamily="34" charset="0"/>
              </a:rPr>
              <a:t>The old analog system shows all is functioning normally. </a:t>
            </a:r>
          </a:p>
          <a:p>
            <a:pPr marL="171450" indent="-171450">
              <a:buFont typeface="Arial" panose="020B0604020202020204" pitchFamily="34" charset="0"/>
              <a:buChar char="•"/>
            </a:pPr>
            <a:r>
              <a:rPr lang="en-US" dirty="0">
                <a:latin typeface="Franklin Gothic Book" panose="020B0503020102020204" pitchFamily="34" charset="0"/>
              </a:rPr>
              <a:t>The digital system is not returning any information. </a:t>
            </a:r>
          </a:p>
        </p:txBody>
      </p:sp>
      <p:sp>
        <p:nvSpPr>
          <p:cNvPr id="4" name="Slide Number Placeholder 3"/>
          <p:cNvSpPr>
            <a:spLocks noGrp="1"/>
          </p:cNvSpPr>
          <p:nvPr>
            <p:ph type="sldNum" sz="quarter" idx="5"/>
          </p:nvPr>
        </p:nvSpPr>
        <p:spPr/>
        <p:txBody>
          <a:bodyPr/>
          <a:lstStyle/>
          <a:p>
            <a:fld id="{4407C092-8389-44BA-A951-B74636FDCF28}" type="slidenum">
              <a:rPr lang="en-US" smtClean="0"/>
              <a:t>22</a:t>
            </a:fld>
            <a:endParaRPr lang="en-US"/>
          </a:p>
        </p:txBody>
      </p:sp>
    </p:spTree>
    <p:extLst>
      <p:ext uri="{BB962C8B-B14F-4D97-AF65-F5344CB8AC3E}">
        <p14:creationId xmlns:p14="http://schemas.microsoft.com/office/powerpoint/2010/main" val="329538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It is fine if students want to come up with a 4</a:t>
            </a:r>
            <a:r>
              <a:rPr lang="en-US" sz="1200" baseline="30000" dirty="0">
                <a:effectLst/>
                <a:latin typeface="Franklin Gothic Book" panose="020B0503020102020204" pitchFamily="34" charset="0"/>
                <a:ea typeface="Franklin Gothic Book" panose="020B0503020102020204" pitchFamily="34" charset="0"/>
                <a:cs typeface="Times New Roman" panose="02020603050405020304" pitchFamily="18" charset="0"/>
              </a:rPr>
              <a:t>th</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option.</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The main thing is we need them to understand this wouldn’t really be the cyber team's call.  But here is a cyber issue that is causing safety to be questioned.</a:t>
            </a:r>
          </a:p>
          <a:p>
            <a:pPr marL="0" marR="0">
              <a:lnSpc>
                <a:spcPct val="107000"/>
              </a:lnSpc>
              <a:spcBef>
                <a:spcPts val="0"/>
              </a:spcBef>
              <a:spcAft>
                <a:spcPts val="800"/>
              </a:spcAft>
            </a:pPr>
            <a:endPar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This is set up as a </a:t>
            </a:r>
            <a:r>
              <a:rPr lang="en-US" sz="1200" b="1" i="1" dirty="0" err="1">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Mentimeter</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activity.  Have participants do the activity through </a:t>
            </a:r>
            <a:r>
              <a:rPr lang="en-US" sz="1200" dirty="0" err="1">
                <a:effectLst/>
                <a:latin typeface="Franklin Gothic Book" panose="020B0503020102020204" pitchFamily="34" charset="0"/>
                <a:ea typeface="Franklin Gothic Book" panose="020B0503020102020204" pitchFamily="34" charset="0"/>
                <a:cs typeface="Times New Roman" panose="02020603050405020304" pitchFamily="18" charset="0"/>
              </a:rPr>
              <a:t>Menitmeter</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a:t>
            </a:r>
          </a:p>
          <a:p>
            <a:endParaRPr lang="en-US" sz="1200" b="1"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endParaRPr>
          </a:p>
          <a:p>
            <a:r>
              <a:rPr lang="en-US" sz="1200" b="1"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Please note: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If trainees are not able to access </a:t>
            </a:r>
            <a:r>
              <a:rPr lang="en-US" sz="1200" b="1" i="1" spc="50" dirty="0" err="1">
                <a:solidFill>
                  <a:srgbClr val="0070C0"/>
                </a:solidFill>
                <a:effectLst/>
                <a:latin typeface="Franklin Gothic Book" panose="020B0503020102020204" pitchFamily="34" charset="0"/>
                <a:ea typeface="Times New Roman" panose="02020603050405020304" pitchFamily="18" charset="0"/>
                <a:cs typeface="Arial" panose="020B0604020202020204" pitchFamily="34" charset="0"/>
              </a:rPr>
              <a:t>Mentimeter</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then administer the questions through a discussion. Start by dividing the trainees into groups. Ask participants to discuss the questions within their group. Ask for a representative from each group to share their answers to the questions with the larger group when the larger group </a:t>
            </a:r>
            <a:r>
              <a:rPr lang="en-US" sz="1200" spc="50" dirty="0">
                <a:effectLst/>
                <a:latin typeface="Franklin Gothic Book" panose="020B0503020102020204" pitchFamily="34" charset="0"/>
                <a:ea typeface="Times New Roman" panose="02020603050405020304" pitchFamily="18" charset="0"/>
                <a:cs typeface="Arial" panose="020B0604020202020204" pitchFamily="34" charset="0"/>
              </a:rPr>
              <a:t>reconvene</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s. </a:t>
            </a:r>
            <a:endParaRPr lang="en-US" sz="1200"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23</a:t>
            </a:fld>
            <a:endParaRPr lang="en-US"/>
          </a:p>
        </p:txBody>
      </p:sp>
    </p:spTree>
    <p:extLst>
      <p:ext uri="{BB962C8B-B14F-4D97-AF65-F5344CB8AC3E}">
        <p14:creationId xmlns:p14="http://schemas.microsoft.com/office/powerpoint/2010/main" val="13520067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8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r>
              <a:rPr lang="en-US" sz="18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What happened between 09:00 a.m. and 4:00 p.m.  The issue is that the slow network which was an Indicator of Compromise (IOC) for SAPPHIRE sat with computer support thinking it was a network issue.  What can we do on the detection side to speed up analysis between 09:00 a.m. and 4:00 p.m.?</a:t>
            </a:r>
            <a:endParaRPr lang="en-US"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24</a:t>
            </a:fld>
            <a:endParaRPr lang="en-US"/>
          </a:p>
        </p:txBody>
      </p:sp>
    </p:spTree>
    <p:extLst>
      <p:ext uri="{BB962C8B-B14F-4D97-AF65-F5344CB8AC3E}">
        <p14:creationId xmlns:p14="http://schemas.microsoft.com/office/powerpoint/2010/main" val="33537880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i="1" dirty="0">
                <a:latin typeface="Franklin Gothic Book" panose="020B0503020102020204" pitchFamily="34" charset="0"/>
              </a:rPr>
              <a:t>Instructor Notes: </a:t>
            </a:r>
          </a:p>
          <a:p>
            <a:pPr algn="l" rtl="0" fontAlgn="base"/>
            <a:endParaRPr lang="en-US" sz="1200" b="1" i="0" dirty="0">
              <a:solidFill>
                <a:srgbClr val="000000"/>
              </a:solidFill>
              <a:effectLst/>
              <a:latin typeface="Franklin Gothic Book" panose="020B0503020102020204" pitchFamily="34" charset="0"/>
            </a:endParaRPr>
          </a:p>
          <a:p>
            <a:pPr algn="l" rtl="0" fontAlgn="base"/>
            <a:r>
              <a:rPr lang="en-US" sz="1200" b="1" i="0" dirty="0">
                <a:solidFill>
                  <a:srgbClr val="000000"/>
                </a:solidFill>
                <a:effectLst/>
                <a:latin typeface="Franklin Gothic Book" panose="020B0503020102020204" pitchFamily="34" charset="0"/>
              </a:rPr>
              <a:t>INSIDER CATEGORIES</a:t>
            </a:r>
            <a:r>
              <a:rPr lang="en-US" sz="1200" b="0" i="0" dirty="0">
                <a:solidFill>
                  <a:srgbClr val="000000"/>
                </a:solidFill>
                <a:effectLst/>
                <a:latin typeface="Franklin Gothic Book" panose="020B0503020102020204" pitchFamily="34" charset="0"/>
              </a:rPr>
              <a:t> </a:t>
            </a:r>
          </a:p>
          <a:p>
            <a:pPr algn="l" rtl="0" fontAlgn="base"/>
            <a:r>
              <a:rPr lang="en-US" sz="1200" b="0" i="0" dirty="0">
                <a:solidFill>
                  <a:srgbClr val="000000"/>
                </a:solidFill>
                <a:effectLst/>
                <a:latin typeface="Franklin Gothic Book" panose="020B0503020102020204" pitchFamily="34" charset="0"/>
              </a:rPr>
              <a:t> </a:t>
            </a:r>
          </a:p>
          <a:p>
            <a:pPr algn="l" rtl="0" fontAlgn="base"/>
            <a:r>
              <a:rPr lang="en-US" sz="1200" b="0" i="0" u="sng" strike="noStrike" dirty="0">
                <a:solidFill>
                  <a:srgbClr val="0000FF"/>
                </a:solidFill>
                <a:effectLst/>
                <a:latin typeface="Franklin Gothic Book" panose="020B0503020102020204" pitchFamily="34" charset="0"/>
                <a:hlinkClick r:id="rId3"/>
              </a:rPr>
              <a:t>https://vimeo.com/639223567</a:t>
            </a:r>
            <a:r>
              <a:rPr lang="en-US" sz="1200" b="0" i="0" dirty="0">
                <a:solidFill>
                  <a:srgbClr val="000000"/>
                </a:solidFill>
                <a:effectLst/>
                <a:latin typeface="Franklin Gothic Book" panose="020B0503020102020204" pitchFamily="34" charset="0"/>
              </a:rPr>
              <a:t> </a:t>
            </a:r>
          </a:p>
          <a:p>
            <a:pPr algn="l" rtl="0" fontAlgn="base"/>
            <a:endParaRPr lang="en-US" sz="1200" b="0" i="0" dirty="0">
              <a:solidFill>
                <a:srgbClr val="000000"/>
              </a:solidFill>
              <a:effectLst/>
              <a:latin typeface="Franklin Gothic Book" panose="020B0503020102020204" pitchFamily="34" charset="0"/>
            </a:endParaRPr>
          </a:p>
          <a:p>
            <a:pPr algn="l" rtl="0" fontAlgn="base"/>
            <a:r>
              <a:rPr lang="en-US" sz="1200" b="0" i="0" dirty="0">
                <a:solidFill>
                  <a:srgbClr val="000000"/>
                </a:solidFill>
                <a:effectLst/>
                <a:latin typeface="Franklin Gothic Book" panose="020B0503020102020204" pitchFamily="34" charset="0"/>
              </a:rPr>
              <a:t>Password: pT'!u~9V </a:t>
            </a:r>
          </a:p>
          <a:p>
            <a:pPr algn="l" rtl="0" fontAlgn="base"/>
            <a:r>
              <a:rPr lang="en-US" sz="1200" b="0" i="0" dirty="0">
                <a:solidFill>
                  <a:srgbClr val="000000"/>
                </a:solidFill>
                <a:effectLst/>
                <a:latin typeface="Franklin Gothic Book" panose="020B0503020102020204" pitchFamily="34" charset="0"/>
              </a:rPr>
              <a:t> </a:t>
            </a:r>
          </a:p>
          <a:p>
            <a:pPr algn="l" rtl="0" fontAlgn="base"/>
            <a:r>
              <a:rPr lang="en-US" sz="1200" b="0" i="0" dirty="0">
                <a:solidFill>
                  <a:srgbClr val="000000"/>
                </a:solidFill>
                <a:effectLst/>
                <a:latin typeface="Franklin Gothic Book" panose="020B0503020102020204" pitchFamily="34" charset="0"/>
              </a:rPr>
              <a:t>Seaside Nuclear Power Plant (Davis-</a:t>
            </a:r>
            <a:r>
              <a:rPr lang="en-US" sz="1200" b="0" i="0" dirty="0" err="1">
                <a:solidFill>
                  <a:srgbClr val="000000"/>
                </a:solidFill>
                <a:effectLst/>
                <a:latin typeface="Franklin Gothic Book" panose="020B0503020102020204" pitchFamily="34" charset="0"/>
              </a:rPr>
              <a:t>Besse</a:t>
            </a:r>
            <a:r>
              <a:rPr lang="en-US" sz="1200" b="0" i="0" dirty="0">
                <a:solidFill>
                  <a:srgbClr val="000000"/>
                </a:solidFill>
                <a:effectLst/>
                <a:latin typeface="Franklin Gothic Book" panose="020B0503020102020204" pitchFamily="34" charset="0"/>
              </a:rPr>
              <a:t> Incident): Starts at 10:17 </a:t>
            </a:r>
          </a:p>
          <a:p>
            <a:r>
              <a:rPr lang="en-US" dirty="0"/>
              <a:t> </a:t>
            </a:r>
          </a:p>
        </p:txBody>
      </p:sp>
      <p:sp>
        <p:nvSpPr>
          <p:cNvPr id="4" name="Slide Number Placeholder 3"/>
          <p:cNvSpPr>
            <a:spLocks noGrp="1"/>
          </p:cNvSpPr>
          <p:nvPr>
            <p:ph type="sldNum" sz="quarter" idx="5"/>
          </p:nvPr>
        </p:nvSpPr>
        <p:spPr/>
        <p:txBody>
          <a:bodyPr/>
          <a:lstStyle/>
          <a:p>
            <a:fld id="{4407C092-8389-44BA-A951-B74636FDCF28}" type="slidenum">
              <a:rPr lang="en-US" smtClean="0"/>
              <a:t>25</a:t>
            </a:fld>
            <a:endParaRPr lang="en-US"/>
          </a:p>
        </p:txBody>
      </p:sp>
    </p:spTree>
    <p:extLst>
      <p:ext uri="{BB962C8B-B14F-4D97-AF65-F5344CB8AC3E}">
        <p14:creationId xmlns:p14="http://schemas.microsoft.com/office/powerpoint/2010/main" val="2935047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i="1" dirty="0">
                <a:latin typeface="Franklin Gothic Book" panose="020B0503020102020204" pitchFamily="34" charset="0"/>
              </a:rPr>
              <a:t>Instructor Notes: </a:t>
            </a:r>
          </a:p>
          <a:p>
            <a:pPr>
              <a:lnSpc>
                <a:spcPct val="107000"/>
              </a:lnSpc>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There are two options to run this </a:t>
            </a:r>
            <a:r>
              <a:rPr lang="en-US" dirty="0">
                <a:latin typeface="Franklin Gothic Book" panose="020B0503020102020204" pitchFamily="34" charset="0"/>
                <a:ea typeface="Franklin Gothic Book" panose="020B0503020102020204" pitchFamily="34" charset="0"/>
                <a:cs typeface="Times New Roman" panose="02020603050405020304" pitchFamily="18" charset="0"/>
              </a:rPr>
              <a:t>exercise.</a:t>
            </a:r>
          </a:p>
          <a:p>
            <a:pPr marL="228600" indent="-228600">
              <a:lnSpc>
                <a:spcPct val="107000"/>
              </a:lnSpc>
              <a:spcAft>
                <a:spcPts val="800"/>
              </a:spcAft>
              <a:buAutoNum type="arabicPeriod"/>
            </a:pPr>
            <a:r>
              <a:rPr lang="en-US" dirty="0">
                <a:latin typeface="Franklin Gothic Book" panose="020B0503020102020204" pitchFamily="34" charset="0"/>
                <a:ea typeface="Franklin Gothic Book" panose="020B0503020102020204" pitchFamily="34" charset="0"/>
                <a:cs typeface="Times New Roman" panose="02020603050405020304" pitchFamily="18" charset="0"/>
              </a:rPr>
              <a:t>Small</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group discussion and/or</a:t>
            </a:r>
            <a:r>
              <a:rPr lang="en-US" dirty="0">
                <a:latin typeface="Franklin Gothic Book" panose="020B0503020102020204" pitchFamily="34" charset="0"/>
                <a:ea typeface="Franklin Gothic Book" panose="020B0503020102020204" pitchFamily="34" charset="0"/>
                <a:cs typeface="Times New Roman" panose="02020603050405020304" pitchFamily="18" charset="0"/>
              </a:rPr>
              <a:t> </a:t>
            </a:r>
          </a:p>
          <a:p>
            <a:pPr marL="228600" marR="0" indent="-228600">
              <a:lnSpc>
                <a:spcPct val="107000"/>
              </a:lnSpc>
              <a:spcBef>
                <a:spcPts val="0"/>
              </a:spcBef>
              <a:spcAft>
                <a:spcPts val="800"/>
              </a:spcAft>
              <a:buAutoNum type="arabicPeriod"/>
            </a:pPr>
            <a:r>
              <a:rPr lang="en-US" sz="1200" dirty="0" err="1">
                <a:effectLst/>
                <a:latin typeface="Franklin Gothic Book" panose="020B0503020102020204" pitchFamily="34" charset="0"/>
                <a:ea typeface="Franklin Gothic Book" panose="020B0503020102020204" pitchFamily="34" charset="0"/>
                <a:cs typeface="Times New Roman" panose="02020603050405020304" pitchFamily="18" charset="0"/>
              </a:rPr>
              <a:t>Mentimeter</a:t>
            </a: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 (or equivalent)</a:t>
            </a:r>
            <a:r>
              <a:rPr lang="en-US" dirty="0">
                <a:latin typeface="Franklin Gothic Book" panose="020B0503020102020204" pitchFamily="34" charset="0"/>
                <a:ea typeface="Franklin Gothic Book" panose="020B0503020102020204" pitchFamily="34" charset="0"/>
                <a:cs typeface="Times New Roman" panose="02020603050405020304" pitchFamily="18" charset="0"/>
              </a:rPr>
              <a:t> </a:t>
            </a:r>
            <a:endParaRPr lang="en-US" dirty="0">
              <a:latin typeface="Franklin Gothic Book" panose="020B0503020102020204" pitchFamily="34" charset="0"/>
              <a:cs typeface="Calibri" panose="020F0502020204030204"/>
            </a:endParaRPr>
          </a:p>
          <a:p>
            <a:pPr marL="0" indent="0">
              <a:buFont typeface="Arial" panose="020B0604020202020204" pitchFamily="34" charset="0"/>
              <a:buNone/>
            </a:pPr>
            <a:endParaRPr lang="en-US" sz="1200" baseline="0" dirty="0">
              <a:latin typeface="Franklin Gothic Book" panose="020B0503020102020204" pitchFamily="34" charset="0"/>
            </a:endParaRPr>
          </a:p>
          <a:p>
            <a:pPr marL="0" indent="0">
              <a:buFont typeface="Arial" panose="020B0604020202020204" pitchFamily="34" charset="0"/>
              <a:buNone/>
            </a:pPr>
            <a:r>
              <a:rPr lang="en-US" sz="1200" b="1" i="1" baseline="0" dirty="0">
                <a:latin typeface="Franklin Gothic Book" panose="020B0503020102020204" pitchFamily="34" charset="0"/>
              </a:rPr>
              <a:t>Instructions for class: </a:t>
            </a:r>
          </a:p>
          <a:p>
            <a:pPr marL="0" indent="0">
              <a:buFont typeface="Arial" panose="020B0604020202020204" pitchFamily="34" charset="0"/>
              <a:buNone/>
            </a:pPr>
            <a:r>
              <a:rPr lang="en-US" sz="1200" baseline="0" dirty="0">
                <a:latin typeface="Franklin Gothic Book" panose="020B0503020102020204" pitchFamily="34" charset="0"/>
              </a:rPr>
              <a:t>Have students review the questions through </a:t>
            </a:r>
            <a:r>
              <a:rPr lang="en-US" sz="1200" b="1" i="1" spc="50" dirty="0" err="1">
                <a:solidFill>
                  <a:srgbClr val="0070C0"/>
                </a:solidFill>
                <a:effectLst/>
                <a:latin typeface="Franklin Gothic Book" panose="020B0503020102020204" pitchFamily="34" charset="0"/>
                <a:ea typeface="Times New Roman" panose="02020603050405020304" pitchFamily="18" charset="0"/>
                <a:cs typeface="Arial" panose="020B0604020202020204" pitchFamily="34" charset="0"/>
              </a:rPr>
              <a:t>Mentimeter</a:t>
            </a:r>
            <a:r>
              <a:rPr lang="en-US" sz="1200" baseline="0" dirty="0">
                <a:latin typeface="Franklin Gothic Book" panose="020B0503020102020204" pitchFamily="34" charset="0"/>
              </a:rPr>
              <a:t>. </a:t>
            </a:r>
            <a:r>
              <a:rPr lang="en-US" sz="1200" b="1"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Please note: </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If trainees are not able to access </a:t>
            </a:r>
            <a:r>
              <a:rPr lang="en-US" sz="1200" b="1" i="1" spc="50" dirty="0" err="1">
                <a:solidFill>
                  <a:srgbClr val="0070C0"/>
                </a:solidFill>
                <a:effectLst/>
                <a:latin typeface="Franklin Gothic Book" panose="020B0503020102020204" pitchFamily="34" charset="0"/>
                <a:ea typeface="Times New Roman" panose="02020603050405020304" pitchFamily="18" charset="0"/>
                <a:cs typeface="Arial" panose="020B0604020202020204" pitchFamily="34" charset="0"/>
              </a:rPr>
              <a:t>Mentimeter</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 then administer the questions through small group discussion. Start by dividing the trainees into groups. Ask participants to discuss the questions within their group. Ask for a representative from each group to share their answers to the questions with the larger group when the larger group </a:t>
            </a:r>
            <a:r>
              <a:rPr lang="en-US" sz="1200" spc="50" dirty="0">
                <a:effectLst/>
                <a:latin typeface="Franklin Gothic Book" panose="020B0503020102020204" pitchFamily="34" charset="0"/>
                <a:ea typeface="Times New Roman" panose="02020603050405020304" pitchFamily="18" charset="0"/>
                <a:cs typeface="Arial" panose="020B0604020202020204" pitchFamily="34" charset="0"/>
              </a:rPr>
              <a:t>reconvene</a:t>
            </a: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s.</a:t>
            </a:r>
            <a:endParaRPr lang="en-US" sz="1200" baseline="0" dirty="0">
              <a:latin typeface="Franklin Gothic Book" panose="020B0503020102020204" pitchFamily="34"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26</a:t>
            </a:fld>
            <a:endParaRPr lang="en-US"/>
          </a:p>
        </p:txBody>
      </p:sp>
    </p:spTree>
    <p:extLst>
      <p:ext uri="{BB962C8B-B14F-4D97-AF65-F5344CB8AC3E}">
        <p14:creationId xmlns:p14="http://schemas.microsoft.com/office/powerpoint/2010/main" val="3163451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1" dirty="0">
                <a:latin typeface="Franklin Gothic Book" panose="020B0503020102020204" pitchFamily="34" charset="0"/>
              </a:rPr>
              <a:t>Instructor Notes: </a:t>
            </a:r>
          </a:p>
          <a:p>
            <a:pPr marL="0" indent="0">
              <a:buFont typeface="Arial" panose="020B0604020202020204" pitchFamily="34" charset="0"/>
              <a:buNone/>
            </a:pPr>
            <a:r>
              <a:rPr lang="en-US" baseline="0" dirty="0">
                <a:latin typeface="Franklin Gothic Book" panose="020B0503020102020204" pitchFamily="34" charset="0"/>
              </a:rPr>
              <a:t>Walk them through the real deal.</a:t>
            </a:r>
          </a:p>
          <a:p>
            <a:pPr marL="0" indent="0">
              <a:buFont typeface="Arial" panose="020B0604020202020204" pitchFamily="34" charset="0"/>
              <a:buNone/>
            </a:pPr>
            <a:endParaRPr lang="en-US" baseline="0" dirty="0">
              <a:latin typeface="Franklin Gothic Book" panose="020B0503020102020204" pitchFamily="34" charset="0"/>
            </a:endParaRPr>
          </a:p>
          <a:p>
            <a:pPr marL="0" indent="0">
              <a:buFont typeface="Arial" panose="020B0604020202020204" pitchFamily="34" charset="0"/>
              <a:buNone/>
            </a:pPr>
            <a:r>
              <a:rPr lang="en-US" baseline="0" dirty="0">
                <a:latin typeface="Franklin Gothic Book" panose="020B0503020102020204" pitchFamily="34" charset="0"/>
              </a:rPr>
              <a:t>Walk them through slammer scenario similar to Davis </a:t>
            </a:r>
            <a:r>
              <a:rPr lang="en-US" baseline="0" dirty="0" err="1">
                <a:latin typeface="Franklin Gothic Book" panose="020B0503020102020204" pitchFamily="34" charset="0"/>
              </a:rPr>
              <a:t>Besse</a:t>
            </a:r>
            <a:r>
              <a:rPr lang="en-US" baseline="0" dirty="0">
                <a:latin typeface="Franklin Gothic Book" panose="020B0503020102020204" pitchFamily="34" charset="0"/>
              </a:rPr>
              <a:t> except for Seaside.</a:t>
            </a:r>
          </a:p>
          <a:p>
            <a:pPr marL="0" indent="0">
              <a:buFont typeface="Arial" panose="020B0604020202020204" pitchFamily="34" charset="0"/>
              <a:buNone/>
            </a:pPr>
            <a:endParaRPr lang="en-US" baseline="0" dirty="0">
              <a:latin typeface="Franklin Gothic Book" panose="020B0503020102020204" pitchFamily="34" charset="0"/>
            </a:endParaRPr>
          </a:p>
          <a:p>
            <a:pPr marL="0" indent="0">
              <a:buFont typeface="Arial" panose="020B0604020202020204" pitchFamily="34" charset="0"/>
              <a:buNone/>
            </a:pPr>
            <a:r>
              <a:rPr lang="en-US" baseline="0" dirty="0">
                <a:latin typeface="Franklin Gothic Book" panose="020B0503020102020204" pitchFamily="34" charset="0"/>
              </a:rPr>
              <a:t>&lt;! - - Source Data --&gt;</a:t>
            </a:r>
          </a:p>
          <a:p>
            <a:pPr marL="0" indent="0">
              <a:buFont typeface="Arial" panose="020B0604020202020204" pitchFamily="34" charset="0"/>
              <a:buNone/>
            </a:pPr>
            <a:r>
              <a:rPr lang="en-US" sz="1200" b="0" i="0" kern="1200" dirty="0">
                <a:solidFill>
                  <a:schemeClr val="tx1"/>
                </a:solidFill>
                <a:effectLst/>
                <a:latin typeface="Franklin Gothic Book" panose="020B0503020102020204" pitchFamily="34" charset="0"/>
                <a:ea typeface="+mn-ea"/>
                <a:cs typeface="+mn-cs"/>
              </a:rPr>
              <a:t>The breach did not pose a safety hazard. The troubled plant had been offline since February 2002, when workers discovered a 6-by-5-inch hole in the plant's reactor head. Moreover, the monitoring system, called a Safety Parameter Display System, had a redundant analog backup that was unaffected by the worm. But at least one expert says the case illustrates a growing cybersecurity problem in the nuclear power industry, where interconnection between plant and corporate networks is becoming more common and is permitted by federal safety regulations.</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The Davis-</a:t>
            </a:r>
            <a:r>
              <a:rPr lang="en-US" sz="1200" b="0" i="0" kern="1200" dirty="0" err="1">
                <a:solidFill>
                  <a:schemeClr val="tx1"/>
                </a:solidFill>
                <a:effectLst/>
                <a:latin typeface="Franklin Gothic Book" panose="020B0503020102020204" pitchFamily="34" charset="0"/>
                <a:ea typeface="+mn-ea"/>
                <a:cs typeface="+mn-cs"/>
              </a:rPr>
              <a:t>Besse</a:t>
            </a:r>
            <a:r>
              <a:rPr lang="en-US" sz="1200" b="0" i="0" kern="1200" dirty="0">
                <a:solidFill>
                  <a:schemeClr val="tx1"/>
                </a:solidFill>
                <a:effectLst/>
                <a:latin typeface="Franklin Gothic Book" panose="020B0503020102020204" pitchFamily="34" charset="0"/>
                <a:ea typeface="+mn-ea"/>
                <a:cs typeface="+mn-cs"/>
              </a:rPr>
              <a:t> plant is operated by FirstEnergy Corp., the Ohio utility company that's become the </a:t>
            </a:r>
            <a:r>
              <a:rPr lang="en-US" dirty="0">
                <a:latin typeface="Franklin Gothic Book" panose="020B0503020102020204" pitchFamily="34" charset="0"/>
              </a:rPr>
              <a:t>focus</a:t>
            </a:r>
            <a:r>
              <a:rPr lang="en-US" sz="1200" b="0" i="0" kern="1200" dirty="0">
                <a:solidFill>
                  <a:schemeClr val="tx1"/>
                </a:solidFill>
                <a:effectLst/>
                <a:latin typeface="Franklin Gothic Book" panose="020B0503020102020204" pitchFamily="34" charset="0"/>
                <a:ea typeface="+mn-ea"/>
                <a:cs typeface="+mn-cs"/>
              </a:rPr>
              <a:t> of an investigation into the northeastern U.S. blackout last week.</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The incident at the plant is described in an April e-mail to the Nuclear Regulatory Commission (NRC) from FirstEnergy, and in a similarly-worded March safety advisory distributed privately throughout the industry over the "Nuclear Network," an information-sharing program run by the Institute of Nuclear Power Operations. The March advisory was issued to "alert the industry to consequences of Internet Worms and Viruses on Plant Computer Systems," according to the text.</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The reports paint a sobering picture of cybersecurity at FirstEnergy.</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The Slammer worm entered the Davis-</a:t>
            </a:r>
            <a:r>
              <a:rPr lang="en-US" sz="1200" b="0" i="0" kern="1200" dirty="0" err="1">
                <a:solidFill>
                  <a:schemeClr val="tx1"/>
                </a:solidFill>
                <a:effectLst/>
                <a:latin typeface="Franklin Gothic Book" panose="020B0503020102020204" pitchFamily="34" charset="0"/>
                <a:ea typeface="+mn-ea"/>
                <a:cs typeface="+mn-cs"/>
              </a:rPr>
              <a:t>Besse</a:t>
            </a:r>
            <a:r>
              <a:rPr lang="en-US" sz="1200" b="0" i="0" kern="1200" dirty="0">
                <a:solidFill>
                  <a:schemeClr val="tx1"/>
                </a:solidFill>
                <a:effectLst/>
                <a:latin typeface="Franklin Gothic Book" panose="020B0503020102020204" pitchFamily="34" charset="0"/>
                <a:ea typeface="+mn-ea"/>
                <a:cs typeface="+mn-cs"/>
              </a:rPr>
              <a:t> plant through a circuitous route. It began by penetrating the unsecured network of an unnamed Davis-</a:t>
            </a:r>
            <a:r>
              <a:rPr lang="en-US" sz="1200" b="0" i="0" kern="1200" dirty="0" err="1">
                <a:solidFill>
                  <a:schemeClr val="tx1"/>
                </a:solidFill>
                <a:effectLst/>
                <a:latin typeface="Franklin Gothic Book" panose="020B0503020102020204" pitchFamily="34" charset="0"/>
                <a:ea typeface="+mn-ea"/>
                <a:cs typeface="+mn-cs"/>
              </a:rPr>
              <a:t>Besse</a:t>
            </a:r>
            <a:r>
              <a:rPr lang="en-US" sz="1200" b="0" i="0" kern="1200" dirty="0">
                <a:solidFill>
                  <a:schemeClr val="tx1"/>
                </a:solidFill>
                <a:effectLst/>
                <a:latin typeface="Franklin Gothic Book" panose="020B0503020102020204" pitchFamily="34" charset="0"/>
                <a:ea typeface="+mn-ea"/>
                <a:cs typeface="+mn-cs"/>
              </a:rPr>
              <a:t> contractor, then squirmed through a T1 line bridging that network and Davis-</a:t>
            </a:r>
            <a:r>
              <a:rPr lang="en-US" sz="1200" b="0" i="0" kern="1200" dirty="0" err="1">
                <a:solidFill>
                  <a:schemeClr val="tx1"/>
                </a:solidFill>
                <a:effectLst/>
                <a:latin typeface="Franklin Gothic Book" panose="020B0503020102020204" pitchFamily="34" charset="0"/>
                <a:ea typeface="+mn-ea"/>
                <a:cs typeface="+mn-cs"/>
              </a:rPr>
              <a:t>Besse's</a:t>
            </a:r>
            <a:r>
              <a:rPr lang="en-US" sz="1200" b="0" i="0" kern="1200" dirty="0">
                <a:solidFill>
                  <a:schemeClr val="tx1"/>
                </a:solidFill>
                <a:effectLst/>
                <a:latin typeface="Franklin Gothic Book" panose="020B0503020102020204" pitchFamily="34" charset="0"/>
                <a:ea typeface="+mn-ea"/>
                <a:cs typeface="+mn-cs"/>
              </a:rPr>
              <a:t> corporate network. The T1 line, investigators later found, was one of multiple ingresses into Davis-</a:t>
            </a:r>
            <a:r>
              <a:rPr lang="en-US" sz="1200" b="0" i="0" kern="1200" dirty="0" err="1">
                <a:solidFill>
                  <a:schemeClr val="tx1"/>
                </a:solidFill>
                <a:effectLst/>
                <a:latin typeface="Franklin Gothic Book" panose="020B0503020102020204" pitchFamily="34" charset="0"/>
                <a:ea typeface="+mn-ea"/>
                <a:cs typeface="+mn-cs"/>
              </a:rPr>
              <a:t>Besse's</a:t>
            </a:r>
            <a:r>
              <a:rPr lang="en-US" sz="1200" b="0" i="0" kern="1200" dirty="0">
                <a:solidFill>
                  <a:schemeClr val="tx1"/>
                </a:solidFill>
                <a:effectLst/>
                <a:latin typeface="Franklin Gothic Book" panose="020B0503020102020204" pitchFamily="34" charset="0"/>
                <a:ea typeface="+mn-ea"/>
                <a:cs typeface="+mn-cs"/>
              </a:rPr>
              <a:t> business network that completely bypassed the plant's firewall, which was programmed to block the port Slammer used to spread.</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"This is in essence a backdoor from the Internet to the Corporate internal network that was not monitored by Corporate personnel," reads the April NRC filing by FirstEnergy's Dale </a:t>
            </a:r>
            <a:r>
              <a:rPr lang="en-US" sz="1200" b="0" i="0" kern="1200" dirty="0" err="1">
                <a:solidFill>
                  <a:schemeClr val="tx1"/>
                </a:solidFill>
                <a:effectLst/>
                <a:latin typeface="Franklin Gothic Book" panose="020B0503020102020204" pitchFamily="34" charset="0"/>
                <a:ea typeface="+mn-ea"/>
                <a:cs typeface="+mn-cs"/>
              </a:rPr>
              <a:t>Wuokko</a:t>
            </a:r>
            <a:r>
              <a:rPr lang="en-US" sz="1200" b="0" i="0" kern="1200" dirty="0">
                <a:solidFill>
                  <a:schemeClr val="tx1"/>
                </a:solidFill>
                <a:effectLst/>
                <a:latin typeface="Franklin Gothic Book" panose="020B0503020102020204" pitchFamily="34" charset="0"/>
                <a:ea typeface="+mn-ea"/>
                <a:cs typeface="+mn-cs"/>
              </a:rPr>
              <a:t>. "[S]</a:t>
            </a:r>
            <a:r>
              <a:rPr lang="en-US" sz="1200" b="0" i="0" kern="1200" dirty="0" err="1">
                <a:solidFill>
                  <a:schemeClr val="tx1"/>
                </a:solidFill>
                <a:effectLst/>
                <a:latin typeface="Franklin Gothic Book" panose="020B0503020102020204" pitchFamily="34" charset="0"/>
                <a:ea typeface="+mn-ea"/>
                <a:cs typeface="+mn-cs"/>
              </a:rPr>
              <a:t>ome</a:t>
            </a:r>
            <a:r>
              <a:rPr lang="en-US" sz="1200" b="0" i="0" kern="1200" dirty="0">
                <a:solidFill>
                  <a:schemeClr val="tx1"/>
                </a:solidFill>
                <a:effectLst/>
                <a:latin typeface="Franklin Gothic Book" panose="020B0503020102020204" pitchFamily="34" charset="0"/>
                <a:ea typeface="+mn-ea"/>
                <a:cs typeface="+mn-cs"/>
              </a:rPr>
              <a:t> people in Corporate's Network Services department were aware of this T1 connection and some were not."</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Users noticed slow performance on Davis-</a:t>
            </a:r>
            <a:r>
              <a:rPr lang="en-US" sz="1200" b="0" i="0" kern="1200" dirty="0" err="1">
                <a:solidFill>
                  <a:schemeClr val="tx1"/>
                </a:solidFill>
                <a:effectLst/>
                <a:latin typeface="Franklin Gothic Book" panose="020B0503020102020204" pitchFamily="34" charset="0"/>
                <a:ea typeface="+mn-ea"/>
                <a:cs typeface="+mn-cs"/>
              </a:rPr>
              <a:t>Besse's</a:t>
            </a:r>
            <a:r>
              <a:rPr lang="en-US" sz="1200" b="0" i="0" kern="1200" dirty="0">
                <a:solidFill>
                  <a:schemeClr val="tx1"/>
                </a:solidFill>
                <a:effectLst/>
                <a:latin typeface="Franklin Gothic Book" panose="020B0503020102020204" pitchFamily="34" charset="0"/>
                <a:ea typeface="+mn-ea"/>
                <a:cs typeface="+mn-cs"/>
              </a:rPr>
              <a:t> business network at 9:00 a.m., Saturday, January 25th, at the same time Slammer began hitting networks around the world. From the business network, the worm spread to the plant network, where it found purchase in at least one unpatched Windows server. According to the reports, plant computer engineers hadn't installed the patch for the MS-SQL vulnerability that Slammer exploited. In fact, they didn't know there was a patch, which Microsoft released six months before Slammer struck.</a:t>
            </a:r>
            <a:br>
              <a:rPr lang="en-US" dirty="0">
                <a:latin typeface="Franklin Gothic Book" panose="020B0503020102020204" pitchFamily="34" charset="0"/>
              </a:rPr>
            </a:br>
            <a:br>
              <a:rPr lang="en-US" dirty="0">
                <a:latin typeface="Franklin Gothic Book" panose="020B0503020102020204" pitchFamily="34" charset="0"/>
              </a:rPr>
            </a:br>
            <a:r>
              <a:rPr lang="en-US" sz="1200" b="1" i="0" kern="1200" dirty="0">
                <a:solidFill>
                  <a:schemeClr val="tx1"/>
                </a:solidFill>
                <a:effectLst/>
                <a:latin typeface="Franklin Gothic Book" panose="020B0503020102020204" pitchFamily="34" charset="0"/>
                <a:ea typeface="+mn-ea"/>
                <a:cs typeface="+mn-cs"/>
              </a:rPr>
              <a:t>Operators Burdened</a:t>
            </a:r>
            <a:r>
              <a:rPr lang="en-US" sz="1200" b="0" i="0" kern="1200" dirty="0">
                <a:solidFill>
                  <a:schemeClr val="tx1"/>
                </a:solidFill>
                <a:effectLst/>
                <a:latin typeface="Franklin Gothic Book" panose="020B0503020102020204" pitchFamily="34" charset="0"/>
                <a:ea typeface="+mn-ea"/>
                <a:cs typeface="+mn-cs"/>
              </a:rPr>
              <a:t> </a:t>
            </a: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By 4:00 p.m., power plant workers noticed a slowdown on the plant network. At 4:50 p.m., the congestion created by the worm's scanning crashed the plant's computerized display panel, called the Safety Parameter Display System.</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An SPDS monitors the most crucial safety indicators at a plant, like coolant systems, core temperature sensors, and external radiation sensors. Many of those continue to require careful monitoring even while a plant is offline, says one expert. An SPDS outage lasting eight hours or more requires that the NRC be notified.</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At 5:13 p.m., another, less critical, monitoring system called the "Plant Process Computer" crashed. Both systems had redundant analog backups that were unaffected by the worm, but, "The unavailability of the SPDS and the PPC was burdensome on the operators," notes the March advisory.</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It took four hours and fifty minutes to restore the SPDS, six hours and nine minutes to get the PPC working again.</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FirstEnergy declined to elaborate on the incident. The company has become the focus of an investigation into last week's northeastern U.S. blackout. Though the full cause of the blackout has yet to be determined, investigators have reportedly found that it began when an Ohio high-voltage transmission line "tripped" after sagging into a tree. An alarm system that was part of FirstEnergy's Energy Management System failed to warn operators at the company's control center that the line had failed.</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Asked if last week's "Blaster" worm might have had a hand in the alarm system failure, just as Slammer disabled the Davis-</a:t>
            </a:r>
            <a:r>
              <a:rPr lang="en-US" sz="1200" b="0" i="0" kern="1200" dirty="0" err="1">
                <a:solidFill>
                  <a:schemeClr val="tx1"/>
                </a:solidFill>
                <a:effectLst/>
                <a:latin typeface="Franklin Gothic Book" panose="020B0503020102020204" pitchFamily="34" charset="0"/>
                <a:ea typeface="+mn-ea"/>
                <a:cs typeface="+mn-cs"/>
              </a:rPr>
              <a:t>Besse</a:t>
            </a:r>
            <a:r>
              <a:rPr lang="en-US" sz="1200" b="0" i="0" kern="1200" dirty="0">
                <a:solidFill>
                  <a:schemeClr val="tx1"/>
                </a:solidFill>
                <a:effectLst/>
                <a:latin typeface="Franklin Gothic Book" panose="020B0503020102020204" pitchFamily="34" charset="0"/>
                <a:ea typeface="+mn-ea"/>
                <a:cs typeface="+mn-cs"/>
              </a:rPr>
              <a:t> safety display panel, FirstEnergy spokesman Todd Schneider said, "We're investigating everything right now."</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"I have not heard of anything like that," added Schneider. "The alarm system was the only system that was not functioning."</a:t>
            </a:r>
            <a:br>
              <a:rPr lang="en-US" dirty="0">
                <a:latin typeface="Franklin Gothic Book" panose="020B0503020102020204" pitchFamily="34" charset="0"/>
              </a:rPr>
            </a:br>
            <a:br>
              <a:rPr lang="en-US" dirty="0">
                <a:latin typeface="Franklin Gothic Book" panose="020B0503020102020204" pitchFamily="34" charset="0"/>
              </a:rPr>
            </a:br>
            <a:r>
              <a:rPr lang="en-US" sz="1200" b="1" i="0" kern="1200" dirty="0">
                <a:solidFill>
                  <a:schemeClr val="tx1"/>
                </a:solidFill>
                <a:effectLst/>
                <a:latin typeface="Franklin Gothic Book" panose="020B0503020102020204" pitchFamily="34" charset="0"/>
                <a:ea typeface="+mn-ea"/>
                <a:cs typeface="+mn-cs"/>
              </a:rPr>
              <a:t>SCADA Issues</a:t>
            </a:r>
            <a:r>
              <a:rPr lang="en-US" sz="1200" b="0" i="0" kern="1200" dirty="0">
                <a:solidFill>
                  <a:schemeClr val="tx1"/>
                </a:solidFill>
                <a:effectLst/>
                <a:latin typeface="Franklin Gothic Book" panose="020B0503020102020204" pitchFamily="34" charset="0"/>
                <a:ea typeface="+mn-ea"/>
                <a:cs typeface="+mn-cs"/>
              </a:rPr>
              <a:t> </a:t>
            </a: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The Davis-</a:t>
            </a:r>
            <a:r>
              <a:rPr lang="en-US" sz="1200" b="0" i="0" kern="1200" dirty="0" err="1">
                <a:solidFill>
                  <a:schemeClr val="tx1"/>
                </a:solidFill>
                <a:effectLst/>
                <a:latin typeface="Franklin Gothic Book" panose="020B0503020102020204" pitchFamily="34" charset="0"/>
                <a:ea typeface="+mn-ea"/>
                <a:cs typeface="+mn-cs"/>
              </a:rPr>
              <a:t>Besse</a:t>
            </a:r>
            <a:r>
              <a:rPr lang="en-US" sz="1200" b="0" i="0" kern="1200" dirty="0">
                <a:solidFill>
                  <a:schemeClr val="tx1"/>
                </a:solidFill>
                <a:effectLst/>
                <a:latin typeface="Franklin Gothic Book" panose="020B0503020102020204" pitchFamily="34" charset="0"/>
                <a:ea typeface="+mn-ea"/>
                <a:cs typeface="+mn-cs"/>
              </a:rPr>
              <a:t> incident was not Slammer's only point of impact on the electric industry. According to a document </a:t>
            </a:r>
            <a:r>
              <a:rPr lang="en-US" dirty="0">
                <a:latin typeface="Franklin Gothic Book" panose="020B0503020102020204" pitchFamily="34" charset="0"/>
              </a:rPr>
              <a:t>released</a:t>
            </a:r>
            <a:r>
              <a:rPr lang="en-US" sz="1200" b="0" i="0" kern="1200" dirty="0">
                <a:solidFill>
                  <a:schemeClr val="tx1"/>
                </a:solidFill>
                <a:effectLst/>
                <a:latin typeface="Franklin Gothic Book" panose="020B0503020102020204" pitchFamily="34" charset="0"/>
                <a:ea typeface="+mn-ea"/>
                <a:cs typeface="+mn-cs"/>
              </a:rPr>
              <a:t> by the North American Electric Reliability Council in June, Slammer downed one utility's critical SCADA network after moving from a corporate network, through a remote computer to a VPN connection to the control center LAN.</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A SCADA (Supervisory Control and Data Acquisition) system consists of central host that monitors and controls smaller Remote Terminal Units (RTUs) sprinkled throughout a plant, or in the field at key points in an electrical distribution network. The RTUs, in turn, directly monitor and control various pieces of equipment.</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In a second case reported in the same document, a power company's SCADA traffic was blocked because it relied on bandwidth leased from a telecommunications company that fell prey to the worm.</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Reports on the effect of last week's Blaster worm on the electric grid, if any, have yet to emerge.</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The Slammer attacks came after years of warnings about the </a:t>
            </a:r>
            <a:r>
              <a:rPr lang="en-US" dirty="0">
                <a:latin typeface="Franklin Gothic Book" panose="020B0503020102020204" pitchFamily="34" charset="0"/>
              </a:rPr>
              <a:t>vulnerability</a:t>
            </a:r>
            <a:r>
              <a:rPr lang="en-US" sz="1200" b="0" i="0" kern="1200" dirty="0">
                <a:solidFill>
                  <a:schemeClr val="tx1"/>
                </a:solidFill>
                <a:effectLst/>
                <a:latin typeface="Franklin Gothic Book" panose="020B0503020102020204" pitchFamily="34" charset="0"/>
                <a:ea typeface="+mn-ea"/>
                <a:cs typeface="+mn-cs"/>
              </a:rPr>
              <a:t> of power plants and electric distribution systems to cyber attack. A </a:t>
            </a:r>
            <a:r>
              <a:rPr lang="en-US" dirty="0">
                <a:latin typeface="Franklin Gothic Book" panose="020B0503020102020204" pitchFamily="34" charset="0"/>
              </a:rPr>
              <a:t>1997 report</a:t>
            </a:r>
            <a:r>
              <a:rPr lang="en-US" sz="1200" b="0" i="0" kern="1200" dirty="0">
                <a:solidFill>
                  <a:schemeClr val="tx1"/>
                </a:solidFill>
                <a:effectLst/>
                <a:latin typeface="Franklin Gothic Book" panose="020B0503020102020204" pitchFamily="34" charset="0"/>
                <a:ea typeface="+mn-ea"/>
                <a:cs typeface="+mn-cs"/>
              </a:rPr>
              <a:t> by the Clinton White House's National Security Telecommunications Advisory Committee, which conducted a six-month investigation of power grid cybersecurity, described a national system controlled by Byzantine networks riddled with basic security holes, including widespread use of unsecured SCADA systems, and ample connections between control centers and utility company business networks.</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"[T]he distinct trend within the industry is to link the systems to access control center data necessary for business purposes," reads the report. "One utility interviewed considered the business value of access to the data within the control center worth the risk of open connections between the control center and the corporate network."</a:t>
            </a:r>
            <a:br>
              <a:rPr lang="en-US" dirty="0">
                <a:latin typeface="Franklin Gothic Book" panose="020B0503020102020204" pitchFamily="34" charset="0"/>
              </a:rPr>
            </a:br>
            <a:br>
              <a:rPr lang="en-US" dirty="0">
                <a:latin typeface="Franklin Gothic Book" panose="020B0503020102020204" pitchFamily="34" charset="0"/>
              </a:rPr>
            </a:br>
            <a:r>
              <a:rPr lang="en-US" sz="1200" b="1" i="0" kern="1200" dirty="0">
                <a:solidFill>
                  <a:schemeClr val="tx1"/>
                </a:solidFill>
                <a:effectLst/>
                <a:latin typeface="Franklin Gothic Book" panose="020B0503020102020204" pitchFamily="34" charset="0"/>
                <a:ea typeface="+mn-ea"/>
                <a:cs typeface="+mn-cs"/>
              </a:rPr>
              <a:t>Future Safety Concerns</a:t>
            </a:r>
            <a:r>
              <a:rPr lang="en-US" sz="1200" b="0" i="0" kern="1200" dirty="0">
                <a:solidFill>
                  <a:schemeClr val="tx1"/>
                </a:solidFill>
                <a:effectLst/>
                <a:latin typeface="Franklin Gothic Book" panose="020B0503020102020204" pitchFamily="34" charset="0"/>
                <a:ea typeface="+mn-ea"/>
                <a:cs typeface="+mn-cs"/>
              </a:rPr>
              <a:t> </a:t>
            </a: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An energy sector cybersecurity expert who's reviewed nuclear plant networks, speaking on condition of anonymity, said the trend of linking operations networks with corporate LANs continues unabated within the nuclear energy industry, because of the economic benefits of giving engineers easy access to plant data. An increase in plant efficient of a couple percentage points "can translate to millions upon millions of dollars per year," says the expert.</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He says Slammer's effect on Davis-</a:t>
            </a:r>
            <a:r>
              <a:rPr lang="en-US" sz="1200" b="0" i="0" kern="1200" dirty="0" err="1">
                <a:solidFill>
                  <a:schemeClr val="tx1"/>
                </a:solidFill>
                <a:effectLst/>
                <a:latin typeface="Franklin Gothic Book" panose="020B0503020102020204" pitchFamily="34" charset="0"/>
                <a:ea typeface="+mn-ea"/>
                <a:cs typeface="+mn-cs"/>
              </a:rPr>
              <a:t>Besse</a:t>
            </a:r>
            <a:r>
              <a:rPr lang="en-US" sz="1200" b="0" i="0" kern="1200" dirty="0">
                <a:solidFill>
                  <a:schemeClr val="tx1"/>
                </a:solidFill>
                <a:effectLst/>
                <a:latin typeface="Franklin Gothic Book" panose="020B0503020102020204" pitchFamily="34" charset="0"/>
                <a:ea typeface="+mn-ea"/>
                <a:cs typeface="+mn-cs"/>
              </a:rPr>
              <a:t> highlights the dangers of such interconnectivity.</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Currently, U.S. nuclear plants generally have digital systems monitoring critical plant operations, but not controlling them, said the expert. But if an intruder could tamper with monitoring systems like Davis-</a:t>
            </a:r>
            <a:r>
              <a:rPr lang="en-US" sz="1200" b="0" i="0" kern="1200" dirty="0" err="1">
                <a:solidFill>
                  <a:schemeClr val="tx1"/>
                </a:solidFill>
                <a:effectLst/>
                <a:latin typeface="Franklin Gothic Book" panose="020B0503020102020204" pitchFamily="34" charset="0"/>
                <a:ea typeface="+mn-ea"/>
                <a:cs typeface="+mn-cs"/>
              </a:rPr>
              <a:t>Besse's</a:t>
            </a:r>
            <a:r>
              <a:rPr lang="en-US" sz="1200" b="0" i="0" kern="1200" dirty="0">
                <a:solidFill>
                  <a:schemeClr val="tx1"/>
                </a:solidFill>
                <a:effectLst/>
                <a:latin typeface="Franklin Gothic Book" panose="020B0503020102020204" pitchFamily="34" charset="0"/>
                <a:ea typeface="+mn-ea"/>
                <a:cs typeface="+mn-cs"/>
              </a:rPr>
              <a:t> SPDS, which operators are accustomed to trusting, that could increase the risk of an accident.</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Moreover, the industry is moving in the direction of installing digital controls that would allow for remote operation of plant functions, perhaps within a few years, if the NRC approves it. "This is absolutely unacceptable without drastic changes to plant computer networks," says the expert. "If a non-intelligent worm can get in, imagine what an intruder can do."</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Jim Davis, director of operations at the Nuclear Energy Institute, an industry association, says those concerns are overblown. "If you break all the connections and allow no data to pass from anywhere to anywhere, you've got great security -- but why'd you put the digital systems in the first place?," says Davis.</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Davis says the industry learned from the Davis-</a:t>
            </a:r>
            <a:r>
              <a:rPr lang="en-US" sz="1200" b="0" i="0" kern="1200" dirty="0" err="1">
                <a:solidFill>
                  <a:schemeClr val="tx1"/>
                </a:solidFill>
                <a:effectLst/>
                <a:latin typeface="Franklin Gothic Book" panose="020B0503020102020204" pitchFamily="34" charset="0"/>
                <a:ea typeface="+mn-ea"/>
                <a:cs typeface="+mn-cs"/>
              </a:rPr>
              <a:t>Besse</a:t>
            </a:r>
            <a:r>
              <a:rPr lang="en-US" sz="1200" b="0" i="0" kern="1200" dirty="0">
                <a:solidFill>
                  <a:schemeClr val="tx1"/>
                </a:solidFill>
                <a:effectLst/>
                <a:latin typeface="Franklin Gothic Book" panose="020B0503020102020204" pitchFamily="34" charset="0"/>
                <a:ea typeface="+mn-ea"/>
                <a:cs typeface="+mn-cs"/>
              </a:rPr>
              <a:t> incident, but that the breach didn't prove that connections between plant and corporate networks can't be implemented securely. "You can put a well-protected read-only capability on a data stream that provides you reasonable assurance that nobody can come back down that line to the control system," says Davis.</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Last year the NEI formed a task force to develop updated cybersecurity management guidelines for the industry. The results -- which will be secret -- are expected within a few months. As part of a research effort earlier this year, the NEI's task force worked with the NRC and a contractor to review cybersecurity at four nuclear power plants. The details of the review are classified as "Safeguards" material, but Davis says the investigation found no serious problems. "There are no issues that generate a public health and safety concern," says Davis.</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"Sometime people get very anxious about digital systems and what you could or couldn't do with digital systems, but in lots of cases you've got switches and valves and little override buttons on this thing and that thing that could cause a component to shut down as quickly as any digital system," Davis says.</a:t>
            </a:r>
            <a:br>
              <a:rPr lang="en-US" dirty="0">
                <a:latin typeface="Franklin Gothic Book" panose="020B0503020102020204" pitchFamily="34" charset="0"/>
              </a:rPr>
            </a:br>
            <a:br>
              <a:rPr lang="en-US" dirty="0">
                <a:latin typeface="Franklin Gothic Book" panose="020B0503020102020204" pitchFamily="34" charset="0"/>
              </a:rPr>
            </a:br>
            <a:r>
              <a:rPr lang="en-US" sz="1200" b="0" i="0" kern="1200" dirty="0">
                <a:solidFill>
                  <a:schemeClr val="tx1"/>
                </a:solidFill>
                <a:effectLst/>
                <a:latin typeface="Franklin Gothic Book" panose="020B0503020102020204" pitchFamily="34" charset="0"/>
                <a:ea typeface="+mn-ea"/>
                <a:cs typeface="+mn-cs"/>
              </a:rPr>
              <a:t>Despite the Slammer breach, FirstEnergy was apparently not in violation of NRC's limited, and aging, cybersecurity regulations. For its part, the commission wouldn't comment on the incident. The NRC has faced fierce criticism for </a:t>
            </a:r>
            <a:r>
              <a:rPr lang="en-US" dirty="0">
                <a:latin typeface="Franklin Gothic Book" panose="020B0503020102020204" pitchFamily="34" charset="0"/>
              </a:rPr>
              <a:t>not acting sooner</a:t>
            </a:r>
            <a:r>
              <a:rPr lang="en-US" sz="1200" b="0" i="0" kern="1200" dirty="0">
                <a:solidFill>
                  <a:schemeClr val="tx1"/>
                </a:solidFill>
                <a:effectLst/>
                <a:latin typeface="Franklin Gothic Book" panose="020B0503020102020204" pitchFamily="34" charset="0"/>
                <a:ea typeface="+mn-ea"/>
                <a:cs typeface="+mn-cs"/>
              </a:rPr>
              <a:t> to curb far more serious physical safety problems at the plant. </a:t>
            </a:r>
            <a:endParaRPr lang="en-US" baseline="0" dirty="0">
              <a:latin typeface="Franklin Gothic Book" panose="020B0503020102020204" pitchFamily="34" charset="0"/>
            </a:endParaRPr>
          </a:p>
          <a:p>
            <a:endParaRPr lang="en-US" dirty="0"/>
          </a:p>
        </p:txBody>
      </p:sp>
      <p:sp>
        <p:nvSpPr>
          <p:cNvPr id="4" name="Slide Number Placeholder 3"/>
          <p:cNvSpPr>
            <a:spLocks noGrp="1"/>
          </p:cNvSpPr>
          <p:nvPr>
            <p:ph type="sldNum" sz="quarter" idx="5"/>
          </p:nvPr>
        </p:nvSpPr>
        <p:spPr/>
        <p:txBody>
          <a:bodyPr/>
          <a:lstStyle/>
          <a:p>
            <a:fld id="{4407C092-8389-44BA-A951-B74636FDCF28}" type="slidenum">
              <a:rPr lang="en-US" smtClean="0"/>
              <a:t>27</a:t>
            </a:fld>
            <a:endParaRPr lang="en-US"/>
          </a:p>
        </p:txBody>
      </p:sp>
    </p:spTree>
    <p:extLst>
      <p:ext uri="{BB962C8B-B14F-4D97-AF65-F5344CB8AC3E}">
        <p14:creationId xmlns:p14="http://schemas.microsoft.com/office/powerpoint/2010/main" val="1808797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1" dirty="0">
                <a:latin typeface="Franklin Gothic Book" panose="020B0503020102020204" pitchFamily="34" charset="0"/>
              </a:rPr>
              <a:t>Instructor Notes: </a:t>
            </a:r>
          </a:p>
          <a:p>
            <a:pPr marL="0" indent="0">
              <a:buFont typeface="Arial" panose="020B0604020202020204" pitchFamily="34" charset="0"/>
              <a:buNone/>
            </a:pPr>
            <a:r>
              <a:rPr lang="en-US" b="0" i="1" dirty="0">
                <a:latin typeface="Franklin Gothic Book" panose="020B0503020102020204" pitchFamily="34" charset="0"/>
              </a:rPr>
              <a:t>This slide is optional. Use it if you want to have a discussion on nuclear security culture and how culture can impact all aspects of security. If not hide or delete the slide. </a:t>
            </a:r>
          </a:p>
          <a:p>
            <a:pPr marL="0" indent="0">
              <a:buFont typeface="Arial" panose="020B0604020202020204" pitchFamily="34" charset="0"/>
              <a:buNone/>
            </a:pPr>
            <a:endParaRPr lang="en-US" b="0" i="1" dirty="0">
              <a:latin typeface="Franklin Gothic Book" panose="020B0503020102020204" pitchFamily="34" charset="0"/>
            </a:endParaRPr>
          </a:p>
          <a:p>
            <a:pPr marL="228600" indent="-228600">
              <a:buFont typeface="Arial" panose="020B0604020202020204" pitchFamily="34" charset="0"/>
              <a:buAutoNum type="arabicPeriod"/>
            </a:pPr>
            <a:r>
              <a:rPr lang="en-US" baseline="0" dirty="0">
                <a:latin typeface="Franklin Gothic Book" panose="020B0503020102020204" pitchFamily="34" charset="0"/>
              </a:rPr>
              <a:t>Review the bullets below with the students to give them a history of the facility.</a:t>
            </a:r>
          </a:p>
          <a:p>
            <a:pPr marL="228600" indent="-228600">
              <a:buFont typeface="Arial" panose="020B0604020202020204" pitchFamily="34" charset="0"/>
              <a:buAutoNum type="arabicPeriod"/>
            </a:pPr>
            <a:r>
              <a:rPr lang="en-US" baseline="0" dirty="0">
                <a:latin typeface="Franklin Gothic Book" panose="020B0503020102020204" pitchFamily="34" charset="0"/>
              </a:rPr>
              <a:t>Ask the questions in the top right section to have the students make an evaluation the facilities’ culture for compliance?  </a:t>
            </a:r>
          </a:p>
          <a:p>
            <a:pPr marL="685800" lvl="1" indent="-228600">
              <a:buFont typeface="Arial" panose="020B0604020202020204" pitchFamily="34" charset="0"/>
              <a:buChar char="•"/>
            </a:pPr>
            <a:r>
              <a:rPr lang="en-US" dirty="0">
                <a:latin typeface="Franklin Gothic Book" panose="020B0503020102020204" pitchFamily="34" charset="0"/>
              </a:rPr>
              <a:t>Seaside Industrial Solutions is a multi-national radiological</a:t>
            </a:r>
            <a:r>
              <a:rPr lang="en-US" baseline="0" dirty="0">
                <a:latin typeface="Franklin Gothic Book" panose="020B0503020102020204" pitchFamily="34" charset="0"/>
              </a:rPr>
              <a:t> / nuclear provider.  Their revenue streams range from energy production to building radiological equipment for industrial purposes.</a:t>
            </a:r>
          </a:p>
          <a:p>
            <a:pPr marL="685800" lvl="1" indent="-228600">
              <a:buFont typeface="Arial" panose="020B0604020202020204" pitchFamily="34" charset="0"/>
              <a:buChar char="•"/>
            </a:pPr>
            <a:r>
              <a:rPr lang="en-US" dirty="0">
                <a:latin typeface="Franklin Gothic Book" panose="020B0503020102020204" pitchFamily="34" charset="0"/>
              </a:rPr>
              <a:t>Earlier this year at one of their nuclear power plants, a cavity was discovered in the reactor pressure</a:t>
            </a:r>
            <a:r>
              <a:rPr lang="en-US" baseline="0" dirty="0">
                <a:latin typeface="Franklin Gothic Book" panose="020B0503020102020204" pitchFamily="34" charset="0"/>
              </a:rPr>
              <a:t> vessel head adjacent to a control rod drive mechanism (CRDM) nozzle penetration. </a:t>
            </a:r>
          </a:p>
          <a:p>
            <a:pPr marL="685800" lvl="1" indent="-228600">
              <a:buFont typeface="Arial" panose="020B0604020202020204" pitchFamily="34" charset="0"/>
              <a:buChar char="•"/>
            </a:pPr>
            <a:r>
              <a:rPr lang="en-US" baseline="0" dirty="0">
                <a:latin typeface="Franklin Gothic Book" panose="020B0503020102020204" pitchFamily="34" charset="0"/>
              </a:rPr>
              <a:t>Corrosion caused by boric acid leakage from the CRDM nozzle cracks. </a:t>
            </a:r>
          </a:p>
          <a:p>
            <a:pPr marL="685800" lvl="1" indent="-228600">
              <a:buFont typeface="Arial" panose="020B0604020202020204" pitchFamily="34" charset="0"/>
              <a:buChar char="•"/>
            </a:pPr>
            <a:r>
              <a:rPr lang="en-US" baseline="0" dirty="0">
                <a:latin typeface="Franklin Gothic Book" panose="020B0503020102020204" pitchFamily="34" charset="0"/>
              </a:rPr>
              <a:t>Cavity extended through the base metal of the vessel head to the 3/8” stainless steel cladding on the inside of the head.</a:t>
            </a:r>
          </a:p>
          <a:p>
            <a:pPr marL="685800" lvl="1" indent="-228600">
              <a:buFont typeface="Arial" panose="020B0604020202020204" pitchFamily="34" charset="0"/>
              <a:buChar char="•"/>
            </a:pPr>
            <a:r>
              <a:rPr lang="en-US" baseline="0" dirty="0">
                <a:latin typeface="Franklin Gothic Book" panose="020B0503020102020204" pitchFamily="34" charset="0"/>
              </a:rPr>
              <a:t>Stainless steel cladding was not designed to maintain reactor coolant pressure boundary.</a:t>
            </a:r>
          </a:p>
          <a:p>
            <a:pPr marL="685800" lvl="1" indent="-228600">
              <a:buFont typeface="Arial" panose="020B0604020202020204" pitchFamily="34" charset="0"/>
              <a:buChar char="•"/>
            </a:pPr>
            <a:r>
              <a:rPr lang="en-US" baseline="0" dirty="0">
                <a:latin typeface="Franklin Gothic Book" panose="020B0503020102020204" pitchFamily="34" charset="0"/>
              </a:rPr>
              <a:t>During an inspection by the competent authority, Seaside leadership was scolded for not taking a proactive approach to this problem.</a:t>
            </a:r>
          </a:p>
          <a:p>
            <a:pPr marL="685800" lvl="1" indent="-228600">
              <a:buFont typeface="Arial" panose="020B0604020202020204" pitchFamily="34" charset="0"/>
              <a:buChar char="•"/>
            </a:pPr>
            <a:r>
              <a:rPr lang="en-US" baseline="0" dirty="0">
                <a:latin typeface="Franklin Gothic Book" panose="020B0503020102020204" pitchFamily="34" charset="0"/>
              </a:rPr>
              <a:t>Despite the reprimand, the competent authority agreed that performance indicators at the plant were “green” meaning the corrosion did not impact safety or the operability of the plant.</a:t>
            </a:r>
          </a:p>
          <a:p>
            <a:pPr marL="685800" lvl="1" indent="-228600">
              <a:buFont typeface="Arial" panose="020B0604020202020204" pitchFamily="34" charset="0"/>
              <a:buChar char="•"/>
            </a:pPr>
            <a:r>
              <a:rPr lang="en-US" baseline="0" dirty="0">
                <a:latin typeface="Franklin Gothic Book" panose="020B0503020102020204" pitchFamily="34" charset="0"/>
              </a:rPr>
              <a:t>However, it is felt by personnel throughout the plant that making suggestions to leadership that increase cost are discouraged.</a:t>
            </a:r>
          </a:p>
          <a:p>
            <a:pPr marL="685800" lvl="1" indent="-228600">
              <a:buFont typeface="Arial" panose="020B0604020202020204" pitchFamily="34" charset="0"/>
              <a:buChar char="•"/>
            </a:pPr>
            <a:r>
              <a:rPr lang="en-US" baseline="0" dirty="0">
                <a:latin typeface="Franklin Gothic Book" panose="020B0503020102020204" pitchFamily="34" charset="0"/>
              </a:rPr>
              <a:t>There is a culture of complacency and lack configuration control.</a:t>
            </a:r>
          </a:p>
          <a:p>
            <a:endParaRPr lang="en-US" dirty="0"/>
          </a:p>
        </p:txBody>
      </p:sp>
      <p:sp>
        <p:nvSpPr>
          <p:cNvPr id="4" name="Slide Number Placeholder 3"/>
          <p:cNvSpPr>
            <a:spLocks noGrp="1"/>
          </p:cNvSpPr>
          <p:nvPr>
            <p:ph type="sldNum" sz="quarter" idx="5"/>
          </p:nvPr>
        </p:nvSpPr>
        <p:spPr/>
        <p:txBody>
          <a:bodyPr/>
          <a:lstStyle/>
          <a:p>
            <a:fld id="{4407C092-8389-44BA-A951-B74636FDCF28}" type="slidenum">
              <a:rPr lang="en-US" smtClean="0"/>
              <a:t>28</a:t>
            </a:fld>
            <a:endParaRPr lang="en-US"/>
          </a:p>
        </p:txBody>
      </p:sp>
    </p:spTree>
    <p:extLst>
      <p:ext uri="{BB962C8B-B14F-4D97-AF65-F5344CB8AC3E}">
        <p14:creationId xmlns:p14="http://schemas.microsoft.com/office/powerpoint/2010/main" val="39556172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1" dirty="0">
                <a:latin typeface="Franklin Gothic Book" panose="020B0503020102020204" pitchFamily="34" charset="0"/>
              </a:rPr>
              <a:t>Instructor Notes: </a:t>
            </a:r>
            <a:endParaRPr lang="en-US" dirty="0">
              <a:latin typeface="Franklin Gothic Book" panose="020B0503020102020204" pitchFamily="34" charset="0"/>
            </a:endParaRPr>
          </a:p>
          <a:p>
            <a:pPr marL="0" indent="0">
              <a:buFont typeface="Arial" panose="020B0604020202020204" pitchFamily="34" charset="0"/>
              <a:buNone/>
            </a:pPr>
            <a:r>
              <a:rPr lang="en-US" dirty="0">
                <a:latin typeface="Franklin Gothic Book" panose="020B0503020102020204" pitchFamily="34" charset="0"/>
              </a:rPr>
              <a:t>Have a round table discussion with participants  Ask participants to share their feedback on the following questions:   </a:t>
            </a:r>
          </a:p>
          <a:p>
            <a:pPr marL="171450" indent="-171450">
              <a:buFont typeface="Arial" panose="020B0604020202020204" pitchFamily="34" charset="0"/>
              <a:buChar char="•"/>
            </a:pPr>
            <a:endParaRPr lang="en-US" dirty="0">
              <a:latin typeface="Franklin Gothic Book" panose="020B0503020102020204" pitchFamily="34" charset="0"/>
            </a:endParaRPr>
          </a:p>
          <a:p>
            <a:pPr marL="628650" lvl="1" indent="-171450">
              <a:buFont typeface="Arial" panose="020B0604020202020204" pitchFamily="34" charset="0"/>
              <a:buChar char="•"/>
            </a:pPr>
            <a:r>
              <a:rPr lang="en-US" dirty="0">
                <a:latin typeface="Franklin Gothic Book" panose="020B0503020102020204" pitchFamily="34" charset="0"/>
              </a:rPr>
              <a:t>What suggestions do you have for improving any specific lesson?</a:t>
            </a:r>
          </a:p>
          <a:p>
            <a:pPr marL="628650" lvl="1" indent="-171450">
              <a:buFont typeface="Arial" panose="020B0604020202020204" pitchFamily="34" charset="0"/>
              <a:buChar char="•"/>
            </a:pPr>
            <a:r>
              <a:rPr lang="en-US" dirty="0">
                <a:latin typeface="Franklin Gothic Book" panose="020B0503020102020204" pitchFamily="34" charset="0"/>
              </a:rPr>
              <a:t>Was anything missing from the lesson content that would have improved the learning experience?</a:t>
            </a:r>
          </a:p>
          <a:p>
            <a:pPr marL="628650" lvl="1" indent="-171450">
              <a:buFont typeface="Arial" panose="020B0604020202020204" pitchFamily="34" charset="0"/>
              <a:buChar char="•"/>
            </a:pPr>
            <a:r>
              <a:rPr lang="en-US" dirty="0">
                <a:latin typeface="Franklin Gothic Book" panose="020B0503020102020204" pitchFamily="34" charset="0"/>
              </a:rPr>
              <a:t>What parts of the training benefited you the most, and why?</a:t>
            </a:r>
          </a:p>
        </p:txBody>
      </p:sp>
      <p:sp>
        <p:nvSpPr>
          <p:cNvPr id="4" name="Slide Number Placeholder 3"/>
          <p:cNvSpPr>
            <a:spLocks noGrp="1"/>
          </p:cNvSpPr>
          <p:nvPr>
            <p:ph type="sldNum" sz="quarter" idx="5"/>
          </p:nvPr>
        </p:nvSpPr>
        <p:spPr/>
        <p:txBody>
          <a:bodyPr/>
          <a:lstStyle/>
          <a:p>
            <a:fld id="{4407C092-8389-44BA-A951-B74636FDCF28}" type="slidenum">
              <a:rPr lang="en-US" smtClean="0"/>
              <a:t>29</a:t>
            </a:fld>
            <a:endParaRPr lang="en-US"/>
          </a:p>
        </p:txBody>
      </p:sp>
    </p:spTree>
    <p:extLst>
      <p:ext uri="{BB962C8B-B14F-4D97-AF65-F5344CB8AC3E}">
        <p14:creationId xmlns:p14="http://schemas.microsoft.com/office/powerpoint/2010/main" val="1142755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r>
              <a:rPr lang="en-US" dirty="0">
                <a:solidFill>
                  <a:schemeClr val="tx1"/>
                </a:solidFill>
                <a:latin typeface="Franklin Gothic Book" panose="020B0503020102020204" pitchFamily="34" charset="0"/>
              </a:rPr>
              <a:t>Highlight the continuum of a cyber attack. </a:t>
            </a:r>
          </a:p>
          <a:p>
            <a:pPr marL="228600" indent="-228600">
              <a:buAutoNum type="arabicPeriod"/>
            </a:pPr>
            <a:r>
              <a:rPr lang="en-US" dirty="0">
                <a:solidFill>
                  <a:schemeClr val="tx1"/>
                </a:solidFill>
                <a:latin typeface="Franklin Gothic Book" panose="020B0503020102020204" pitchFamily="34" charset="0"/>
              </a:rPr>
              <a:t>We seek to identify potential attack points (vulnerabilities)</a:t>
            </a:r>
          </a:p>
          <a:p>
            <a:pPr marL="228600" indent="-228600">
              <a:buAutoNum type="arabicPeriod"/>
            </a:pPr>
            <a:r>
              <a:rPr lang="en-US" dirty="0">
                <a:solidFill>
                  <a:schemeClr val="tx1"/>
                </a:solidFill>
                <a:latin typeface="Franklin Gothic Book" panose="020B0503020102020204" pitchFamily="34" charset="0"/>
              </a:rPr>
              <a:t>We seek to protect potential pathways into our environment</a:t>
            </a:r>
          </a:p>
          <a:p>
            <a:pPr marL="228600" indent="-228600">
              <a:buAutoNum type="arabicPeriod"/>
            </a:pPr>
            <a:r>
              <a:rPr lang="en-US" dirty="0">
                <a:solidFill>
                  <a:schemeClr val="tx1"/>
                </a:solidFill>
                <a:latin typeface="Franklin Gothic Book" panose="020B0503020102020204" pitchFamily="34" charset="0"/>
              </a:rPr>
              <a:t>We put detection points in our environment to trigger response and recovery activities</a:t>
            </a:r>
          </a:p>
          <a:p>
            <a:pPr marL="228600" indent="-228600">
              <a:buAutoNum type="arabicPeriod"/>
            </a:pPr>
            <a:r>
              <a:rPr lang="en-US" dirty="0">
                <a:solidFill>
                  <a:schemeClr val="tx1"/>
                </a:solidFill>
                <a:latin typeface="Franklin Gothic Book" panose="020B0503020102020204" pitchFamily="34" charset="0"/>
              </a:rPr>
              <a:t>Once detected we move into incident response mode with the goal of containing and remediating any issues</a:t>
            </a:r>
          </a:p>
          <a:p>
            <a:pPr marL="228600" indent="-228600">
              <a:buAutoNum type="arabicPeriod"/>
            </a:pPr>
            <a:r>
              <a:rPr lang="en-US" dirty="0">
                <a:solidFill>
                  <a:schemeClr val="tx1"/>
                </a:solidFill>
                <a:latin typeface="Franklin Gothic Book" panose="020B0503020102020204" pitchFamily="34" charset="0"/>
              </a:rPr>
              <a:t>Finally, we recover the system to a trusted and reliable state.</a:t>
            </a:r>
          </a:p>
        </p:txBody>
      </p:sp>
      <p:sp>
        <p:nvSpPr>
          <p:cNvPr id="4" name="Slide Number Placeholder 3"/>
          <p:cNvSpPr>
            <a:spLocks noGrp="1"/>
          </p:cNvSpPr>
          <p:nvPr>
            <p:ph type="sldNum" sz="quarter" idx="5"/>
          </p:nvPr>
        </p:nvSpPr>
        <p:spPr/>
        <p:txBody>
          <a:bodyPr/>
          <a:lstStyle/>
          <a:p>
            <a:fld id="{4407C092-8389-44BA-A951-B74636FDCF28}" type="slidenum">
              <a:rPr lang="en-US" smtClean="0"/>
              <a:t>3</a:t>
            </a:fld>
            <a:endParaRPr lang="en-US"/>
          </a:p>
        </p:txBody>
      </p:sp>
    </p:spTree>
    <p:extLst>
      <p:ext uri="{BB962C8B-B14F-4D97-AF65-F5344CB8AC3E}">
        <p14:creationId xmlns:p14="http://schemas.microsoft.com/office/powerpoint/2010/main" val="494255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r>
              <a:rPr lang="en-US" dirty="0">
                <a:latin typeface="Franklin Gothic Book" panose="020B0503020102020204" pitchFamily="34" charset="0"/>
              </a:rPr>
              <a:t>This is a build up to the basis of the exercise. A cybersecurity assessment team will have a diverse set of skills across multiple people. </a:t>
            </a:r>
            <a:endParaRPr lang="en-US" dirty="0">
              <a:latin typeface="Franklin Gothic Book" panose="020B0503020102020204" pitchFamily="34" charset="0"/>
              <a:cs typeface="Calibri"/>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4</a:t>
            </a:fld>
            <a:endParaRPr lang="en-US"/>
          </a:p>
        </p:txBody>
      </p:sp>
    </p:spTree>
    <p:extLst>
      <p:ext uri="{BB962C8B-B14F-4D97-AF65-F5344CB8AC3E}">
        <p14:creationId xmlns:p14="http://schemas.microsoft.com/office/powerpoint/2010/main" val="3777668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r>
              <a:rPr lang="en-US" dirty="0">
                <a:latin typeface="Franklin Gothic Book" panose="020B0503020102020204" pitchFamily="34" charset="0"/>
              </a:rPr>
              <a:t>Cybersecurity is a component of a broader nuclear security program.</a:t>
            </a:r>
            <a:endParaRPr lang="en-US" dirty="0">
              <a:latin typeface="Franklin Gothic Book" panose="020B0503020102020204" pitchFamily="34" charset="0"/>
              <a:cs typeface="Calibri"/>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5</a:t>
            </a:fld>
            <a:endParaRPr lang="en-US"/>
          </a:p>
        </p:txBody>
      </p:sp>
    </p:spTree>
    <p:extLst>
      <p:ext uri="{BB962C8B-B14F-4D97-AF65-F5344CB8AC3E}">
        <p14:creationId xmlns:p14="http://schemas.microsoft.com/office/powerpoint/2010/main" val="1228973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r>
              <a:rPr lang="en-US" dirty="0">
                <a:latin typeface="Franklin Gothic Book" panose="020B0503020102020204" pitchFamily="34" charset="0"/>
              </a:rPr>
              <a:t>Scenario setup – Each small group is to act as if they collectively are the head of cyber security and make decisions as if they were in that role.</a:t>
            </a:r>
          </a:p>
        </p:txBody>
      </p:sp>
      <p:sp>
        <p:nvSpPr>
          <p:cNvPr id="4" name="Slide Number Placeholder 3"/>
          <p:cNvSpPr>
            <a:spLocks noGrp="1"/>
          </p:cNvSpPr>
          <p:nvPr>
            <p:ph type="sldNum" sz="quarter" idx="5"/>
          </p:nvPr>
        </p:nvSpPr>
        <p:spPr/>
        <p:txBody>
          <a:bodyPr/>
          <a:lstStyle/>
          <a:p>
            <a:fld id="{4407C092-8389-44BA-A951-B74636FDCF28}" type="slidenum">
              <a:rPr lang="en-US" smtClean="0"/>
              <a:t>6</a:t>
            </a:fld>
            <a:endParaRPr lang="en-US"/>
          </a:p>
        </p:txBody>
      </p:sp>
    </p:spTree>
    <p:extLst>
      <p:ext uri="{BB962C8B-B14F-4D97-AF65-F5344CB8AC3E}">
        <p14:creationId xmlns:p14="http://schemas.microsoft.com/office/powerpoint/2010/main" val="2633934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r>
              <a:rPr lang="en-US" dirty="0">
                <a:latin typeface="Franklin Gothic Book" panose="020B0503020102020204" pitchFamily="34" charset="0"/>
              </a:rPr>
              <a:t>Identify – You cannot identify issues if you don’t know what systems you have. The first step is to create an inventory of all our assets. They you will assess those systems for their primary goal to establish protection strategies. Assets/systems are then prioritized, and mitigations applied in a graded approach.</a:t>
            </a:r>
          </a:p>
        </p:txBody>
      </p:sp>
      <p:sp>
        <p:nvSpPr>
          <p:cNvPr id="4" name="Slide Number Placeholder 3"/>
          <p:cNvSpPr>
            <a:spLocks noGrp="1"/>
          </p:cNvSpPr>
          <p:nvPr>
            <p:ph type="sldNum" sz="quarter" idx="5"/>
          </p:nvPr>
        </p:nvSpPr>
        <p:spPr/>
        <p:txBody>
          <a:bodyPr/>
          <a:lstStyle/>
          <a:p>
            <a:fld id="{4407C092-8389-44BA-A951-B74636FDCF28}" type="slidenum">
              <a:rPr lang="en-US" smtClean="0"/>
              <a:t>7</a:t>
            </a:fld>
            <a:endParaRPr lang="en-US"/>
          </a:p>
        </p:txBody>
      </p:sp>
    </p:spTree>
    <p:extLst>
      <p:ext uri="{BB962C8B-B14F-4D97-AF65-F5344CB8AC3E}">
        <p14:creationId xmlns:p14="http://schemas.microsoft.com/office/powerpoint/2010/main" val="563601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Times New Roman" panose="02020603050405020304" pitchFamily="18" charset="0"/>
              </a:rPr>
              <a:t>Instructor Notes: </a:t>
            </a:r>
            <a:endParaRPr lang="en-US" sz="1200" b="1"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r>
              <a:rPr lang="en-US" dirty="0">
                <a:latin typeface="Franklin Gothic Book" panose="020B0503020102020204" pitchFamily="34" charset="0"/>
              </a:rPr>
              <a:t>Establish the culture of the plant which is focused on barely meeting licensing requirements to maximize profits. Corner cutting that saves money without violating the ability to operate is generally ignored.</a:t>
            </a:r>
          </a:p>
        </p:txBody>
      </p:sp>
      <p:sp>
        <p:nvSpPr>
          <p:cNvPr id="4" name="Slide Number Placeholder 3"/>
          <p:cNvSpPr>
            <a:spLocks noGrp="1"/>
          </p:cNvSpPr>
          <p:nvPr>
            <p:ph type="sldNum" sz="quarter" idx="5"/>
          </p:nvPr>
        </p:nvSpPr>
        <p:spPr/>
        <p:txBody>
          <a:bodyPr/>
          <a:lstStyle/>
          <a:p>
            <a:fld id="{4407C092-8389-44BA-A951-B74636FDCF28}" type="slidenum">
              <a:rPr lang="en-US" smtClean="0"/>
              <a:t>8</a:t>
            </a:fld>
            <a:endParaRPr lang="en-US"/>
          </a:p>
        </p:txBody>
      </p:sp>
    </p:spTree>
    <p:extLst>
      <p:ext uri="{BB962C8B-B14F-4D97-AF65-F5344CB8AC3E}">
        <p14:creationId xmlns:p14="http://schemas.microsoft.com/office/powerpoint/2010/main" val="1791164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b="1" i="1" dirty="0">
                <a:solidFill>
                  <a:srgbClr val="0070C0"/>
                </a:solidFill>
                <a:effectLst/>
                <a:latin typeface="Franklin Gothic Book" panose="020B0503020102020204" pitchFamily="34" charset="0"/>
                <a:ea typeface="Franklin Gothic Book" panose="020B0503020102020204" pitchFamily="34" charset="0"/>
                <a:cs typeface="Calibri"/>
              </a:rPr>
              <a:t>Instructor Notes:</a:t>
            </a:r>
            <a:r>
              <a:rPr lang="en-US" b="1" i="1" dirty="0">
                <a:solidFill>
                  <a:srgbClr val="0070C0"/>
                </a:solidFill>
                <a:latin typeface="Franklin Gothic Book" panose="020B0503020102020204" pitchFamily="34" charset="0"/>
                <a:ea typeface="Franklin Gothic Book" panose="020B0503020102020204" pitchFamily="34" charset="0"/>
                <a:cs typeface="Calibri"/>
              </a:rPr>
              <a:t> </a:t>
            </a:r>
            <a:endParaRPr lang="en-US" dirty="0">
              <a:latin typeface="Franklin Gothic Book" panose="020B0503020102020204" pitchFamily="34" charset="0"/>
            </a:endParaRPr>
          </a:p>
          <a:p>
            <a:pPr marL="0" marR="0">
              <a:lnSpc>
                <a:spcPct val="107000"/>
              </a:lnSpc>
              <a:spcBef>
                <a:spcPts val="0"/>
              </a:spcBef>
              <a:spcAft>
                <a:spcPts val="800"/>
              </a:spcAft>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Key Objective:</a:t>
            </a:r>
          </a:p>
          <a:p>
            <a:pPr marL="342900" marR="0" lvl="0"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In this exercise we are going to look at a facility who has decided to start building a cybersecurity program.</a:t>
            </a:r>
          </a:p>
          <a:p>
            <a:pPr marL="342900" marR="0" lvl="0"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This first step is building a Cybersecurity Assessment team.  You guys are in charge.</a:t>
            </a:r>
          </a:p>
          <a:p>
            <a:pPr marL="342900" marR="0" lvl="0" indent="-342900">
              <a:lnSpc>
                <a:spcPct val="107000"/>
              </a:lnSpc>
              <a:spcBef>
                <a:spcPts val="0"/>
              </a:spcBef>
              <a:spcAft>
                <a:spcPts val="800"/>
              </a:spcAft>
              <a:buFont typeface="+mj-lt"/>
              <a:buAutoNum type="arabicPeriod"/>
            </a:pPr>
            <a:r>
              <a:rPr lang="en-US" sz="1200" dirty="0">
                <a:effectLst/>
                <a:latin typeface="Franklin Gothic Book" panose="020B0503020102020204" pitchFamily="34" charset="0"/>
                <a:ea typeface="Franklin Gothic Book" panose="020B0503020102020204" pitchFamily="34" charset="0"/>
                <a:cs typeface="Times New Roman" panose="02020603050405020304" pitchFamily="18" charset="0"/>
              </a:rPr>
              <a:t>In this exercise, we are going to look at identifying the critical digital assets at the facility.</a:t>
            </a:r>
          </a:p>
          <a:p>
            <a:pPr marL="342900" marR="0" lvl="0" indent="-342900">
              <a:lnSpc>
                <a:spcPct val="107000"/>
              </a:lnSpc>
              <a:spcBef>
                <a:spcPts val="0"/>
              </a:spcBef>
              <a:spcAft>
                <a:spcPts val="800"/>
              </a:spcAft>
              <a:buFont typeface="+mj-lt"/>
              <a:buAutoNum type="arabicPeriod"/>
            </a:pPr>
            <a:r>
              <a:rPr lang="en-US" sz="1200" spc="50" dirty="0">
                <a:solidFill>
                  <a:srgbClr val="595959"/>
                </a:solidFill>
                <a:effectLst/>
                <a:latin typeface="Franklin Gothic Book" panose="020B0503020102020204" pitchFamily="34" charset="0"/>
                <a:ea typeface="Times New Roman" panose="02020603050405020304" pitchFamily="18" charset="0"/>
                <a:cs typeface="Arial" panose="020B0604020202020204" pitchFamily="34" charset="0"/>
              </a:rPr>
              <a:t>The goal of this exercise is understanding why identifying and prioritizing assets is so crucial and important.</a:t>
            </a:r>
            <a:endParaRPr lang="en-US" sz="1200" dirty="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407C092-8389-44BA-A951-B74636FDCF28}" type="slidenum">
              <a:rPr lang="en-US" smtClean="0"/>
              <a:t>9</a:t>
            </a:fld>
            <a:endParaRPr lang="en-US"/>
          </a:p>
        </p:txBody>
      </p:sp>
    </p:spTree>
    <p:extLst>
      <p:ext uri="{BB962C8B-B14F-4D97-AF65-F5344CB8AC3E}">
        <p14:creationId xmlns:p14="http://schemas.microsoft.com/office/powerpoint/2010/main" val="661427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5" name="Text Placeholder 34">
            <a:extLst>
              <a:ext uri="{FF2B5EF4-FFF2-40B4-BE49-F238E27FC236}">
                <a16:creationId xmlns:a16="http://schemas.microsoft.com/office/drawing/2014/main" id="{8CDC201B-D044-48F8-A020-FAAA27EE5F3B}"/>
              </a:ext>
            </a:extLst>
          </p:cNvPr>
          <p:cNvSpPr>
            <a:spLocks noGrp="1"/>
          </p:cNvSpPr>
          <p:nvPr>
            <p:ph type="body" sz="quarter" idx="10"/>
          </p:nvPr>
        </p:nvSpPr>
        <p:spPr>
          <a:xfrm>
            <a:off x="5376863" y="1163638"/>
            <a:ext cx="6062662" cy="1658937"/>
          </a:xfrm>
        </p:spPr>
        <p:txBody>
          <a:bodyPr anchor="ctr">
            <a:normAutofit/>
          </a:bodyPr>
          <a:lstStyle>
            <a:lvl1pPr marL="0" indent="0">
              <a:buNone/>
              <a:defRPr sz="2800" b="1">
                <a:solidFill>
                  <a:schemeClr val="accent1">
                    <a:lumMod val="50000"/>
                  </a:schemeClr>
                </a:solidFill>
                <a:effectLst/>
              </a:defRPr>
            </a:lvl1pPr>
          </a:lstStyle>
          <a:p>
            <a:pPr lvl="0"/>
            <a:r>
              <a:rPr lang="en-US"/>
              <a:t>Click to edit Master text styles</a:t>
            </a:r>
          </a:p>
        </p:txBody>
      </p:sp>
      <p:sp>
        <p:nvSpPr>
          <p:cNvPr id="36" name="Text Placeholder 34">
            <a:extLst>
              <a:ext uri="{FF2B5EF4-FFF2-40B4-BE49-F238E27FC236}">
                <a16:creationId xmlns:a16="http://schemas.microsoft.com/office/drawing/2014/main" id="{FA012220-7800-469E-9A9F-6664E1DF06FC}"/>
              </a:ext>
            </a:extLst>
          </p:cNvPr>
          <p:cNvSpPr>
            <a:spLocks noGrp="1"/>
          </p:cNvSpPr>
          <p:nvPr>
            <p:ph type="body" sz="quarter" idx="11"/>
          </p:nvPr>
        </p:nvSpPr>
        <p:spPr>
          <a:xfrm>
            <a:off x="5376863" y="2957219"/>
            <a:ext cx="6062662" cy="1658937"/>
          </a:xfrm>
        </p:spPr>
        <p:txBody>
          <a:bodyPr anchor="t">
            <a:normAutofit/>
          </a:bodyPr>
          <a:lstStyle>
            <a:lvl1pPr marL="0" indent="0">
              <a:buNone/>
              <a:defRPr sz="2000" b="0">
                <a:solidFill>
                  <a:schemeClr val="accent1">
                    <a:lumMod val="50000"/>
                  </a:schemeClr>
                </a:solidFill>
                <a:effectLst/>
              </a:defRPr>
            </a:lvl1pPr>
          </a:lstStyle>
          <a:p>
            <a:pPr lvl="0"/>
            <a:r>
              <a:rPr lang="en-US"/>
              <a:t>Click to edit Master text styles</a:t>
            </a:r>
          </a:p>
        </p:txBody>
      </p:sp>
      <p:pic>
        <p:nvPicPr>
          <p:cNvPr id="6" name="Picture 5">
            <a:extLst>
              <a:ext uri="{FF2B5EF4-FFF2-40B4-BE49-F238E27FC236}">
                <a16:creationId xmlns:a16="http://schemas.microsoft.com/office/drawing/2014/main" id="{909CF34B-B6F7-49F4-9E8C-E80DDEC12993}"/>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53424" y="0"/>
            <a:ext cx="4343400" cy="6858000"/>
          </a:xfrm>
          <a:prstGeom prst="rect">
            <a:avLst/>
          </a:prstGeom>
        </p:spPr>
      </p:pic>
      <p:sp>
        <p:nvSpPr>
          <p:cNvPr id="7" name="Freeform 21">
            <a:extLst>
              <a:ext uri="{FF2B5EF4-FFF2-40B4-BE49-F238E27FC236}">
                <a16:creationId xmlns:a16="http://schemas.microsoft.com/office/drawing/2014/main" id="{7182FE4E-9DB6-45FA-AE19-59C6C1D2ED1C}"/>
              </a:ext>
            </a:extLst>
          </p:cNvPr>
          <p:cNvSpPr/>
          <p:nvPr userDrawn="1"/>
        </p:nvSpPr>
        <p:spPr>
          <a:xfrm>
            <a:off x="-104224" y="0"/>
            <a:ext cx="4396824" cy="2788919"/>
          </a:xfrm>
          <a:custGeom>
            <a:avLst/>
            <a:gdLst>
              <a:gd name="connsiteX0" fmla="*/ 0 w 6611620"/>
              <a:gd name="connsiteY0" fmla="*/ 0 h 2788919"/>
              <a:gd name="connsiteX1" fmla="*/ 4398010 w 6611620"/>
              <a:gd name="connsiteY1" fmla="*/ 2788920 h 2788919"/>
              <a:gd name="connsiteX2" fmla="*/ 6611621 w 6611620"/>
              <a:gd name="connsiteY2" fmla="*/ 1385570 h 2788919"/>
              <a:gd name="connsiteX3" fmla="*/ 6611621 w 6611620"/>
              <a:gd name="connsiteY3" fmla="*/ 0 h 2788919"/>
            </a:gdLst>
            <a:ahLst/>
            <a:cxnLst>
              <a:cxn ang="0">
                <a:pos x="connsiteX0" y="connsiteY0"/>
              </a:cxn>
              <a:cxn ang="0">
                <a:pos x="connsiteX1" y="connsiteY1"/>
              </a:cxn>
              <a:cxn ang="0">
                <a:pos x="connsiteX2" y="connsiteY2"/>
              </a:cxn>
              <a:cxn ang="0">
                <a:pos x="connsiteX3" y="connsiteY3"/>
              </a:cxn>
            </a:cxnLst>
            <a:rect l="l" t="t" r="r" b="b"/>
            <a:pathLst>
              <a:path w="6611620" h="2788919">
                <a:moveTo>
                  <a:pt x="0" y="0"/>
                </a:moveTo>
                <a:lnTo>
                  <a:pt x="4398010" y="2788920"/>
                </a:lnTo>
                <a:lnTo>
                  <a:pt x="6611621" y="1385570"/>
                </a:lnTo>
                <a:lnTo>
                  <a:pt x="6611621" y="0"/>
                </a:lnTo>
                <a:close/>
              </a:path>
            </a:pathLst>
          </a:custGeom>
          <a:solidFill>
            <a:srgbClr val="0069AA"/>
          </a:solidFill>
          <a:ln w="12700" cap="flat">
            <a:noFill/>
            <a:prstDash val="solid"/>
            <a:miter/>
          </a:ln>
        </p:spPr>
        <p:txBody>
          <a:bodyPr rtlCol="0" anchor="ctr"/>
          <a:lstStyle/>
          <a:p>
            <a:endParaRPr lang="en-US"/>
          </a:p>
        </p:txBody>
      </p:sp>
      <p:grpSp>
        <p:nvGrpSpPr>
          <p:cNvPr id="9" name="Graphic 250">
            <a:extLst>
              <a:ext uri="{FF2B5EF4-FFF2-40B4-BE49-F238E27FC236}">
                <a16:creationId xmlns:a16="http://schemas.microsoft.com/office/drawing/2014/main" id="{1C6724D2-8CE5-4C2E-88BB-DC8D1233260A}"/>
              </a:ext>
            </a:extLst>
          </p:cNvPr>
          <p:cNvGrpSpPr/>
          <p:nvPr userDrawn="1"/>
        </p:nvGrpSpPr>
        <p:grpSpPr>
          <a:xfrm>
            <a:off x="1775271" y="688186"/>
            <a:ext cx="2056574" cy="706273"/>
            <a:chOff x="11019267" y="1707780"/>
            <a:chExt cx="2056574" cy="706273"/>
          </a:xfrm>
          <a:solidFill>
            <a:srgbClr val="FFFFFF"/>
          </a:solidFill>
        </p:grpSpPr>
        <p:grpSp>
          <p:nvGrpSpPr>
            <p:cNvPr id="10" name="Graphic 250">
              <a:extLst>
                <a:ext uri="{FF2B5EF4-FFF2-40B4-BE49-F238E27FC236}">
                  <a16:creationId xmlns:a16="http://schemas.microsoft.com/office/drawing/2014/main" id="{798F0D09-B9E5-4FEA-A0D0-CF16C661866C}"/>
                </a:ext>
              </a:extLst>
            </p:cNvPr>
            <p:cNvGrpSpPr/>
            <p:nvPr/>
          </p:nvGrpSpPr>
          <p:grpSpPr>
            <a:xfrm>
              <a:off x="11019267" y="1707780"/>
              <a:ext cx="2056574" cy="296179"/>
              <a:chOff x="11019267" y="1707780"/>
              <a:chExt cx="2056574" cy="296179"/>
            </a:xfrm>
            <a:solidFill>
              <a:srgbClr val="FFFFFF"/>
            </a:solidFill>
          </p:grpSpPr>
          <p:sp>
            <p:nvSpPr>
              <p:cNvPr id="43" name="Freeform 296">
                <a:extLst>
                  <a:ext uri="{FF2B5EF4-FFF2-40B4-BE49-F238E27FC236}">
                    <a16:creationId xmlns:a16="http://schemas.microsoft.com/office/drawing/2014/main" id="{6C722115-DA57-4F15-AE64-BF60266ACA43}"/>
                  </a:ext>
                </a:extLst>
              </p:cNvPr>
              <p:cNvSpPr/>
              <p:nvPr/>
            </p:nvSpPr>
            <p:spPr>
              <a:xfrm>
                <a:off x="11019267" y="1714425"/>
                <a:ext cx="24697" cy="257258"/>
              </a:xfrm>
              <a:custGeom>
                <a:avLst/>
                <a:gdLst>
                  <a:gd name="connsiteX0" fmla="*/ 0 w 24697"/>
                  <a:gd name="connsiteY0" fmla="*/ 257258 h 257258"/>
                  <a:gd name="connsiteX1" fmla="*/ 0 w 24697"/>
                  <a:gd name="connsiteY1" fmla="*/ 0 h 257258"/>
                  <a:gd name="connsiteX2" fmla="*/ 24698 w 24697"/>
                  <a:gd name="connsiteY2" fmla="*/ 0 h 257258"/>
                  <a:gd name="connsiteX3" fmla="*/ 24698 w 24697"/>
                  <a:gd name="connsiteY3" fmla="*/ 257258 h 257258"/>
                  <a:gd name="connsiteX4" fmla="*/ 0 w 24697"/>
                  <a:gd name="connsiteY4" fmla="*/ 257258 h 257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7" h="257258">
                    <a:moveTo>
                      <a:pt x="0" y="257258"/>
                    </a:moveTo>
                    <a:lnTo>
                      <a:pt x="0" y="0"/>
                    </a:lnTo>
                    <a:lnTo>
                      <a:pt x="24698" y="0"/>
                    </a:lnTo>
                    <a:lnTo>
                      <a:pt x="24698" y="257258"/>
                    </a:lnTo>
                    <a:lnTo>
                      <a:pt x="0" y="257258"/>
                    </a:lnTo>
                    <a:close/>
                  </a:path>
                </a:pathLst>
              </a:custGeom>
              <a:solidFill>
                <a:srgbClr val="FFFFFF"/>
              </a:solidFill>
              <a:ln w="9486" cap="flat">
                <a:noFill/>
                <a:prstDash val="solid"/>
                <a:miter/>
              </a:ln>
            </p:spPr>
            <p:txBody>
              <a:bodyPr rtlCol="0" anchor="ctr"/>
              <a:lstStyle/>
              <a:p>
                <a:endParaRPr lang="en-US"/>
              </a:p>
            </p:txBody>
          </p:sp>
          <p:sp>
            <p:nvSpPr>
              <p:cNvPr id="44" name="Freeform 297">
                <a:extLst>
                  <a:ext uri="{FF2B5EF4-FFF2-40B4-BE49-F238E27FC236}">
                    <a16:creationId xmlns:a16="http://schemas.microsoft.com/office/drawing/2014/main" id="{E172BC8C-7280-44CA-A598-41EF374B197D}"/>
                  </a:ext>
                </a:extLst>
              </p:cNvPr>
              <p:cNvSpPr/>
              <p:nvPr/>
            </p:nvSpPr>
            <p:spPr>
              <a:xfrm>
                <a:off x="11108559" y="1714425"/>
                <a:ext cx="203282" cy="258207"/>
              </a:xfrm>
              <a:custGeom>
                <a:avLst/>
                <a:gdLst>
                  <a:gd name="connsiteX0" fmla="*/ 25648 w 203282"/>
                  <a:gd name="connsiteY0" fmla="*/ 33225 h 258207"/>
                  <a:gd name="connsiteX1" fmla="*/ 25648 w 203282"/>
                  <a:gd name="connsiteY1" fmla="*/ 33225 h 258207"/>
                  <a:gd name="connsiteX2" fmla="*/ 24698 w 203282"/>
                  <a:gd name="connsiteY2" fmla="*/ 258208 h 258207"/>
                  <a:gd name="connsiteX3" fmla="*/ 0 w 203282"/>
                  <a:gd name="connsiteY3" fmla="*/ 258208 h 258207"/>
                  <a:gd name="connsiteX4" fmla="*/ 0 w 203282"/>
                  <a:gd name="connsiteY4" fmla="*/ 0 h 258207"/>
                  <a:gd name="connsiteX5" fmla="*/ 28498 w 203282"/>
                  <a:gd name="connsiteY5" fmla="*/ 0 h 258207"/>
                  <a:gd name="connsiteX6" fmla="*/ 177635 w 203282"/>
                  <a:gd name="connsiteY6" fmla="*/ 224982 h 258207"/>
                  <a:gd name="connsiteX7" fmla="*/ 178585 w 203282"/>
                  <a:gd name="connsiteY7" fmla="*/ 224982 h 258207"/>
                  <a:gd name="connsiteX8" fmla="*/ 178585 w 203282"/>
                  <a:gd name="connsiteY8" fmla="*/ 0 h 258207"/>
                  <a:gd name="connsiteX9" fmla="*/ 203283 w 203282"/>
                  <a:gd name="connsiteY9" fmla="*/ 0 h 258207"/>
                  <a:gd name="connsiteX10" fmla="*/ 203283 w 203282"/>
                  <a:gd name="connsiteY10" fmla="*/ 257258 h 258207"/>
                  <a:gd name="connsiteX11" fmla="*/ 174785 w 203282"/>
                  <a:gd name="connsiteY11" fmla="*/ 257258 h 258207"/>
                  <a:gd name="connsiteX12" fmla="*/ 25648 w 203282"/>
                  <a:gd name="connsiteY12" fmla="*/ 33225 h 25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3282" h="258207">
                    <a:moveTo>
                      <a:pt x="25648" y="33225"/>
                    </a:moveTo>
                    <a:lnTo>
                      <a:pt x="25648" y="33225"/>
                    </a:lnTo>
                    <a:lnTo>
                      <a:pt x="24698" y="258208"/>
                    </a:lnTo>
                    <a:lnTo>
                      <a:pt x="0" y="258208"/>
                    </a:lnTo>
                    <a:lnTo>
                      <a:pt x="0" y="0"/>
                    </a:lnTo>
                    <a:lnTo>
                      <a:pt x="28498" y="0"/>
                    </a:lnTo>
                    <a:lnTo>
                      <a:pt x="177635" y="224982"/>
                    </a:lnTo>
                    <a:lnTo>
                      <a:pt x="178585" y="224982"/>
                    </a:lnTo>
                    <a:lnTo>
                      <a:pt x="178585" y="0"/>
                    </a:lnTo>
                    <a:lnTo>
                      <a:pt x="203283" y="0"/>
                    </a:lnTo>
                    <a:lnTo>
                      <a:pt x="203283" y="257258"/>
                    </a:lnTo>
                    <a:lnTo>
                      <a:pt x="174785" y="257258"/>
                    </a:lnTo>
                    <a:lnTo>
                      <a:pt x="25648" y="33225"/>
                    </a:lnTo>
                    <a:close/>
                  </a:path>
                </a:pathLst>
              </a:custGeom>
              <a:solidFill>
                <a:srgbClr val="FFFFFF"/>
              </a:solidFill>
              <a:ln w="9486" cap="flat">
                <a:noFill/>
                <a:prstDash val="solid"/>
                <a:miter/>
              </a:ln>
            </p:spPr>
            <p:txBody>
              <a:bodyPr rtlCol="0" anchor="ctr"/>
              <a:lstStyle/>
              <a:p>
                <a:endParaRPr lang="en-US"/>
              </a:p>
            </p:txBody>
          </p:sp>
          <p:sp>
            <p:nvSpPr>
              <p:cNvPr id="45" name="Freeform 298">
                <a:extLst>
                  <a:ext uri="{FF2B5EF4-FFF2-40B4-BE49-F238E27FC236}">
                    <a16:creationId xmlns:a16="http://schemas.microsoft.com/office/drawing/2014/main" id="{92A4DD13-1C10-4843-AE81-6D1D24CA3A16}"/>
                  </a:ext>
                </a:extLst>
              </p:cNvPr>
              <p:cNvSpPr/>
              <p:nvPr/>
            </p:nvSpPr>
            <p:spPr>
              <a:xfrm>
                <a:off x="11365987" y="1714425"/>
                <a:ext cx="166235" cy="258207"/>
              </a:xfrm>
              <a:custGeom>
                <a:avLst/>
                <a:gdLst>
                  <a:gd name="connsiteX0" fmla="*/ 0 w 166235"/>
                  <a:gd name="connsiteY0" fmla="*/ 257258 h 258207"/>
                  <a:gd name="connsiteX1" fmla="*/ 0 w 166235"/>
                  <a:gd name="connsiteY1" fmla="*/ 0 h 258207"/>
                  <a:gd name="connsiteX2" fmla="*/ 166236 w 166235"/>
                  <a:gd name="connsiteY2" fmla="*/ 0 h 258207"/>
                  <a:gd name="connsiteX3" fmla="*/ 166236 w 166235"/>
                  <a:gd name="connsiteY3" fmla="*/ 20884 h 258207"/>
                  <a:gd name="connsiteX4" fmla="*/ 24698 w 166235"/>
                  <a:gd name="connsiteY4" fmla="*/ 20884 h 258207"/>
                  <a:gd name="connsiteX5" fmla="*/ 24698 w 166235"/>
                  <a:gd name="connsiteY5" fmla="*/ 113915 h 258207"/>
                  <a:gd name="connsiteX6" fmla="*/ 153887 w 166235"/>
                  <a:gd name="connsiteY6" fmla="*/ 113915 h 258207"/>
                  <a:gd name="connsiteX7" fmla="*/ 153887 w 166235"/>
                  <a:gd name="connsiteY7" fmla="*/ 134800 h 258207"/>
                  <a:gd name="connsiteX8" fmla="*/ 24698 w 166235"/>
                  <a:gd name="connsiteY8" fmla="*/ 134800 h 258207"/>
                  <a:gd name="connsiteX9" fmla="*/ 24698 w 166235"/>
                  <a:gd name="connsiteY9" fmla="*/ 258208 h 258207"/>
                  <a:gd name="connsiteX10" fmla="*/ 0 w 166235"/>
                  <a:gd name="connsiteY10" fmla="*/ 258208 h 25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235" h="258207">
                    <a:moveTo>
                      <a:pt x="0" y="257258"/>
                    </a:moveTo>
                    <a:lnTo>
                      <a:pt x="0" y="0"/>
                    </a:lnTo>
                    <a:lnTo>
                      <a:pt x="166236" y="0"/>
                    </a:lnTo>
                    <a:lnTo>
                      <a:pt x="166236" y="20884"/>
                    </a:lnTo>
                    <a:lnTo>
                      <a:pt x="24698" y="20884"/>
                    </a:lnTo>
                    <a:lnTo>
                      <a:pt x="24698" y="113915"/>
                    </a:lnTo>
                    <a:lnTo>
                      <a:pt x="153887" y="113915"/>
                    </a:lnTo>
                    <a:lnTo>
                      <a:pt x="153887" y="134800"/>
                    </a:lnTo>
                    <a:lnTo>
                      <a:pt x="24698" y="134800"/>
                    </a:lnTo>
                    <a:lnTo>
                      <a:pt x="24698" y="258208"/>
                    </a:lnTo>
                    <a:lnTo>
                      <a:pt x="0" y="258208"/>
                    </a:lnTo>
                    <a:close/>
                  </a:path>
                </a:pathLst>
              </a:custGeom>
              <a:solidFill>
                <a:srgbClr val="FFFFFF"/>
              </a:solidFill>
              <a:ln w="9486" cap="flat">
                <a:noFill/>
                <a:prstDash val="solid"/>
                <a:miter/>
              </a:ln>
            </p:spPr>
            <p:txBody>
              <a:bodyPr rtlCol="0" anchor="ctr"/>
              <a:lstStyle/>
              <a:p>
                <a:endParaRPr lang="en-US"/>
              </a:p>
            </p:txBody>
          </p:sp>
          <p:sp>
            <p:nvSpPr>
              <p:cNvPr id="46" name="Freeform 299">
                <a:extLst>
                  <a:ext uri="{FF2B5EF4-FFF2-40B4-BE49-F238E27FC236}">
                    <a16:creationId xmlns:a16="http://schemas.microsoft.com/office/drawing/2014/main" id="{3B0965B3-7A34-4182-8B7A-610D9BDCC97F}"/>
                  </a:ext>
                </a:extLst>
              </p:cNvPr>
              <p:cNvSpPr/>
              <p:nvPr/>
            </p:nvSpPr>
            <p:spPr>
              <a:xfrm>
                <a:off x="11557871" y="1707780"/>
                <a:ext cx="222280" cy="270548"/>
              </a:xfrm>
              <a:custGeom>
                <a:avLst/>
                <a:gdLst>
                  <a:gd name="connsiteX0" fmla="*/ 192833 w 222280"/>
                  <a:gd name="connsiteY0" fmla="*/ 81639 h 270548"/>
                  <a:gd name="connsiteX1" fmla="*/ 165286 w 222280"/>
                  <a:gd name="connsiteY1" fmla="*/ 35124 h 270548"/>
                  <a:gd name="connsiteX2" fmla="*/ 112090 w 222280"/>
                  <a:gd name="connsiteY2" fmla="*/ 20884 h 270548"/>
                  <a:gd name="connsiteX3" fmla="*/ 72194 w 222280"/>
                  <a:gd name="connsiteY3" fmla="*/ 30377 h 270548"/>
                  <a:gd name="connsiteX4" fmla="*/ 44646 w 222280"/>
                  <a:gd name="connsiteY4" fmla="*/ 55059 h 270548"/>
                  <a:gd name="connsiteX5" fmla="*/ 28498 w 222280"/>
                  <a:gd name="connsiteY5" fmla="*/ 91132 h 270548"/>
                  <a:gd name="connsiteX6" fmla="*/ 23748 w 222280"/>
                  <a:gd name="connsiteY6" fmla="*/ 134800 h 270548"/>
                  <a:gd name="connsiteX7" fmla="*/ 28498 w 222280"/>
                  <a:gd name="connsiteY7" fmla="*/ 176568 h 270548"/>
                  <a:gd name="connsiteX8" fmla="*/ 43696 w 222280"/>
                  <a:gd name="connsiteY8" fmla="*/ 213591 h 270548"/>
                  <a:gd name="connsiteX9" fmla="*/ 71244 w 222280"/>
                  <a:gd name="connsiteY9" fmla="*/ 240171 h 270548"/>
                  <a:gd name="connsiteX10" fmla="*/ 114940 w 222280"/>
                  <a:gd name="connsiteY10" fmla="*/ 250613 h 270548"/>
                  <a:gd name="connsiteX11" fmla="*/ 145338 w 222280"/>
                  <a:gd name="connsiteY11" fmla="*/ 244918 h 270548"/>
                  <a:gd name="connsiteX12" fmla="*/ 169085 w 222280"/>
                  <a:gd name="connsiteY12" fmla="*/ 229729 h 270548"/>
                  <a:gd name="connsiteX13" fmla="*/ 186184 w 222280"/>
                  <a:gd name="connsiteY13" fmla="*/ 206946 h 270548"/>
                  <a:gd name="connsiteX14" fmla="*/ 196633 w 222280"/>
                  <a:gd name="connsiteY14" fmla="*/ 178467 h 270548"/>
                  <a:gd name="connsiteX15" fmla="*/ 222281 w 222280"/>
                  <a:gd name="connsiteY15" fmla="*/ 178467 h 270548"/>
                  <a:gd name="connsiteX16" fmla="*/ 209932 w 222280"/>
                  <a:gd name="connsiteY16" fmla="*/ 213591 h 270548"/>
                  <a:gd name="connsiteX17" fmla="*/ 188084 w 222280"/>
                  <a:gd name="connsiteY17" fmla="*/ 243019 h 270548"/>
                  <a:gd name="connsiteX18" fmla="*/ 155787 w 222280"/>
                  <a:gd name="connsiteY18" fmla="*/ 262954 h 270548"/>
                  <a:gd name="connsiteX19" fmla="*/ 111140 w 222280"/>
                  <a:gd name="connsiteY19" fmla="*/ 270548 h 270548"/>
                  <a:gd name="connsiteX20" fmla="*/ 59845 w 222280"/>
                  <a:gd name="connsiteY20" fmla="*/ 260106 h 270548"/>
                  <a:gd name="connsiteX21" fmla="*/ 25648 w 222280"/>
                  <a:gd name="connsiteY21" fmla="*/ 230678 h 270548"/>
                  <a:gd name="connsiteX22" fmla="*/ 5699 w 222280"/>
                  <a:gd name="connsiteY22" fmla="*/ 187960 h 270548"/>
                  <a:gd name="connsiteX23" fmla="*/ 0 w 222280"/>
                  <a:gd name="connsiteY23" fmla="*/ 135749 h 270548"/>
                  <a:gd name="connsiteX24" fmla="*/ 9499 w 222280"/>
                  <a:gd name="connsiteY24" fmla="*/ 73096 h 270548"/>
                  <a:gd name="connsiteX25" fmla="*/ 35147 w 222280"/>
                  <a:gd name="connsiteY25" fmla="*/ 31327 h 270548"/>
                  <a:gd name="connsiteX26" fmla="*/ 73144 w 222280"/>
                  <a:gd name="connsiteY26" fmla="*/ 7594 h 270548"/>
                  <a:gd name="connsiteX27" fmla="*/ 120640 w 222280"/>
                  <a:gd name="connsiteY27" fmla="*/ 0 h 270548"/>
                  <a:gd name="connsiteX28" fmla="*/ 157686 w 222280"/>
                  <a:gd name="connsiteY28" fmla="*/ 4746 h 270548"/>
                  <a:gd name="connsiteX29" fmla="*/ 188084 w 222280"/>
                  <a:gd name="connsiteY29" fmla="*/ 19935 h 270548"/>
                  <a:gd name="connsiteX30" fmla="*/ 209932 w 222280"/>
                  <a:gd name="connsiteY30" fmla="*/ 45566 h 270548"/>
                  <a:gd name="connsiteX31" fmla="*/ 221331 w 222280"/>
                  <a:gd name="connsiteY31" fmla="*/ 80690 h 270548"/>
                  <a:gd name="connsiteX32" fmla="*/ 192833 w 222280"/>
                  <a:gd name="connsiteY32" fmla="*/ 80690 h 27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2280" h="270548">
                    <a:moveTo>
                      <a:pt x="192833" y="81639"/>
                    </a:moveTo>
                    <a:cubicBezTo>
                      <a:pt x="188084" y="59805"/>
                      <a:pt x="178585" y="43667"/>
                      <a:pt x="165286" y="35124"/>
                    </a:cubicBezTo>
                    <a:cubicBezTo>
                      <a:pt x="151987" y="26580"/>
                      <a:pt x="133939" y="20884"/>
                      <a:pt x="112090" y="20884"/>
                    </a:cubicBezTo>
                    <a:cubicBezTo>
                      <a:pt x="96892" y="20884"/>
                      <a:pt x="83593" y="23732"/>
                      <a:pt x="72194" y="30377"/>
                    </a:cubicBezTo>
                    <a:cubicBezTo>
                      <a:pt x="60795" y="37022"/>
                      <a:pt x="51296" y="44617"/>
                      <a:pt x="44646" y="55059"/>
                    </a:cubicBezTo>
                    <a:cubicBezTo>
                      <a:pt x="37047" y="65501"/>
                      <a:pt x="32297" y="77842"/>
                      <a:pt x="28498" y="91132"/>
                    </a:cubicBezTo>
                    <a:cubicBezTo>
                      <a:pt x="24698" y="104422"/>
                      <a:pt x="23748" y="119611"/>
                      <a:pt x="23748" y="134800"/>
                    </a:cubicBezTo>
                    <a:cubicBezTo>
                      <a:pt x="23748" y="149039"/>
                      <a:pt x="25648" y="163278"/>
                      <a:pt x="28498" y="176568"/>
                    </a:cubicBezTo>
                    <a:cubicBezTo>
                      <a:pt x="31347" y="190808"/>
                      <a:pt x="36097" y="203149"/>
                      <a:pt x="43696" y="213591"/>
                    </a:cubicBezTo>
                    <a:cubicBezTo>
                      <a:pt x="50346" y="224033"/>
                      <a:pt x="59845" y="233526"/>
                      <a:pt x="71244" y="240171"/>
                    </a:cubicBezTo>
                    <a:cubicBezTo>
                      <a:pt x="82643" y="246816"/>
                      <a:pt x="97842" y="250613"/>
                      <a:pt x="114940" y="250613"/>
                    </a:cubicBezTo>
                    <a:cubicBezTo>
                      <a:pt x="126339" y="250613"/>
                      <a:pt x="135838" y="248715"/>
                      <a:pt x="145338" y="244918"/>
                    </a:cubicBezTo>
                    <a:cubicBezTo>
                      <a:pt x="154837" y="241120"/>
                      <a:pt x="162436" y="236374"/>
                      <a:pt x="169085" y="229729"/>
                    </a:cubicBezTo>
                    <a:cubicBezTo>
                      <a:pt x="175735" y="223084"/>
                      <a:pt x="181434" y="215490"/>
                      <a:pt x="186184" y="206946"/>
                    </a:cubicBezTo>
                    <a:cubicBezTo>
                      <a:pt x="190934" y="198402"/>
                      <a:pt x="194733" y="188909"/>
                      <a:pt x="196633" y="178467"/>
                    </a:cubicBezTo>
                    <a:lnTo>
                      <a:pt x="222281" y="178467"/>
                    </a:lnTo>
                    <a:cubicBezTo>
                      <a:pt x="219431" y="190808"/>
                      <a:pt x="215632" y="202199"/>
                      <a:pt x="209932" y="213591"/>
                    </a:cubicBezTo>
                    <a:cubicBezTo>
                      <a:pt x="204233" y="224982"/>
                      <a:pt x="197583" y="234475"/>
                      <a:pt x="188084" y="243019"/>
                    </a:cubicBezTo>
                    <a:cubicBezTo>
                      <a:pt x="179535" y="251563"/>
                      <a:pt x="168136" y="258208"/>
                      <a:pt x="155787" y="262954"/>
                    </a:cubicBezTo>
                    <a:cubicBezTo>
                      <a:pt x="143438" y="267701"/>
                      <a:pt x="128239" y="270548"/>
                      <a:pt x="111140" y="270548"/>
                    </a:cubicBezTo>
                    <a:cubicBezTo>
                      <a:pt x="91192" y="270548"/>
                      <a:pt x="74094" y="266751"/>
                      <a:pt x="59845" y="260106"/>
                    </a:cubicBezTo>
                    <a:cubicBezTo>
                      <a:pt x="45596" y="252512"/>
                      <a:pt x="34197" y="243019"/>
                      <a:pt x="25648" y="230678"/>
                    </a:cubicBezTo>
                    <a:cubicBezTo>
                      <a:pt x="17098" y="218337"/>
                      <a:pt x="10449" y="204098"/>
                      <a:pt x="5699" y="187960"/>
                    </a:cubicBezTo>
                    <a:cubicBezTo>
                      <a:pt x="1900" y="171822"/>
                      <a:pt x="0" y="154735"/>
                      <a:pt x="0" y="135749"/>
                    </a:cubicBezTo>
                    <a:cubicBezTo>
                      <a:pt x="0" y="111067"/>
                      <a:pt x="2850" y="90183"/>
                      <a:pt x="9499" y="73096"/>
                    </a:cubicBezTo>
                    <a:cubicBezTo>
                      <a:pt x="16149" y="56008"/>
                      <a:pt x="23748" y="41769"/>
                      <a:pt x="35147" y="31327"/>
                    </a:cubicBezTo>
                    <a:cubicBezTo>
                      <a:pt x="45596" y="20884"/>
                      <a:pt x="58895" y="12341"/>
                      <a:pt x="73144" y="7594"/>
                    </a:cubicBezTo>
                    <a:cubicBezTo>
                      <a:pt x="87392" y="2848"/>
                      <a:pt x="103541" y="0"/>
                      <a:pt x="120640" y="0"/>
                    </a:cubicBezTo>
                    <a:cubicBezTo>
                      <a:pt x="133939" y="0"/>
                      <a:pt x="146287" y="1899"/>
                      <a:pt x="157686" y="4746"/>
                    </a:cubicBezTo>
                    <a:cubicBezTo>
                      <a:pt x="169085" y="8544"/>
                      <a:pt x="178585" y="13290"/>
                      <a:pt x="188084" y="19935"/>
                    </a:cubicBezTo>
                    <a:cubicBezTo>
                      <a:pt x="196633" y="26580"/>
                      <a:pt x="204233" y="35124"/>
                      <a:pt x="209932" y="45566"/>
                    </a:cubicBezTo>
                    <a:cubicBezTo>
                      <a:pt x="215632" y="56008"/>
                      <a:pt x="219431" y="67400"/>
                      <a:pt x="221331" y="80690"/>
                    </a:cubicBezTo>
                    <a:lnTo>
                      <a:pt x="192833" y="80690"/>
                    </a:lnTo>
                    <a:close/>
                  </a:path>
                </a:pathLst>
              </a:custGeom>
              <a:solidFill>
                <a:srgbClr val="FFFFFF"/>
              </a:solidFill>
              <a:ln w="9486" cap="flat">
                <a:noFill/>
                <a:prstDash val="solid"/>
                <a:miter/>
              </a:ln>
            </p:spPr>
            <p:txBody>
              <a:bodyPr rtlCol="0" anchor="ctr"/>
              <a:lstStyle/>
              <a:p>
                <a:endParaRPr lang="en-US"/>
              </a:p>
            </p:txBody>
          </p:sp>
          <p:sp>
            <p:nvSpPr>
              <p:cNvPr id="47" name="Freeform 300">
                <a:extLst>
                  <a:ext uri="{FF2B5EF4-FFF2-40B4-BE49-F238E27FC236}">
                    <a16:creationId xmlns:a16="http://schemas.microsoft.com/office/drawing/2014/main" id="{DF8F16F3-0FAA-4DA0-A486-C20F0A5FEC73}"/>
                  </a:ext>
                </a:extLst>
              </p:cNvPr>
              <p:cNvSpPr/>
              <p:nvPr/>
            </p:nvSpPr>
            <p:spPr>
              <a:xfrm>
                <a:off x="11834297" y="1714425"/>
                <a:ext cx="24697" cy="257258"/>
              </a:xfrm>
              <a:custGeom>
                <a:avLst/>
                <a:gdLst>
                  <a:gd name="connsiteX0" fmla="*/ 0 w 24697"/>
                  <a:gd name="connsiteY0" fmla="*/ 257258 h 257258"/>
                  <a:gd name="connsiteX1" fmla="*/ 0 w 24697"/>
                  <a:gd name="connsiteY1" fmla="*/ 0 h 257258"/>
                  <a:gd name="connsiteX2" fmla="*/ 24698 w 24697"/>
                  <a:gd name="connsiteY2" fmla="*/ 0 h 257258"/>
                  <a:gd name="connsiteX3" fmla="*/ 24698 w 24697"/>
                  <a:gd name="connsiteY3" fmla="*/ 257258 h 257258"/>
                  <a:gd name="connsiteX4" fmla="*/ 0 w 24697"/>
                  <a:gd name="connsiteY4" fmla="*/ 257258 h 257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7" h="257258">
                    <a:moveTo>
                      <a:pt x="0" y="257258"/>
                    </a:moveTo>
                    <a:lnTo>
                      <a:pt x="0" y="0"/>
                    </a:lnTo>
                    <a:lnTo>
                      <a:pt x="24698" y="0"/>
                    </a:lnTo>
                    <a:lnTo>
                      <a:pt x="24698" y="257258"/>
                    </a:lnTo>
                    <a:lnTo>
                      <a:pt x="0" y="257258"/>
                    </a:lnTo>
                    <a:close/>
                  </a:path>
                </a:pathLst>
              </a:custGeom>
              <a:solidFill>
                <a:srgbClr val="FFFFFF"/>
              </a:solidFill>
              <a:ln w="9486" cap="flat">
                <a:noFill/>
                <a:prstDash val="solid"/>
                <a:miter/>
              </a:ln>
            </p:spPr>
            <p:txBody>
              <a:bodyPr rtlCol="0" anchor="ctr"/>
              <a:lstStyle/>
              <a:p>
                <a:endParaRPr lang="en-US"/>
              </a:p>
            </p:txBody>
          </p:sp>
          <p:sp>
            <p:nvSpPr>
              <p:cNvPr id="48" name="Freeform 301">
                <a:extLst>
                  <a:ext uri="{FF2B5EF4-FFF2-40B4-BE49-F238E27FC236}">
                    <a16:creationId xmlns:a16="http://schemas.microsoft.com/office/drawing/2014/main" id="{DE5663AF-8FD6-4D6B-A379-CF6084A414DD}"/>
                  </a:ext>
                </a:extLst>
              </p:cNvPr>
              <p:cNvSpPr/>
              <p:nvPr/>
            </p:nvSpPr>
            <p:spPr>
              <a:xfrm>
                <a:off x="11924539" y="1714425"/>
                <a:ext cx="189983" cy="257258"/>
              </a:xfrm>
              <a:custGeom>
                <a:avLst/>
                <a:gdLst>
                  <a:gd name="connsiteX0" fmla="*/ 24698 w 189983"/>
                  <a:gd name="connsiteY0" fmla="*/ 140495 h 257258"/>
                  <a:gd name="connsiteX1" fmla="*/ 24698 w 189983"/>
                  <a:gd name="connsiteY1" fmla="*/ 257258 h 257258"/>
                  <a:gd name="connsiteX2" fmla="*/ 0 w 189983"/>
                  <a:gd name="connsiteY2" fmla="*/ 257258 h 257258"/>
                  <a:gd name="connsiteX3" fmla="*/ 0 w 189983"/>
                  <a:gd name="connsiteY3" fmla="*/ 0 h 257258"/>
                  <a:gd name="connsiteX4" fmla="*/ 100691 w 189983"/>
                  <a:gd name="connsiteY4" fmla="*/ 0 h 257258"/>
                  <a:gd name="connsiteX5" fmla="*/ 166236 w 189983"/>
                  <a:gd name="connsiteY5" fmla="*/ 16138 h 257258"/>
                  <a:gd name="connsiteX6" fmla="*/ 189034 w 189983"/>
                  <a:gd name="connsiteY6" fmla="*/ 67400 h 257258"/>
                  <a:gd name="connsiteX7" fmla="*/ 179535 w 189983"/>
                  <a:gd name="connsiteY7" fmla="*/ 106321 h 257258"/>
                  <a:gd name="connsiteX8" fmla="*/ 147237 w 189983"/>
                  <a:gd name="connsiteY8" fmla="*/ 131002 h 257258"/>
                  <a:gd name="connsiteX9" fmla="*/ 165286 w 189983"/>
                  <a:gd name="connsiteY9" fmla="*/ 142394 h 257258"/>
                  <a:gd name="connsiteX10" fmla="*/ 174785 w 189983"/>
                  <a:gd name="connsiteY10" fmla="*/ 159481 h 257258"/>
                  <a:gd name="connsiteX11" fmla="*/ 178585 w 189983"/>
                  <a:gd name="connsiteY11" fmla="*/ 179416 h 257258"/>
                  <a:gd name="connsiteX12" fmla="*/ 179535 w 189983"/>
                  <a:gd name="connsiteY12" fmla="*/ 200301 h 257258"/>
                  <a:gd name="connsiteX13" fmla="*/ 180484 w 189983"/>
                  <a:gd name="connsiteY13" fmla="*/ 224982 h 257258"/>
                  <a:gd name="connsiteX14" fmla="*/ 182384 w 189983"/>
                  <a:gd name="connsiteY14" fmla="*/ 241120 h 257258"/>
                  <a:gd name="connsiteX15" fmla="*/ 185234 w 189983"/>
                  <a:gd name="connsiteY15" fmla="*/ 250613 h 257258"/>
                  <a:gd name="connsiteX16" fmla="*/ 189984 w 189983"/>
                  <a:gd name="connsiteY16" fmla="*/ 255360 h 257258"/>
                  <a:gd name="connsiteX17" fmla="*/ 189984 w 189983"/>
                  <a:gd name="connsiteY17" fmla="*/ 257258 h 257258"/>
                  <a:gd name="connsiteX18" fmla="*/ 163386 w 189983"/>
                  <a:gd name="connsiteY18" fmla="*/ 257258 h 257258"/>
                  <a:gd name="connsiteX19" fmla="*/ 157686 w 189983"/>
                  <a:gd name="connsiteY19" fmla="*/ 239222 h 257258"/>
                  <a:gd name="connsiteX20" fmla="*/ 154837 w 189983"/>
                  <a:gd name="connsiteY20" fmla="*/ 215490 h 257258"/>
                  <a:gd name="connsiteX21" fmla="*/ 152937 w 189983"/>
                  <a:gd name="connsiteY21" fmla="*/ 190808 h 257258"/>
                  <a:gd name="connsiteX22" fmla="*/ 151037 w 189983"/>
                  <a:gd name="connsiteY22" fmla="*/ 171822 h 257258"/>
                  <a:gd name="connsiteX23" fmla="*/ 144388 w 189983"/>
                  <a:gd name="connsiteY23" fmla="*/ 154735 h 257258"/>
                  <a:gd name="connsiteX24" fmla="*/ 132989 w 189983"/>
                  <a:gd name="connsiteY24" fmla="*/ 145242 h 257258"/>
                  <a:gd name="connsiteX25" fmla="*/ 117790 w 189983"/>
                  <a:gd name="connsiteY25" fmla="*/ 140495 h 257258"/>
                  <a:gd name="connsiteX26" fmla="*/ 100691 w 189983"/>
                  <a:gd name="connsiteY26" fmla="*/ 139546 h 257258"/>
                  <a:gd name="connsiteX27" fmla="*/ 24698 w 189983"/>
                  <a:gd name="connsiteY27" fmla="*/ 139546 h 257258"/>
                  <a:gd name="connsiteX28" fmla="*/ 100691 w 189983"/>
                  <a:gd name="connsiteY28" fmla="*/ 119611 h 257258"/>
                  <a:gd name="connsiteX29" fmla="*/ 126339 w 189983"/>
                  <a:gd name="connsiteY29" fmla="*/ 116763 h 257258"/>
                  <a:gd name="connsiteX30" fmla="*/ 146288 w 189983"/>
                  <a:gd name="connsiteY30" fmla="*/ 107270 h 257258"/>
                  <a:gd name="connsiteX31" fmla="*/ 159586 w 189983"/>
                  <a:gd name="connsiteY31" fmla="*/ 91132 h 257258"/>
                  <a:gd name="connsiteX32" fmla="*/ 164336 w 189983"/>
                  <a:gd name="connsiteY32" fmla="*/ 68349 h 257258"/>
                  <a:gd name="connsiteX33" fmla="*/ 159586 w 189983"/>
                  <a:gd name="connsiteY33" fmla="*/ 44617 h 257258"/>
                  <a:gd name="connsiteX34" fmla="*/ 145338 w 189983"/>
                  <a:gd name="connsiteY34" fmla="*/ 30377 h 257258"/>
                  <a:gd name="connsiteX35" fmla="*/ 125389 w 189983"/>
                  <a:gd name="connsiteY35" fmla="*/ 22783 h 257258"/>
                  <a:gd name="connsiteX36" fmla="*/ 101641 w 189983"/>
                  <a:gd name="connsiteY36" fmla="*/ 20884 h 257258"/>
                  <a:gd name="connsiteX37" fmla="*/ 24698 w 189983"/>
                  <a:gd name="connsiteY37" fmla="*/ 20884 h 257258"/>
                  <a:gd name="connsiteX38" fmla="*/ 24698 w 189983"/>
                  <a:gd name="connsiteY38" fmla="*/ 119611 h 257258"/>
                  <a:gd name="connsiteX39" fmla="*/ 100691 w 189983"/>
                  <a:gd name="connsiteY39" fmla="*/ 119611 h 25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9983" h="257258">
                    <a:moveTo>
                      <a:pt x="24698" y="140495"/>
                    </a:moveTo>
                    <a:lnTo>
                      <a:pt x="24698" y="257258"/>
                    </a:lnTo>
                    <a:lnTo>
                      <a:pt x="0" y="257258"/>
                    </a:lnTo>
                    <a:lnTo>
                      <a:pt x="0" y="0"/>
                    </a:lnTo>
                    <a:lnTo>
                      <a:pt x="100691" y="0"/>
                    </a:lnTo>
                    <a:cubicBezTo>
                      <a:pt x="129189" y="0"/>
                      <a:pt x="151037" y="5696"/>
                      <a:pt x="166236" y="16138"/>
                    </a:cubicBezTo>
                    <a:cubicBezTo>
                      <a:pt x="181434" y="26580"/>
                      <a:pt x="189034" y="43667"/>
                      <a:pt x="189034" y="67400"/>
                    </a:cubicBezTo>
                    <a:cubicBezTo>
                      <a:pt x="189034" y="83538"/>
                      <a:pt x="186184" y="96828"/>
                      <a:pt x="179535" y="106321"/>
                    </a:cubicBezTo>
                    <a:cubicBezTo>
                      <a:pt x="172885" y="115814"/>
                      <a:pt x="162436" y="124357"/>
                      <a:pt x="147237" y="131002"/>
                    </a:cubicBezTo>
                    <a:cubicBezTo>
                      <a:pt x="154837" y="133850"/>
                      <a:pt x="160536" y="137647"/>
                      <a:pt x="165286" y="142394"/>
                    </a:cubicBezTo>
                    <a:cubicBezTo>
                      <a:pt x="170035" y="147140"/>
                      <a:pt x="172885" y="152836"/>
                      <a:pt x="174785" y="159481"/>
                    </a:cubicBezTo>
                    <a:cubicBezTo>
                      <a:pt x="176685" y="166126"/>
                      <a:pt x="178585" y="172771"/>
                      <a:pt x="178585" y="179416"/>
                    </a:cubicBezTo>
                    <a:cubicBezTo>
                      <a:pt x="178585" y="186061"/>
                      <a:pt x="179535" y="193656"/>
                      <a:pt x="179535" y="200301"/>
                    </a:cubicBezTo>
                    <a:cubicBezTo>
                      <a:pt x="179535" y="209794"/>
                      <a:pt x="180484" y="218337"/>
                      <a:pt x="180484" y="224982"/>
                    </a:cubicBezTo>
                    <a:cubicBezTo>
                      <a:pt x="181434" y="231627"/>
                      <a:pt x="181434" y="236374"/>
                      <a:pt x="182384" y="241120"/>
                    </a:cubicBezTo>
                    <a:cubicBezTo>
                      <a:pt x="183334" y="244918"/>
                      <a:pt x="184284" y="248715"/>
                      <a:pt x="185234" y="250613"/>
                    </a:cubicBezTo>
                    <a:cubicBezTo>
                      <a:pt x="186184" y="252512"/>
                      <a:pt x="188084" y="254411"/>
                      <a:pt x="189984" y="255360"/>
                    </a:cubicBezTo>
                    <a:lnTo>
                      <a:pt x="189984" y="257258"/>
                    </a:lnTo>
                    <a:lnTo>
                      <a:pt x="163386" y="257258"/>
                    </a:lnTo>
                    <a:cubicBezTo>
                      <a:pt x="160536" y="252512"/>
                      <a:pt x="158636" y="246816"/>
                      <a:pt x="157686" y="239222"/>
                    </a:cubicBezTo>
                    <a:cubicBezTo>
                      <a:pt x="156737" y="231627"/>
                      <a:pt x="155787" y="224033"/>
                      <a:pt x="154837" y="215490"/>
                    </a:cubicBezTo>
                    <a:cubicBezTo>
                      <a:pt x="153887" y="206946"/>
                      <a:pt x="153887" y="199352"/>
                      <a:pt x="152937" y="190808"/>
                    </a:cubicBezTo>
                    <a:cubicBezTo>
                      <a:pt x="152937" y="183214"/>
                      <a:pt x="151987" y="176568"/>
                      <a:pt x="151037" y="171822"/>
                    </a:cubicBezTo>
                    <a:cubicBezTo>
                      <a:pt x="149137" y="165177"/>
                      <a:pt x="147237" y="159481"/>
                      <a:pt x="144388" y="154735"/>
                    </a:cubicBezTo>
                    <a:cubicBezTo>
                      <a:pt x="141538" y="149988"/>
                      <a:pt x="137738" y="147140"/>
                      <a:pt x="132989" y="145242"/>
                    </a:cubicBezTo>
                    <a:cubicBezTo>
                      <a:pt x="128239" y="143343"/>
                      <a:pt x="123489" y="141445"/>
                      <a:pt x="117790" y="140495"/>
                    </a:cubicBezTo>
                    <a:cubicBezTo>
                      <a:pt x="112090" y="139546"/>
                      <a:pt x="106391" y="139546"/>
                      <a:pt x="100691" y="139546"/>
                    </a:cubicBezTo>
                    <a:lnTo>
                      <a:pt x="24698" y="139546"/>
                    </a:lnTo>
                    <a:close/>
                    <a:moveTo>
                      <a:pt x="100691" y="119611"/>
                    </a:moveTo>
                    <a:cubicBezTo>
                      <a:pt x="110191" y="119611"/>
                      <a:pt x="117790" y="118662"/>
                      <a:pt x="126339" y="116763"/>
                    </a:cubicBezTo>
                    <a:cubicBezTo>
                      <a:pt x="133939" y="114864"/>
                      <a:pt x="140588" y="112017"/>
                      <a:pt x="146288" y="107270"/>
                    </a:cubicBezTo>
                    <a:cubicBezTo>
                      <a:pt x="151987" y="103473"/>
                      <a:pt x="156737" y="97777"/>
                      <a:pt x="159586" y="91132"/>
                    </a:cubicBezTo>
                    <a:cubicBezTo>
                      <a:pt x="163386" y="84487"/>
                      <a:pt x="164336" y="76893"/>
                      <a:pt x="164336" y="68349"/>
                    </a:cubicBezTo>
                    <a:cubicBezTo>
                      <a:pt x="164336" y="58856"/>
                      <a:pt x="162436" y="51262"/>
                      <a:pt x="159586" y="44617"/>
                    </a:cubicBezTo>
                    <a:cubicBezTo>
                      <a:pt x="155787" y="37972"/>
                      <a:pt x="151037" y="33225"/>
                      <a:pt x="145338" y="30377"/>
                    </a:cubicBezTo>
                    <a:cubicBezTo>
                      <a:pt x="139638" y="26580"/>
                      <a:pt x="132989" y="24682"/>
                      <a:pt x="125389" y="22783"/>
                    </a:cubicBezTo>
                    <a:cubicBezTo>
                      <a:pt x="117790" y="20884"/>
                      <a:pt x="110191" y="20884"/>
                      <a:pt x="101641" y="20884"/>
                    </a:cubicBezTo>
                    <a:lnTo>
                      <a:pt x="24698" y="20884"/>
                    </a:lnTo>
                    <a:lnTo>
                      <a:pt x="24698" y="119611"/>
                    </a:lnTo>
                    <a:lnTo>
                      <a:pt x="100691" y="119611"/>
                    </a:lnTo>
                    <a:close/>
                  </a:path>
                </a:pathLst>
              </a:custGeom>
              <a:solidFill>
                <a:srgbClr val="FFFFFF"/>
              </a:solidFill>
              <a:ln w="9486" cap="flat">
                <a:noFill/>
                <a:prstDash val="solid"/>
                <a:miter/>
              </a:ln>
            </p:spPr>
            <p:txBody>
              <a:bodyPr rtlCol="0" anchor="ctr"/>
              <a:lstStyle/>
              <a:p>
                <a:endParaRPr lang="en-US"/>
              </a:p>
            </p:txBody>
          </p:sp>
          <p:sp>
            <p:nvSpPr>
              <p:cNvPr id="49" name="Freeform 302">
                <a:extLst>
                  <a:ext uri="{FF2B5EF4-FFF2-40B4-BE49-F238E27FC236}">
                    <a16:creationId xmlns:a16="http://schemas.microsoft.com/office/drawing/2014/main" id="{8B4B9DFD-34D3-4D07-8F50-1DF9203E0809}"/>
                  </a:ext>
                </a:extLst>
              </p:cNvPr>
              <p:cNvSpPr/>
              <p:nvPr/>
            </p:nvSpPr>
            <p:spPr>
              <a:xfrm>
                <a:off x="12154420" y="1707780"/>
                <a:ext cx="222280" cy="270548"/>
              </a:xfrm>
              <a:custGeom>
                <a:avLst/>
                <a:gdLst>
                  <a:gd name="connsiteX0" fmla="*/ 192833 w 222280"/>
                  <a:gd name="connsiteY0" fmla="*/ 81639 h 270548"/>
                  <a:gd name="connsiteX1" fmla="*/ 165286 w 222280"/>
                  <a:gd name="connsiteY1" fmla="*/ 35124 h 270548"/>
                  <a:gd name="connsiteX2" fmla="*/ 112090 w 222280"/>
                  <a:gd name="connsiteY2" fmla="*/ 20884 h 270548"/>
                  <a:gd name="connsiteX3" fmla="*/ 72194 w 222280"/>
                  <a:gd name="connsiteY3" fmla="*/ 30377 h 270548"/>
                  <a:gd name="connsiteX4" fmla="*/ 44646 w 222280"/>
                  <a:gd name="connsiteY4" fmla="*/ 55059 h 270548"/>
                  <a:gd name="connsiteX5" fmla="*/ 28498 w 222280"/>
                  <a:gd name="connsiteY5" fmla="*/ 91132 h 270548"/>
                  <a:gd name="connsiteX6" fmla="*/ 23748 w 222280"/>
                  <a:gd name="connsiteY6" fmla="*/ 134800 h 270548"/>
                  <a:gd name="connsiteX7" fmla="*/ 28498 w 222280"/>
                  <a:gd name="connsiteY7" fmla="*/ 176568 h 270548"/>
                  <a:gd name="connsiteX8" fmla="*/ 43696 w 222280"/>
                  <a:gd name="connsiteY8" fmla="*/ 213591 h 270548"/>
                  <a:gd name="connsiteX9" fmla="*/ 71244 w 222280"/>
                  <a:gd name="connsiteY9" fmla="*/ 240171 h 270548"/>
                  <a:gd name="connsiteX10" fmla="*/ 114940 w 222280"/>
                  <a:gd name="connsiteY10" fmla="*/ 250613 h 270548"/>
                  <a:gd name="connsiteX11" fmla="*/ 145337 w 222280"/>
                  <a:gd name="connsiteY11" fmla="*/ 244918 h 270548"/>
                  <a:gd name="connsiteX12" fmla="*/ 169085 w 222280"/>
                  <a:gd name="connsiteY12" fmla="*/ 229729 h 270548"/>
                  <a:gd name="connsiteX13" fmla="*/ 186184 w 222280"/>
                  <a:gd name="connsiteY13" fmla="*/ 206946 h 270548"/>
                  <a:gd name="connsiteX14" fmla="*/ 196633 w 222280"/>
                  <a:gd name="connsiteY14" fmla="*/ 178467 h 270548"/>
                  <a:gd name="connsiteX15" fmla="*/ 222281 w 222280"/>
                  <a:gd name="connsiteY15" fmla="*/ 178467 h 270548"/>
                  <a:gd name="connsiteX16" fmla="*/ 209932 w 222280"/>
                  <a:gd name="connsiteY16" fmla="*/ 213591 h 270548"/>
                  <a:gd name="connsiteX17" fmla="*/ 188084 w 222280"/>
                  <a:gd name="connsiteY17" fmla="*/ 243019 h 270548"/>
                  <a:gd name="connsiteX18" fmla="*/ 155787 w 222280"/>
                  <a:gd name="connsiteY18" fmla="*/ 262954 h 270548"/>
                  <a:gd name="connsiteX19" fmla="*/ 111140 w 222280"/>
                  <a:gd name="connsiteY19" fmla="*/ 270548 h 270548"/>
                  <a:gd name="connsiteX20" fmla="*/ 59845 w 222280"/>
                  <a:gd name="connsiteY20" fmla="*/ 260106 h 270548"/>
                  <a:gd name="connsiteX21" fmla="*/ 25648 w 222280"/>
                  <a:gd name="connsiteY21" fmla="*/ 230678 h 270548"/>
                  <a:gd name="connsiteX22" fmla="*/ 5699 w 222280"/>
                  <a:gd name="connsiteY22" fmla="*/ 187960 h 270548"/>
                  <a:gd name="connsiteX23" fmla="*/ 0 w 222280"/>
                  <a:gd name="connsiteY23" fmla="*/ 135749 h 270548"/>
                  <a:gd name="connsiteX24" fmla="*/ 9499 w 222280"/>
                  <a:gd name="connsiteY24" fmla="*/ 73096 h 270548"/>
                  <a:gd name="connsiteX25" fmla="*/ 35147 w 222280"/>
                  <a:gd name="connsiteY25" fmla="*/ 31327 h 270548"/>
                  <a:gd name="connsiteX26" fmla="*/ 73144 w 222280"/>
                  <a:gd name="connsiteY26" fmla="*/ 7594 h 270548"/>
                  <a:gd name="connsiteX27" fmla="*/ 120640 w 222280"/>
                  <a:gd name="connsiteY27" fmla="*/ 0 h 270548"/>
                  <a:gd name="connsiteX28" fmla="*/ 157686 w 222280"/>
                  <a:gd name="connsiteY28" fmla="*/ 4746 h 270548"/>
                  <a:gd name="connsiteX29" fmla="*/ 188084 w 222280"/>
                  <a:gd name="connsiteY29" fmla="*/ 19935 h 270548"/>
                  <a:gd name="connsiteX30" fmla="*/ 209932 w 222280"/>
                  <a:gd name="connsiteY30" fmla="*/ 45566 h 270548"/>
                  <a:gd name="connsiteX31" fmla="*/ 221331 w 222280"/>
                  <a:gd name="connsiteY31" fmla="*/ 80690 h 270548"/>
                  <a:gd name="connsiteX32" fmla="*/ 192833 w 222280"/>
                  <a:gd name="connsiteY32" fmla="*/ 80690 h 27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2280" h="270548">
                    <a:moveTo>
                      <a:pt x="192833" y="81639"/>
                    </a:moveTo>
                    <a:cubicBezTo>
                      <a:pt x="188084" y="59805"/>
                      <a:pt x="178585" y="43667"/>
                      <a:pt x="165286" y="35124"/>
                    </a:cubicBezTo>
                    <a:cubicBezTo>
                      <a:pt x="151987" y="26580"/>
                      <a:pt x="133938" y="20884"/>
                      <a:pt x="112090" y="20884"/>
                    </a:cubicBezTo>
                    <a:cubicBezTo>
                      <a:pt x="96892" y="20884"/>
                      <a:pt x="83593" y="23732"/>
                      <a:pt x="72194" y="30377"/>
                    </a:cubicBezTo>
                    <a:cubicBezTo>
                      <a:pt x="60795" y="37022"/>
                      <a:pt x="51296" y="44617"/>
                      <a:pt x="44646" y="55059"/>
                    </a:cubicBezTo>
                    <a:cubicBezTo>
                      <a:pt x="37047" y="65501"/>
                      <a:pt x="32297" y="77842"/>
                      <a:pt x="28498" y="91132"/>
                    </a:cubicBezTo>
                    <a:cubicBezTo>
                      <a:pt x="24698" y="104422"/>
                      <a:pt x="23748" y="119611"/>
                      <a:pt x="23748" y="134800"/>
                    </a:cubicBezTo>
                    <a:cubicBezTo>
                      <a:pt x="23748" y="149039"/>
                      <a:pt x="25648" y="163278"/>
                      <a:pt x="28498" y="176568"/>
                    </a:cubicBezTo>
                    <a:cubicBezTo>
                      <a:pt x="31347" y="190808"/>
                      <a:pt x="36097" y="203149"/>
                      <a:pt x="43696" y="213591"/>
                    </a:cubicBezTo>
                    <a:cubicBezTo>
                      <a:pt x="50346" y="224033"/>
                      <a:pt x="59845" y="233526"/>
                      <a:pt x="71244" y="240171"/>
                    </a:cubicBezTo>
                    <a:cubicBezTo>
                      <a:pt x="82643" y="246816"/>
                      <a:pt x="97842" y="250613"/>
                      <a:pt x="114940" y="250613"/>
                    </a:cubicBezTo>
                    <a:cubicBezTo>
                      <a:pt x="126339" y="250613"/>
                      <a:pt x="135838" y="248715"/>
                      <a:pt x="145337" y="244918"/>
                    </a:cubicBezTo>
                    <a:cubicBezTo>
                      <a:pt x="154837" y="241120"/>
                      <a:pt x="162436" y="236374"/>
                      <a:pt x="169085" y="229729"/>
                    </a:cubicBezTo>
                    <a:cubicBezTo>
                      <a:pt x="175735" y="223084"/>
                      <a:pt x="181434" y="215490"/>
                      <a:pt x="186184" y="206946"/>
                    </a:cubicBezTo>
                    <a:cubicBezTo>
                      <a:pt x="190934" y="198402"/>
                      <a:pt x="194733" y="188909"/>
                      <a:pt x="196633" y="178467"/>
                    </a:cubicBezTo>
                    <a:lnTo>
                      <a:pt x="222281" y="178467"/>
                    </a:lnTo>
                    <a:cubicBezTo>
                      <a:pt x="219431" y="190808"/>
                      <a:pt x="215632" y="202199"/>
                      <a:pt x="209932" y="213591"/>
                    </a:cubicBezTo>
                    <a:cubicBezTo>
                      <a:pt x="204233" y="224982"/>
                      <a:pt x="197583" y="234475"/>
                      <a:pt x="188084" y="243019"/>
                    </a:cubicBezTo>
                    <a:cubicBezTo>
                      <a:pt x="179535" y="251563"/>
                      <a:pt x="168136" y="258208"/>
                      <a:pt x="155787" y="262954"/>
                    </a:cubicBezTo>
                    <a:cubicBezTo>
                      <a:pt x="143438" y="267701"/>
                      <a:pt x="128239" y="270548"/>
                      <a:pt x="111140" y="270548"/>
                    </a:cubicBezTo>
                    <a:cubicBezTo>
                      <a:pt x="91192" y="270548"/>
                      <a:pt x="74094" y="266751"/>
                      <a:pt x="59845" y="260106"/>
                    </a:cubicBezTo>
                    <a:cubicBezTo>
                      <a:pt x="45596" y="252512"/>
                      <a:pt x="34197" y="243019"/>
                      <a:pt x="25648" y="230678"/>
                    </a:cubicBezTo>
                    <a:cubicBezTo>
                      <a:pt x="17098" y="218337"/>
                      <a:pt x="10449" y="204098"/>
                      <a:pt x="5699" y="187960"/>
                    </a:cubicBezTo>
                    <a:cubicBezTo>
                      <a:pt x="1900" y="171822"/>
                      <a:pt x="0" y="154735"/>
                      <a:pt x="0" y="135749"/>
                    </a:cubicBezTo>
                    <a:cubicBezTo>
                      <a:pt x="0" y="111067"/>
                      <a:pt x="2850" y="90183"/>
                      <a:pt x="9499" y="73096"/>
                    </a:cubicBezTo>
                    <a:cubicBezTo>
                      <a:pt x="16149" y="56008"/>
                      <a:pt x="23748" y="41769"/>
                      <a:pt x="35147" y="31327"/>
                    </a:cubicBezTo>
                    <a:cubicBezTo>
                      <a:pt x="45596" y="20884"/>
                      <a:pt x="58895" y="12341"/>
                      <a:pt x="73144" y="7594"/>
                    </a:cubicBezTo>
                    <a:cubicBezTo>
                      <a:pt x="87392" y="2848"/>
                      <a:pt x="103541" y="0"/>
                      <a:pt x="120640" y="0"/>
                    </a:cubicBezTo>
                    <a:cubicBezTo>
                      <a:pt x="133938" y="0"/>
                      <a:pt x="146287" y="1899"/>
                      <a:pt x="157686" y="4746"/>
                    </a:cubicBezTo>
                    <a:cubicBezTo>
                      <a:pt x="169085" y="8544"/>
                      <a:pt x="178585" y="13290"/>
                      <a:pt x="188084" y="19935"/>
                    </a:cubicBezTo>
                    <a:cubicBezTo>
                      <a:pt x="196633" y="26580"/>
                      <a:pt x="204233" y="35124"/>
                      <a:pt x="209932" y="45566"/>
                    </a:cubicBezTo>
                    <a:cubicBezTo>
                      <a:pt x="215632" y="56008"/>
                      <a:pt x="219431" y="67400"/>
                      <a:pt x="221331" y="80690"/>
                    </a:cubicBezTo>
                    <a:lnTo>
                      <a:pt x="192833" y="80690"/>
                    </a:lnTo>
                    <a:close/>
                  </a:path>
                </a:pathLst>
              </a:custGeom>
              <a:solidFill>
                <a:srgbClr val="FFFFFF"/>
              </a:solidFill>
              <a:ln w="9486" cap="flat">
                <a:noFill/>
                <a:prstDash val="solid"/>
                <a:miter/>
              </a:ln>
            </p:spPr>
            <p:txBody>
              <a:bodyPr rtlCol="0" anchor="ctr"/>
              <a:lstStyle/>
              <a:p>
                <a:endParaRPr lang="en-US"/>
              </a:p>
            </p:txBody>
          </p:sp>
          <p:sp>
            <p:nvSpPr>
              <p:cNvPr id="50" name="Freeform 303">
                <a:extLst>
                  <a:ext uri="{FF2B5EF4-FFF2-40B4-BE49-F238E27FC236}">
                    <a16:creationId xmlns:a16="http://schemas.microsoft.com/office/drawing/2014/main" id="{5284F406-E030-4A83-8498-FA7459586ED3}"/>
                  </a:ext>
                </a:extLst>
              </p:cNvPr>
              <p:cNvSpPr/>
              <p:nvPr/>
            </p:nvSpPr>
            <p:spPr>
              <a:xfrm>
                <a:off x="12392849" y="1707780"/>
                <a:ext cx="104491" cy="296179"/>
              </a:xfrm>
              <a:custGeom>
                <a:avLst/>
                <a:gdLst>
                  <a:gd name="connsiteX0" fmla="*/ 19948 w 104491"/>
                  <a:gd name="connsiteY0" fmla="*/ 296179 h 296179"/>
                  <a:gd name="connsiteX1" fmla="*/ 0 w 104491"/>
                  <a:gd name="connsiteY1" fmla="*/ 296179 h 296179"/>
                  <a:gd name="connsiteX2" fmla="*/ 84543 w 104491"/>
                  <a:gd name="connsiteY2" fmla="*/ 0 h 296179"/>
                  <a:gd name="connsiteX3" fmla="*/ 104491 w 104491"/>
                  <a:gd name="connsiteY3" fmla="*/ 0 h 296179"/>
                  <a:gd name="connsiteX4" fmla="*/ 19948 w 104491"/>
                  <a:gd name="connsiteY4" fmla="*/ 296179 h 29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1" h="296179">
                    <a:moveTo>
                      <a:pt x="19948" y="296179"/>
                    </a:moveTo>
                    <a:lnTo>
                      <a:pt x="0" y="296179"/>
                    </a:lnTo>
                    <a:lnTo>
                      <a:pt x="84543" y="0"/>
                    </a:lnTo>
                    <a:lnTo>
                      <a:pt x="104491" y="0"/>
                    </a:lnTo>
                    <a:lnTo>
                      <a:pt x="19948" y="296179"/>
                    </a:lnTo>
                    <a:close/>
                  </a:path>
                </a:pathLst>
              </a:custGeom>
              <a:solidFill>
                <a:srgbClr val="FFFFFF"/>
              </a:solidFill>
              <a:ln w="9486" cap="flat">
                <a:noFill/>
                <a:prstDash val="solid"/>
                <a:miter/>
              </a:ln>
            </p:spPr>
            <p:txBody>
              <a:bodyPr rtlCol="0" anchor="ctr"/>
              <a:lstStyle/>
              <a:p>
                <a:endParaRPr lang="en-US"/>
              </a:p>
            </p:txBody>
          </p:sp>
          <p:sp>
            <p:nvSpPr>
              <p:cNvPr id="51" name="Freeform 304">
                <a:extLst>
                  <a:ext uri="{FF2B5EF4-FFF2-40B4-BE49-F238E27FC236}">
                    <a16:creationId xmlns:a16="http://schemas.microsoft.com/office/drawing/2014/main" id="{A9E37B7A-C901-498E-BBBF-B888A8DDA5C5}"/>
                  </a:ext>
                </a:extLst>
              </p:cNvPr>
              <p:cNvSpPr/>
              <p:nvPr/>
            </p:nvSpPr>
            <p:spPr>
              <a:xfrm>
                <a:off x="12507789" y="1720120"/>
                <a:ext cx="170985" cy="258207"/>
              </a:xfrm>
              <a:custGeom>
                <a:avLst/>
                <a:gdLst>
                  <a:gd name="connsiteX0" fmla="*/ 27548 w 170985"/>
                  <a:gd name="connsiteY0" fmla="*/ 196504 h 258207"/>
                  <a:gd name="connsiteX1" fmla="*/ 43696 w 170985"/>
                  <a:gd name="connsiteY1" fmla="*/ 226881 h 258207"/>
                  <a:gd name="connsiteX2" fmla="*/ 76943 w 170985"/>
                  <a:gd name="connsiteY2" fmla="*/ 237323 h 258207"/>
                  <a:gd name="connsiteX3" fmla="*/ 113040 w 170985"/>
                  <a:gd name="connsiteY3" fmla="*/ 225932 h 258207"/>
                  <a:gd name="connsiteX4" fmla="*/ 133938 w 170985"/>
                  <a:gd name="connsiteY4" fmla="*/ 198402 h 258207"/>
                  <a:gd name="connsiteX5" fmla="*/ 144388 w 170985"/>
                  <a:gd name="connsiteY5" fmla="*/ 162329 h 258207"/>
                  <a:gd name="connsiteX6" fmla="*/ 148187 w 170985"/>
                  <a:gd name="connsiteY6" fmla="*/ 125307 h 258207"/>
                  <a:gd name="connsiteX7" fmla="*/ 147237 w 170985"/>
                  <a:gd name="connsiteY7" fmla="*/ 124357 h 258207"/>
                  <a:gd name="connsiteX8" fmla="*/ 118740 w 170985"/>
                  <a:gd name="connsiteY8" fmla="*/ 153785 h 258207"/>
                  <a:gd name="connsiteX9" fmla="*/ 78843 w 170985"/>
                  <a:gd name="connsiteY9" fmla="*/ 164228 h 258207"/>
                  <a:gd name="connsiteX10" fmla="*/ 46546 w 170985"/>
                  <a:gd name="connsiteY10" fmla="*/ 158532 h 258207"/>
                  <a:gd name="connsiteX11" fmla="*/ 21848 w 170985"/>
                  <a:gd name="connsiteY11" fmla="*/ 142394 h 258207"/>
                  <a:gd name="connsiteX12" fmla="*/ 5699 w 170985"/>
                  <a:gd name="connsiteY12" fmla="*/ 116763 h 258207"/>
                  <a:gd name="connsiteX13" fmla="*/ 0 w 170985"/>
                  <a:gd name="connsiteY13" fmla="*/ 83538 h 258207"/>
                  <a:gd name="connsiteX14" fmla="*/ 4750 w 170985"/>
                  <a:gd name="connsiteY14" fmla="*/ 50313 h 258207"/>
                  <a:gd name="connsiteX15" fmla="*/ 19948 w 170985"/>
                  <a:gd name="connsiteY15" fmla="*/ 23732 h 258207"/>
                  <a:gd name="connsiteX16" fmla="*/ 45596 w 170985"/>
                  <a:gd name="connsiteY16" fmla="*/ 6645 h 258207"/>
                  <a:gd name="connsiteX17" fmla="*/ 81693 w 170985"/>
                  <a:gd name="connsiteY17" fmla="*/ 0 h 258207"/>
                  <a:gd name="connsiteX18" fmla="*/ 124439 w 170985"/>
                  <a:gd name="connsiteY18" fmla="*/ 10442 h 258207"/>
                  <a:gd name="connsiteX19" fmla="*/ 151987 w 170985"/>
                  <a:gd name="connsiteY19" fmla="*/ 37972 h 258207"/>
                  <a:gd name="connsiteX20" fmla="*/ 166236 w 170985"/>
                  <a:gd name="connsiteY20" fmla="*/ 78791 h 258207"/>
                  <a:gd name="connsiteX21" fmla="*/ 170985 w 170985"/>
                  <a:gd name="connsiteY21" fmla="*/ 128155 h 258207"/>
                  <a:gd name="connsiteX22" fmla="*/ 164336 w 170985"/>
                  <a:gd name="connsiteY22" fmla="*/ 184163 h 258207"/>
                  <a:gd name="connsiteX23" fmla="*/ 145338 w 170985"/>
                  <a:gd name="connsiteY23" fmla="*/ 224982 h 258207"/>
                  <a:gd name="connsiteX24" fmla="*/ 115890 w 170985"/>
                  <a:gd name="connsiteY24" fmla="*/ 249664 h 258207"/>
                  <a:gd name="connsiteX25" fmla="*/ 78843 w 170985"/>
                  <a:gd name="connsiteY25" fmla="*/ 258208 h 258207"/>
                  <a:gd name="connsiteX26" fmla="*/ 51296 w 170985"/>
                  <a:gd name="connsiteY26" fmla="*/ 254411 h 258207"/>
                  <a:gd name="connsiteX27" fmla="*/ 28498 w 170985"/>
                  <a:gd name="connsiteY27" fmla="*/ 243019 h 258207"/>
                  <a:gd name="connsiteX28" fmla="*/ 12349 w 170985"/>
                  <a:gd name="connsiteY28" fmla="*/ 224033 h 258207"/>
                  <a:gd name="connsiteX29" fmla="*/ 4750 w 170985"/>
                  <a:gd name="connsiteY29" fmla="*/ 197453 h 258207"/>
                  <a:gd name="connsiteX30" fmla="*/ 27548 w 170985"/>
                  <a:gd name="connsiteY30" fmla="*/ 197453 h 258207"/>
                  <a:gd name="connsiteX31" fmla="*/ 81693 w 170985"/>
                  <a:gd name="connsiteY31" fmla="*/ 18986 h 258207"/>
                  <a:gd name="connsiteX32" fmla="*/ 37997 w 170985"/>
                  <a:gd name="connsiteY32" fmla="*/ 37022 h 258207"/>
                  <a:gd name="connsiteX33" fmla="*/ 23748 w 170985"/>
                  <a:gd name="connsiteY33" fmla="*/ 83538 h 258207"/>
                  <a:gd name="connsiteX34" fmla="*/ 38947 w 170985"/>
                  <a:gd name="connsiteY34" fmla="*/ 128155 h 258207"/>
                  <a:gd name="connsiteX35" fmla="*/ 81693 w 170985"/>
                  <a:gd name="connsiteY35" fmla="*/ 144293 h 258207"/>
                  <a:gd name="connsiteX36" fmla="*/ 105441 w 170985"/>
                  <a:gd name="connsiteY36" fmla="*/ 139546 h 258207"/>
                  <a:gd name="connsiteX37" fmla="*/ 123489 w 170985"/>
                  <a:gd name="connsiteY37" fmla="*/ 126256 h 258207"/>
                  <a:gd name="connsiteX38" fmla="*/ 134888 w 170985"/>
                  <a:gd name="connsiteY38" fmla="*/ 106321 h 258207"/>
                  <a:gd name="connsiteX39" fmla="*/ 138688 w 170985"/>
                  <a:gd name="connsiteY39" fmla="*/ 82588 h 258207"/>
                  <a:gd name="connsiteX40" fmla="*/ 123489 w 170985"/>
                  <a:gd name="connsiteY40" fmla="*/ 37022 h 258207"/>
                  <a:gd name="connsiteX41" fmla="*/ 81693 w 170985"/>
                  <a:gd name="connsiteY41" fmla="*/ 18986 h 25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70985" h="258207">
                    <a:moveTo>
                      <a:pt x="27548" y="196504"/>
                    </a:moveTo>
                    <a:cubicBezTo>
                      <a:pt x="30397" y="209794"/>
                      <a:pt x="35147" y="220236"/>
                      <a:pt x="43696" y="226881"/>
                    </a:cubicBezTo>
                    <a:cubicBezTo>
                      <a:pt x="51296" y="233526"/>
                      <a:pt x="62695" y="237323"/>
                      <a:pt x="76943" y="237323"/>
                    </a:cubicBezTo>
                    <a:cubicBezTo>
                      <a:pt x="92142" y="237323"/>
                      <a:pt x="103541" y="233526"/>
                      <a:pt x="113040" y="225932"/>
                    </a:cubicBezTo>
                    <a:cubicBezTo>
                      <a:pt x="121590" y="218337"/>
                      <a:pt x="129189" y="208844"/>
                      <a:pt x="133938" y="198402"/>
                    </a:cubicBezTo>
                    <a:cubicBezTo>
                      <a:pt x="138688" y="187011"/>
                      <a:pt x="142488" y="174670"/>
                      <a:pt x="144388" y="162329"/>
                    </a:cubicBezTo>
                    <a:cubicBezTo>
                      <a:pt x="146287" y="149039"/>
                      <a:pt x="147237" y="136698"/>
                      <a:pt x="148187" y="125307"/>
                    </a:cubicBezTo>
                    <a:lnTo>
                      <a:pt x="147237" y="124357"/>
                    </a:lnTo>
                    <a:cubicBezTo>
                      <a:pt x="139638" y="137647"/>
                      <a:pt x="130139" y="147140"/>
                      <a:pt x="118740" y="153785"/>
                    </a:cubicBezTo>
                    <a:cubicBezTo>
                      <a:pt x="107341" y="160431"/>
                      <a:pt x="94042" y="164228"/>
                      <a:pt x="78843" y="164228"/>
                    </a:cubicBezTo>
                    <a:cubicBezTo>
                      <a:pt x="66494" y="164228"/>
                      <a:pt x="56045" y="162329"/>
                      <a:pt x="46546" y="158532"/>
                    </a:cubicBezTo>
                    <a:cubicBezTo>
                      <a:pt x="37047" y="154735"/>
                      <a:pt x="28498" y="149039"/>
                      <a:pt x="21848" y="142394"/>
                    </a:cubicBezTo>
                    <a:cubicBezTo>
                      <a:pt x="15199" y="134800"/>
                      <a:pt x="9499" y="126256"/>
                      <a:pt x="5699" y="116763"/>
                    </a:cubicBezTo>
                    <a:cubicBezTo>
                      <a:pt x="1900" y="106321"/>
                      <a:pt x="0" y="95879"/>
                      <a:pt x="0" y="83538"/>
                    </a:cubicBezTo>
                    <a:cubicBezTo>
                      <a:pt x="0" y="71197"/>
                      <a:pt x="1900" y="60755"/>
                      <a:pt x="4750" y="50313"/>
                    </a:cubicBezTo>
                    <a:cubicBezTo>
                      <a:pt x="8549" y="39870"/>
                      <a:pt x="13299" y="31327"/>
                      <a:pt x="19948" y="23732"/>
                    </a:cubicBezTo>
                    <a:cubicBezTo>
                      <a:pt x="26598" y="16138"/>
                      <a:pt x="35147" y="10442"/>
                      <a:pt x="45596" y="6645"/>
                    </a:cubicBezTo>
                    <a:cubicBezTo>
                      <a:pt x="56045" y="2848"/>
                      <a:pt x="67444" y="0"/>
                      <a:pt x="81693" y="0"/>
                    </a:cubicBezTo>
                    <a:cubicBezTo>
                      <a:pt x="98791" y="0"/>
                      <a:pt x="113040" y="3797"/>
                      <a:pt x="124439" y="10442"/>
                    </a:cubicBezTo>
                    <a:cubicBezTo>
                      <a:pt x="135838" y="17087"/>
                      <a:pt x="144388" y="26580"/>
                      <a:pt x="151987" y="37972"/>
                    </a:cubicBezTo>
                    <a:cubicBezTo>
                      <a:pt x="159586" y="49363"/>
                      <a:pt x="163386" y="62653"/>
                      <a:pt x="166236" y="78791"/>
                    </a:cubicBezTo>
                    <a:cubicBezTo>
                      <a:pt x="169086" y="93980"/>
                      <a:pt x="170985" y="111067"/>
                      <a:pt x="170985" y="128155"/>
                    </a:cubicBezTo>
                    <a:cubicBezTo>
                      <a:pt x="170985" y="149988"/>
                      <a:pt x="169086" y="168025"/>
                      <a:pt x="164336" y="184163"/>
                    </a:cubicBezTo>
                    <a:cubicBezTo>
                      <a:pt x="159586" y="200301"/>
                      <a:pt x="153887" y="213591"/>
                      <a:pt x="145338" y="224982"/>
                    </a:cubicBezTo>
                    <a:cubicBezTo>
                      <a:pt x="136788" y="236374"/>
                      <a:pt x="127289" y="243968"/>
                      <a:pt x="115890" y="249664"/>
                    </a:cubicBezTo>
                    <a:cubicBezTo>
                      <a:pt x="104491" y="255360"/>
                      <a:pt x="92142" y="258208"/>
                      <a:pt x="78843" y="258208"/>
                    </a:cubicBezTo>
                    <a:cubicBezTo>
                      <a:pt x="69344" y="258208"/>
                      <a:pt x="59845" y="257258"/>
                      <a:pt x="51296" y="254411"/>
                    </a:cubicBezTo>
                    <a:cubicBezTo>
                      <a:pt x="42746" y="251563"/>
                      <a:pt x="35147" y="248715"/>
                      <a:pt x="28498" y="243019"/>
                    </a:cubicBezTo>
                    <a:cubicBezTo>
                      <a:pt x="21848" y="238273"/>
                      <a:pt x="17099" y="231627"/>
                      <a:pt x="12349" y="224033"/>
                    </a:cubicBezTo>
                    <a:cubicBezTo>
                      <a:pt x="8549" y="216439"/>
                      <a:pt x="5699" y="207895"/>
                      <a:pt x="4750" y="197453"/>
                    </a:cubicBezTo>
                    <a:lnTo>
                      <a:pt x="27548" y="197453"/>
                    </a:lnTo>
                    <a:close/>
                    <a:moveTo>
                      <a:pt x="81693" y="18986"/>
                    </a:moveTo>
                    <a:cubicBezTo>
                      <a:pt x="62695" y="19935"/>
                      <a:pt x="47496" y="25631"/>
                      <a:pt x="37997" y="37022"/>
                    </a:cubicBezTo>
                    <a:cubicBezTo>
                      <a:pt x="28498" y="48414"/>
                      <a:pt x="23748" y="64552"/>
                      <a:pt x="23748" y="83538"/>
                    </a:cubicBezTo>
                    <a:cubicBezTo>
                      <a:pt x="23748" y="102524"/>
                      <a:pt x="28498" y="117712"/>
                      <a:pt x="38947" y="128155"/>
                    </a:cubicBezTo>
                    <a:cubicBezTo>
                      <a:pt x="49396" y="138597"/>
                      <a:pt x="63645" y="144293"/>
                      <a:pt x="81693" y="144293"/>
                    </a:cubicBezTo>
                    <a:cubicBezTo>
                      <a:pt x="90242" y="144293"/>
                      <a:pt x="98791" y="142394"/>
                      <a:pt x="105441" y="139546"/>
                    </a:cubicBezTo>
                    <a:cubicBezTo>
                      <a:pt x="112090" y="135749"/>
                      <a:pt x="118740" y="131952"/>
                      <a:pt x="123489" y="126256"/>
                    </a:cubicBezTo>
                    <a:cubicBezTo>
                      <a:pt x="128239" y="120560"/>
                      <a:pt x="132039" y="113915"/>
                      <a:pt x="134888" y="106321"/>
                    </a:cubicBezTo>
                    <a:cubicBezTo>
                      <a:pt x="137738" y="98726"/>
                      <a:pt x="138688" y="91132"/>
                      <a:pt x="138688" y="82588"/>
                    </a:cubicBezTo>
                    <a:cubicBezTo>
                      <a:pt x="138688" y="63603"/>
                      <a:pt x="133938" y="49363"/>
                      <a:pt x="123489" y="37022"/>
                    </a:cubicBezTo>
                    <a:cubicBezTo>
                      <a:pt x="113040" y="25631"/>
                      <a:pt x="98791" y="18986"/>
                      <a:pt x="81693" y="18986"/>
                    </a:cubicBezTo>
                    <a:close/>
                  </a:path>
                </a:pathLst>
              </a:custGeom>
              <a:solidFill>
                <a:srgbClr val="FFFFFF"/>
              </a:solidFill>
              <a:ln w="9486" cap="flat">
                <a:noFill/>
                <a:prstDash val="solid"/>
                <a:miter/>
              </a:ln>
            </p:spPr>
            <p:txBody>
              <a:bodyPr rtlCol="0" anchor="ctr"/>
              <a:lstStyle/>
              <a:p>
                <a:endParaRPr lang="en-US"/>
              </a:p>
            </p:txBody>
          </p:sp>
          <p:sp>
            <p:nvSpPr>
              <p:cNvPr id="52" name="Freeform 305">
                <a:extLst>
                  <a:ext uri="{FF2B5EF4-FFF2-40B4-BE49-F238E27FC236}">
                    <a16:creationId xmlns:a16="http://schemas.microsoft.com/office/drawing/2014/main" id="{3282FF47-4E72-4C81-9F54-4EFF1AAC8BF5}"/>
                  </a:ext>
                </a:extLst>
              </p:cNvPr>
              <p:cNvSpPr/>
              <p:nvPr/>
            </p:nvSpPr>
            <p:spPr>
              <a:xfrm>
                <a:off x="12705372" y="1720120"/>
                <a:ext cx="171935" cy="257258"/>
              </a:xfrm>
              <a:custGeom>
                <a:avLst/>
                <a:gdLst>
                  <a:gd name="connsiteX0" fmla="*/ 86443 w 171935"/>
                  <a:gd name="connsiteY0" fmla="*/ 0 h 257258"/>
                  <a:gd name="connsiteX1" fmla="*/ 118740 w 171935"/>
                  <a:gd name="connsiteY1" fmla="*/ 5696 h 257258"/>
                  <a:gd name="connsiteX2" fmla="*/ 141538 w 171935"/>
                  <a:gd name="connsiteY2" fmla="*/ 20884 h 257258"/>
                  <a:gd name="connsiteX3" fmla="*/ 156737 w 171935"/>
                  <a:gd name="connsiteY3" fmla="*/ 43667 h 257258"/>
                  <a:gd name="connsiteX4" fmla="*/ 166236 w 171935"/>
                  <a:gd name="connsiteY4" fmla="*/ 71197 h 257258"/>
                  <a:gd name="connsiteX5" fmla="*/ 170985 w 171935"/>
                  <a:gd name="connsiteY5" fmla="*/ 100625 h 257258"/>
                  <a:gd name="connsiteX6" fmla="*/ 171935 w 171935"/>
                  <a:gd name="connsiteY6" fmla="*/ 131002 h 257258"/>
                  <a:gd name="connsiteX7" fmla="*/ 168136 w 171935"/>
                  <a:gd name="connsiteY7" fmla="*/ 178467 h 257258"/>
                  <a:gd name="connsiteX8" fmla="*/ 154837 w 171935"/>
                  <a:gd name="connsiteY8" fmla="*/ 219287 h 257258"/>
                  <a:gd name="connsiteX9" fmla="*/ 129189 w 171935"/>
                  <a:gd name="connsiteY9" fmla="*/ 246816 h 257258"/>
                  <a:gd name="connsiteX10" fmla="*/ 86443 w 171935"/>
                  <a:gd name="connsiteY10" fmla="*/ 257258 h 257258"/>
                  <a:gd name="connsiteX11" fmla="*/ 43696 w 171935"/>
                  <a:gd name="connsiteY11" fmla="*/ 246816 h 257258"/>
                  <a:gd name="connsiteX12" fmla="*/ 17098 w 171935"/>
                  <a:gd name="connsiteY12" fmla="*/ 218337 h 257258"/>
                  <a:gd name="connsiteX13" fmla="*/ 3800 w 171935"/>
                  <a:gd name="connsiteY13" fmla="*/ 177518 h 257258"/>
                  <a:gd name="connsiteX14" fmla="*/ 0 w 171935"/>
                  <a:gd name="connsiteY14" fmla="*/ 128155 h 257258"/>
                  <a:gd name="connsiteX15" fmla="*/ 2850 w 171935"/>
                  <a:gd name="connsiteY15" fmla="*/ 81639 h 257258"/>
                  <a:gd name="connsiteX16" fmla="*/ 15199 w 171935"/>
                  <a:gd name="connsiteY16" fmla="*/ 40820 h 257258"/>
                  <a:gd name="connsiteX17" fmla="*/ 40846 w 171935"/>
                  <a:gd name="connsiteY17" fmla="*/ 11392 h 257258"/>
                  <a:gd name="connsiteX18" fmla="*/ 86443 w 171935"/>
                  <a:gd name="connsiteY18" fmla="*/ 0 h 257258"/>
                  <a:gd name="connsiteX19" fmla="*/ 148187 w 171935"/>
                  <a:gd name="connsiteY19" fmla="*/ 127205 h 257258"/>
                  <a:gd name="connsiteX20" fmla="*/ 146287 w 171935"/>
                  <a:gd name="connsiteY20" fmla="*/ 87335 h 257258"/>
                  <a:gd name="connsiteX21" fmla="*/ 136788 w 171935"/>
                  <a:gd name="connsiteY21" fmla="*/ 52211 h 257258"/>
                  <a:gd name="connsiteX22" fmla="*/ 117790 w 171935"/>
                  <a:gd name="connsiteY22" fmla="*/ 27529 h 257258"/>
                  <a:gd name="connsiteX23" fmla="*/ 85493 w 171935"/>
                  <a:gd name="connsiteY23" fmla="*/ 18037 h 257258"/>
                  <a:gd name="connsiteX24" fmla="*/ 54145 w 171935"/>
                  <a:gd name="connsiteY24" fmla="*/ 27529 h 257258"/>
                  <a:gd name="connsiteX25" fmla="*/ 35147 w 171935"/>
                  <a:gd name="connsiteY25" fmla="*/ 53160 h 257258"/>
                  <a:gd name="connsiteX26" fmla="*/ 25648 w 171935"/>
                  <a:gd name="connsiteY26" fmla="*/ 89234 h 257258"/>
                  <a:gd name="connsiteX27" fmla="*/ 22798 w 171935"/>
                  <a:gd name="connsiteY27" fmla="*/ 130053 h 257258"/>
                  <a:gd name="connsiteX28" fmla="*/ 25648 w 171935"/>
                  <a:gd name="connsiteY28" fmla="*/ 174670 h 257258"/>
                  <a:gd name="connsiteX29" fmla="*/ 36097 w 171935"/>
                  <a:gd name="connsiteY29" fmla="*/ 208844 h 257258"/>
                  <a:gd name="connsiteX30" fmla="*/ 55095 w 171935"/>
                  <a:gd name="connsiteY30" fmla="*/ 230678 h 257258"/>
                  <a:gd name="connsiteX31" fmla="*/ 85493 w 171935"/>
                  <a:gd name="connsiteY31" fmla="*/ 238273 h 257258"/>
                  <a:gd name="connsiteX32" fmla="*/ 117790 w 171935"/>
                  <a:gd name="connsiteY32" fmla="*/ 227830 h 257258"/>
                  <a:gd name="connsiteX33" fmla="*/ 136788 w 171935"/>
                  <a:gd name="connsiteY33" fmla="*/ 202199 h 257258"/>
                  <a:gd name="connsiteX34" fmla="*/ 145337 w 171935"/>
                  <a:gd name="connsiteY34" fmla="*/ 167076 h 257258"/>
                  <a:gd name="connsiteX35" fmla="*/ 148187 w 171935"/>
                  <a:gd name="connsiteY35" fmla="*/ 127205 h 25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71935" h="257258">
                    <a:moveTo>
                      <a:pt x="86443" y="0"/>
                    </a:moveTo>
                    <a:cubicBezTo>
                      <a:pt x="98791" y="0"/>
                      <a:pt x="109241" y="1899"/>
                      <a:pt x="118740" y="5696"/>
                    </a:cubicBezTo>
                    <a:cubicBezTo>
                      <a:pt x="128239" y="9493"/>
                      <a:pt x="135838" y="14239"/>
                      <a:pt x="141538" y="20884"/>
                    </a:cubicBezTo>
                    <a:cubicBezTo>
                      <a:pt x="148187" y="27529"/>
                      <a:pt x="152937" y="35124"/>
                      <a:pt x="156737" y="43667"/>
                    </a:cubicBezTo>
                    <a:cubicBezTo>
                      <a:pt x="160536" y="52211"/>
                      <a:pt x="163386" y="61704"/>
                      <a:pt x="166236" y="71197"/>
                    </a:cubicBezTo>
                    <a:cubicBezTo>
                      <a:pt x="168136" y="80690"/>
                      <a:pt x="170035" y="91132"/>
                      <a:pt x="170985" y="100625"/>
                    </a:cubicBezTo>
                    <a:cubicBezTo>
                      <a:pt x="171935" y="110118"/>
                      <a:pt x="171935" y="120560"/>
                      <a:pt x="171935" y="131002"/>
                    </a:cubicBezTo>
                    <a:cubicBezTo>
                      <a:pt x="171935" y="148090"/>
                      <a:pt x="170985" y="163278"/>
                      <a:pt x="168136" y="178467"/>
                    </a:cubicBezTo>
                    <a:cubicBezTo>
                      <a:pt x="165286" y="193656"/>
                      <a:pt x="161486" y="206946"/>
                      <a:pt x="154837" y="219287"/>
                    </a:cubicBezTo>
                    <a:cubicBezTo>
                      <a:pt x="148187" y="230678"/>
                      <a:pt x="139638" y="240171"/>
                      <a:pt x="129189" y="246816"/>
                    </a:cubicBezTo>
                    <a:cubicBezTo>
                      <a:pt x="117790" y="253461"/>
                      <a:pt x="103541" y="257258"/>
                      <a:pt x="86443" y="257258"/>
                    </a:cubicBezTo>
                    <a:cubicBezTo>
                      <a:pt x="69344" y="257258"/>
                      <a:pt x="55095" y="253461"/>
                      <a:pt x="43696" y="246816"/>
                    </a:cubicBezTo>
                    <a:cubicBezTo>
                      <a:pt x="32297" y="240171"/>
                      <a:pt x="23748" y="230678"/>
                      <a:pt x="17098" y="218337"/>
                    </a:cubicBezTo>
                    <a:cubicBezTo>
                      <a:pt x="10449" y="206946"/>
                      <a:pt x="6649" y="192706"/>
                      <a:pt x="3800" y="177518"/>
                    </a:cubicBezTo>
                    <a:cubicBezTo>
                      <a:pt x="950" y="162329"/>
                      <a:pt x="0" y="145242"/>
                      <a:pt x="0" y="128155"/>
                    </a:cubicBezTo>
                    <a:cubicBezTo>
                      <a:pt x="0" y="112017"/>
                      <a:pt x="950" y="96828"/>
                      <a:pt x="2850" y="81639"/>
                    </a:cubicBezTo>
                    <a:cubicBezTo>
                      <a:pt x="4750" y="66451"/>
                      <a:pt x="9499" y="53160"/>
                      <a:pt x="15199" y="40820"/>
                    </a:cubicBezTo>
                    <a:cubicBezTo>
                      <a:pt x="20898" y="28479"/>
                      <a:pt x="30397" y="18986"/>
                      <a:pt x="40846" y="11392"/>
                    </a:cubicBezTo>
                    <a:cubicBezTo>
                      <a:pt x="53195" y="2848"/>
                      <a:pt x="68394" y="0"/>
                      <a:pt x="86443" y="0"/>
                    </a:cubicBezTo>
                    <a:close/>
                    <a:moveTo>
                      <a:pt x="148187" y="127205"/>
                    </a:moveTo>
                    <a:cubicBezTo>
                      <a:pt x="148187" y="113915"/>
                      <a:pt x="147237" y="100625"/>
                      <a:pt x="146287" y="87335"/>
                    </a:cubicBezTo>
                    <a:cubicBezTo>
                      <a:pt x="144388" y="74045"/>
                      <a:pt x="141538" y="62653"/>
                      <a:pt x="136788" y="52211"/>
                    </a:cubicBezTo>
                    <a:cubicBezTo>
                      <a:pt x="132039" y="41769"/>
                      <a:pt x="126339" y="34175"/>
                      <a:pt x="117790" y="27529"/>
                    </a:cubicBezTo>
                    <a:cubicBezTo>
                      <a:pt x="109241" y="20884"/>
                      <a:pt x="98791" y="18037"/>
                      <a:pt x="85493" y="18037"/>
                    </a:cubicBezTo>
                    <a:cubicBezTo>
                      <a:pt x="73144" y="18037"/>
                      <a:pt x="62695" y="20884"/>
                      <a:pt x="54145" y="27529"/>
                    </a:cubicBezTo>
                    <a:cubicBezTo>
                      <a:pt x="46546" y="34175"/>
                      <a:pt x="39897" y="42718"/>
                      <a:pt x="35147" y="53160"/>
                    </a:cubicBezTo>
                    <a:cubicBezTo>
                      <a:pt x="30397" y="63603"/>
                      <a:pt x="27548" y="75943"/>
                      <a:pt x="25648" y="89234"/>
                    </a:cubicBezTo>
                    <a:cubicBezTo>
                      <a:pt x="23748" y="102524"/>
                      <a:pt x="22798" y="115814"/>
                      <a:pt x="22798" y="130053"/>
                    </a:cubicBezTo>
                    <a:cubicBezTo>
                      <a:pt x="22798" y="146191"/>
                      <a:pt x="23748" y="161380"/>
                      <a:pt x="25648" y="174670"/>
                    </a:cubicBezTo>
                    <a:cubicBezTo>
                      <a:pt x="27548" y="187960"/>
                      <a:pt x="31347" y="199352"/>
                      <a:pt x="36097" y="208844"/>
                    </a:cubicBezTo>
                    <a:cubicBezTo>
                      <a:pt x="40846" y="218337"/>
                      <a:pt x="47496" y="224982"/>
                      <a:pt x="55095" y="230678"/>
                    </a:cubicBezTo>
                    <a:cubicBezTo>
                      <a:pt x="62695" y="235425"/>
                      <a:pt x="73144" y="238273"/>
                      <a:pt x="85493" y="238273"/>
                    </a:cubicBezTo>
                    <a:cubicBezTo>
                      <a:pt x="98791" y="238273"/>
                      <a:pt x="110190" y="234475"/>
                      <a:pt x="117790" y="227830"/>
                    </a:cubicBezTo>
                    <a:cubicBezTo>
                      <a:pt x="126339" y="221185"/>
                      <a:pt x="132039" y="212642"/>
                      <a:pt x="136788" y="202199"/>
                    </a:cubicBezTo>
                    <a:cubicBezTo>
                      <a:pt x="141538" y="191757"/>
                      <a:pt x="144388" y="180366"/>
                      <a:pt x="145337" y="167076"/>
                    </a:cubicBezTo>
                    <a:cubicBezTo>
                      <a:pt x="148187" y="152836"/>
                      <a:pt x="148187" y="140495"/>
                      <a:pt x="148187" y="127205"/>
                    </a:cubicBezTo>
                    <a:close/>
                  </a:path>
                </a:pathLst>
              </a:custGeom>
              <a:solidFill>
                <a:srgbClr val="FFFFFF"/>
              </a:solidFill>
              <a:ln w="9486" cap="flat">
                <a:noFill/>
                <a:prstDash val="solid"/>
                <a:miter/>
              </a:ln>
            </p:spPr>
            <p:txBody>
              <a:bodyPr rtlCol="0" anchor="ctr"/>
              <a:lstStyle/>
              <a:p>
                <a:endParaRPr lang="en-US"/>
              </a:p>
            </p:txBody>
          </p:sp>
          <p:sp>
            <p:nvSpPr>
              <p:cNvPr id="53" name="Freeform 306">
                <a:extLst>
                  <a:ext uri="{FF2B5EF4-FFF2-40B4-BE49-F238E27FC236}">
                    <a16:creationId xmlns:a16="http://schemas.microsoft.com/office/drawing/2014/main" id="{4C274457-9F06-4F00-A67A-B06113D22A63}"/>
                  </a:ext>
                </a:extLst>
              </p:cNvPr>
              <p:cNvSpPr/>
              <p:nvPr/>
            </p:nvSpPr>
            <p:spPr>
              <a:xfrm>
                <a:off x="12907705" y="1718222"/>
                <a:ext cx="168135" cy="256309"/>
              </a:xfrm>
              <a:custGeom>
                <a:avLst/>
                <a:gdLst>
                  <a:gd name="connsiteX0" fmla="*/ 43696 w 168135"/>
                  <a:gd name="connsiteY0" fmla="*/ 117712 h 256309"/>
                  <a:gd name="connsiteX1" fmla="*/ 27548 w 168135"/>
                  <a:gd name="connsiteY1" fmla="*/ 107270 h 256309"/>
                  <a:gd name="connsiteX2" fmla="*/ 17099 w 168135"/>
                  <a:gd name="connsiteY2" fmla="*/ 95879 h 256309"/>
                  <a:gd name="connsiteX3" fmla="*/ 10449 w 168135"/>
                  <a:gd name="connsiteY3" fmla="*/ 81639 h 256309"/>
                  <a:gd name="connsiteX4" fmla="*/ 8549 w 168135"/>
                  <a:gd name="connsiteY4" fmla="*/ 62653 h 256309"/>
                  <a:gd name="connsiteX5" fmla="*/ 14249 w 168135"/>
                  <a:gd name="connsiteY5" fmla="*/ 37972 h 256309"/>
                  <a:gd name="connsiteX6" fmla="*/ 29448 w 168135"/>
                  <a:gd name="connsiteY6" fmla="*/ 18037 h 256309"/>
                  <a:gd name="connsiteX7" fmla="*/ 52246 w 168135"/>
                  <a:gd name="connsiteY7" fmla="*/ 4746 h 256309"/>
                  <a:gd name="connsiteX8" fmla="*/ 80743 w 168135"/>
                  <a:gd name="connsiteY8" fmla="*/ 0 h 256309"/>
                  <a:gd name="connsiteX9" fmla="*/ 109241 w 168135"/>
                  <a:gd name="connsiteY9" fmla="*/ 3797 h 256309"/>
                  <a:gd name="connsiteX10" fmla="*/ 133939 w 168135"/>
                  <a:gd name="connsiteY10" fmla="*/ 15189 h 256309"/>
                  <a:gd name="connsiteX11" fmla="*/ 151037 w 168135"/>
                  <a:gd name="connsiteY11" fmla="*/ 34175 h 256309"/>
                  <a:gd name="connsiteX12" fmla="*/ 157687 w 168135"/>
                  <a:gd name="connsiteY12" fmla="*/ 61704 h 256309"/>
                  <a:gd name="connsiteX13" fmla="*/ 150087 w 168135"/>
                  <a:gd name="connsiteY13" fmla="*/ 94929 h 256309"/>
                  <a:gd name="connsiteX14" fmla="*/ 123489 w 168135"/>
                  <a:gd name="connsiteY14" fmla="*/ 117712 h 256309"/>
                  <a:gd name="connsiteX15" fmla="*/ 155787 w 168135"/>
                  <a:gd name="connsiteY15" fmla="*/ 141445 h 256309"/>
                  <a:gd name="connsiteX16" fmla="*/ 168136 w 168135"/>
                  <a:gd name="connsiteY16" fmla="*/ 180366 h 256309"/>
                  <a:gd name="connsiteX17" fmla="*/ 161486 w 168135"/>
                  <a:gd name="connsiteY17" fmla="*/ 213591 h 256309"/>
                  <a:gd name="connsiteX18" fmla="*/ 143438 w 168135"/>
                  <a:gd name="connsiteY18" fmla="*/ 237323 h 256309"/>
                  <a:gd name="connsiteX19" fmla="*/ 114940 w 168135"/>
                  <a:gd name="connsiteY19" fmla="*/ 251563 h 256309"/>
                  <a:gd name="connsiteX20" fmla="*/ 78843 w 168135"/>
                  <a:gd name="connsiteY20" fmla="*/ 256309 h 256309"/>
                  <a:gd name="connsiteX21" fmla="*/ 51296 w 168135"/>
                  <a:gd name="connsiteY21" fmla="*/ 251563 h 256309"/>
                  <a:gd name="connsiteX22" fmla="*/ 25648 w 168135"/>
                  <a:gd name="connsiteY22" fmla="*/ 237323 h 256309"/>
                  <a:gd name="connsiteX23" fmla="*/ 7599 w 168135"/>
                  <a:gd name="connsiteY23" fmla="*/ 214540 h 256309"/>
                  <a:gd name="connsiteX24" fmla="*/ 0 w 168135"/>
                  <a:gd name="connsiteY24" fmla="*/ 182264 h 256309"/>
                  <a:gd name="connsiteX25" fmla="*/ 11399 w 168135"/>
                  <a:gd name="connsiteY25" fmla="*/ 142394 h 256309"/>
                  <a:gd name="connsiteX26" fmla="*/ 43696 w 168135"/>
                  <a:gd name="connsiteY26" fmla="*/ 117712 h 256309"/>
                  <a:gd name="connsiteX27" fmla="*/ 83593 w 168135"/>
                  <a:gd name="connsiteY27" fmla="*/ 130053 h 256309"/>
                  <a:gd name="connsiteX28" fmla="*/ 58895 w 168135"/>
                  <a:gd name="connsiteY28" fmla="*/ 132901 h 256309"/>
                  <a:gd name="connsiteX29" fmla="*/ 39897 w 168135"/>
                  <a:gd name="connsiteY29" fmla="*/ 142394 h 256309"/>
                  <a:gd name="connsiteX30" fmla="*/ 26598 w 168135"/>
                  <a:gd name="connsiteY30" fmla="*/ 159481 h 256309"/>
                  <a:gd name="connsiteX31" fmla="*/ 21848 w 168135"/>
                  <a:gd name="connsiteY31" fmla="*/ 183214 h 256309"/>
                  <a:gd name="connsiteX32" fmla="*/ 26598 w 168135"/>
                  <a:gd name="connsiteY32" fmla="*/ 205047 h 256309"/>
                  <a:gd name="connsiteX33" fmla="*/ 38947 w 168135"/>
                  <a:gd name="connsiteY33" fmla="*/ 222135 h 256309"/>
                  <a:gd name="connsiteX34" fmla="*/ 58895 w 168135"/>
                  <a:gd name="connsiteY34" fmla="*/ 233526 h 256309"/>
                  <a:gd name="connsiteX35" fmla="*/ 84543 w 168135"/>
                  <a:gd name="connsiteY35" fmla="*/ 238273 h 256309"/>
                  <a:gd name="connsiteX36" fmla="*/ 107341 w 168135"/>
                  <a:gd name="connsiteY36" fmla="*/ 234475 h 256309"/>
                  <a:gd name="connsiteX37" fmla="*/ 126339 w 168135"/>
                  <a:gd name="connsiteY37" fmla="*/ 223084 h 256309"/>
                  <a:gd name="connsiteX38" fmla="*/ 138688 w 168135"/>
                  <a:gd name="connsiteY38" fmla="*/ 205047 h 256309"/>
                  <a:gd name="connsiteX39" fmla="*/ 143438 w 168135"/>
                  <a:gd name="connsiteY39" fmla="*/ 182264 h 256309"/>
                  <a:gd name="connsiteX40" fmla="*/ 138688 w 168135"/>
                  <a:gd name="connsiteY40" fmla="*/ 159481 h 256309"/>
                  <a:gd name="connsiteX41" fmla="*/ 125389 w 168135"/>
                  <a:gd name="connsiteY41" fmla="*/ 143343 h 256309"/>
                  <a:gd name="connsiteX42" fmla="*/ 106391 w 168135"/>
                  <a:gd name="connsiteY42" fmla="*/ 133850 h 256309"/>
                  <a:gd name="connsiteX43" fmla="*/ 83593 w 168135"/>
                  <a:gd name="connsiteY43" fmla="*/ 130053 h 256309"/>
                  <a:gd name="connsiteX44" fmla="*/ 82643 w 168135"/>
                  <a:gd name="connsiteY44" fmla="*/ 20884 h 256309"/>
                  <a:gd name="connsiteX45" fmla="*/ 62695 w 168135"/>
                  <a:gd name="connsiteY45" fmla="*/ 23732 h 256309"/>
                  <a:gd name="connsiteX46" fmla="*/ 46546 w 168135"/>
                  <a:gd name="connsiteY46" fmla="*/ 32276 h 256309"/>
                  <a:gd name="connsiteX47" fmla="*/ 36097 w 168135"/>
                  <a:gd name="connsiteY47" fmla="*/ 46515 h 256309"/>
                  <a:gd name="connsiteX48" fmla="*/ 32297 w 168135"/>
                  <a:gd name="connsiteY48" fmla="*/ 66451 h 256309"/>
                  <a:gd name="connsiteX49" fmla="*/ 37047 w 168135"/>
                  <a:gd name="connsiteY49" fmla="*/ 86386 h 256309"/>
                  <a:gd name="connsiteX50" fmla="*/ 49396 w 168135"/>
                  <a:gd name="connsiteY50" fmla="*/ 100625 h 256309"/>
                  <a:gd name="connsiteX51" fmla="*/ 66494 w 168135"/>
                  <a:gd name="connsiteY51" fmla="*/ 108219 h 256309"/>
                  <a:gd name="connsiteX52" fmla="*/ 86443 w 168135"/>
                  <a:gd name="connsiteY52" fmla="*/ 111067 h 256309"/>
                  <a:gd name="connsiteX53" fmla="*/ 105441 w 168135"/>
                  <a:gd name="connsiteY53" fmla="*/ 108219 h 256309"/>
                  <a:gd name="connsiteX54" fmla="*/ 120640 w 168135"/>
                  <a:gd name="connsiteY54" fmla="*/ 99676 h 256309"/>
                  <a:gd name="connsiteX55" fmla="*/ 131089 w 168135"/>
                  <a:gd name="connsiteY55" fmla="*/ 84487 h 256309"/>
                  <a:gd name="connsiteX56" fmla="*/ 134889 w 168135"/>
                  <a:gd name="connsiteY56" fmla="*/ 61704 h 256309"/>
                  <a:gd name="connsiteX57" fmla="*/ 122540 w 168135"/>
                  <a:gd name="connsiteY57" fmla="*/ 32276 h 256309"/>
                  <a:gd name="connsiteX58" fmla="*/ 82643 w 168135"/>
                  <a:gd name="connsiteY58" fmla="*/ 20884 h 25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68135" h="256309">
                    <a:moveTo>
                      <a:pt x="43696" y="117712"/>
                    </a:moveTo>
                    <a:cubicBezTo>
                      <a:pt x="37047" y="113915"/>
                      <a:pt x="32297" y="110118"/>
                      <a:pt x="27548" y="107270"/>
                    </a:cubicBezTo>
                    <a:cubicBezTo>
                      <a:pt x="22798" y="103473"/>
                      <a:pt x="19948" y="99676"/>
                      <a:pt x="17099" y="95879"/>
                    </a:cubicBezTo>
                    <a:cubicBezTo>
                      <a:pt x="14249" y="92081"/>
                      <a:pt x="12349" y="87335"/>
                      <a:pt x="10449" y="81639"/>
                    </a:cubicBezTo>
                    <a:cubicBezTo>
                      <a:pt x="9499" y="76893"/>
                      <a:pt x="8549" y="70248"/>
                      <a:pt x="8549" y="62653"/>
                    </a:cubicBezTo>
                    <a:cubicBezTo>
                      <a:pt x="8549" y="54110"/>
                      <a:pt x="10449" y="45566"/>
                      <a:pt x="14249" y="37972"/>
                    </a:cubicBezTo>
                    <a:cubicBezTo>
                      <a:pt x="18049" y="30377"/>
                      <a:pt x="22798" y="23732"/>
                      <a:pt x="29448" y="18037"/>
                    </a:cubicBezTo>
                    <a:cubicBezTo>
                      <a:pt x="36097" y="12341"/>
                      <a:pt x="43696" y="8544"/>
                      <a:pt x="52246" y="4746"/>
                    </a:cubicBezTo>
                    <a:cubicBezTo>
                      <a:pt x="60795" y="1899"/>
                      <a:pt x="70294" y="0"/>
                      <a:pt x="80743" y="0"/>
                    </a:cubicBezTo>
                    <a:cubicBezTo>
                      <a:pt x="90242" y="0"/>
                      <a:pt x="99741" y="949"/>
                      <a:pt x="109241" y="3797"/>
                    </a:cubicBezTo>
                    <a:cubicBezTo>
                      <a:pt x="118740" y="6645"/>
                      <a:pt x="126339" y="9493"/>
                      <a:pt x="133939" y="15189"/>
                    </a:cubicBezTo>
                    <a:cubicBezTo>
                      <a:pt x="141538" y="20884"/>
                      <a:pt x="147237" y="26580"/>
                      <a:pt x="151037" y="34175"/>
                    </a:cubicBezTo>
                    <a:cubicBezTo>
                      <a:pt x="155787" y="41769"/>
                      <a:pt x="157687" y="51262"/>
                      <a:pt x="157687" y="61704"/>
                    </a:cubicBezTo>
                    <a:cubicBezTo>
                      <a:pt x="157687" y="74994"/>
                      <a:pt x="154837" y="86386"/>
                      <a:pt x="150087" y="94929"/>
                    </a:cubicBezTo>
                    <a:cubicBezTo>
                      <a:pt x="144388" y="104422"/>
                      <a:pt x="135838" y="112017"/>
                      <a:pt x="123489" y="117712"/>
                    </a:cubicBezTo>
                    <a:cubicBezTo>
                      <a:pt x="137738" y="122459"/>
                      <a:pt x="148187" y="131002"/>
                      <a:pt x="155787" y="141445"/>
                    </a:cubicBezTo>
                    <a:cubicBezTo>
                      <a:pt x="163386" y="152836"/>
                      <a:pt x="168136" y="165177"/>
                      <a:pt x="168136" y="180366"/>
                    </a:cubicBezTo>
                    <a:cubicBezTo>
                      <a:pt x="168136" y="192706"/>
                      <a:pt x="166236" y="204098"/>
                      <a:pt x="161486" y="213591"/>
                    </a:cubicBezTo>
                    <a:cubicBezTo>
                      <a:pt x="157687" y="223084"/>
                      <a:pt x="151037" y="230678"/>
                      <a:pt x="143438" y="237323"/>
                    </a:cubicBezTo>
                    <a:cubicBezTo>
                      <a:pt x="135838" y="243968"/>
                      <a:pt x="126339" y="248715"/>
                      <a:pt x="114940" y="251563"/>
                    </a:cubicBezTo>
                    <a:cubicBezTo>
                      <a:pt x="103541" y="254411"/>
                      <a:pt x="92142" y="256309"/>
                      <a:pt x="78843" y="256309"/>
                    </a:cubicBezTo>
                    <a:cubicBezTo>
                      <a:pt x="69344" y="256309"/>
                      <a:pt x="60795" y="254411"/>
                      <a:pt x="51296" y="251563"/>
                    </a:cubicBezTo>
                    <a:cubicBezTo>
                      <a:pt x="41797" y="248715"/>
                      <a:pt x="33247" y="243968"/>
                      <a:pt x="25648" y="237323"/>
                    </a:cubicBezTo>
                    <a:cubicBezTo>
                      <a:pt x="18049" y="230678"/>
                      <a:pt x="12349" y="223084"/>
                      <a:pt x="7599" y="214540"/>
                    </a:cubicBezTo>
                    <a:cubicBezTo>
                      <a:pt x="2850" y="205997"/>
                      <a:pt x="0" y="194605"/>
                      <a:pt x="0" y="182264"/>
                    </a:cubicBezTo>
                    <a:cubicBezTo>
                      <a:pt x="0" y="167076"/>
                      <a:pt x="3800" y="153785"/>
                      <a:pt x="11399" y="142394"/>
                    </a:cubicBezTo>
                    <a:cubicBezTo>
                      <a:pt x="18049" y="131952"/>
                      <a:pt x="28498" y="123408"/>
                      <a:pt x="43696" y="117712"/>
                    </a:cubicBezTo>
                    <a:close/>
                    <a:moveTo>
                      <a:pt x="83593" y="130053"/>
                    </a:moveTo>
                    <a:cubicBezTo>
                      <a:pt x="75044" y="130053"/>
                      <a:pt x="66494" y="131002"/>
                      <a:pt x="58895" y="132901"/>
                    </a:cubicBezTo>
                    <a:cubicBezTo>
                      <a:pt x="51296" y="134800"/>
                      <a:pt x="44646" y="138597"/>
                      <a:pt x="39897" y="142394"/>
                    </a:cubicBezTo>
                    <a:cubicBezTo>
                      <a:pt x="34197" y="147140"/>
                      <a:pt x="30398" y="152836"/>
                      <a:pt x="26598" y="159481"/>
                    </a:cubicBezTo>
                    <a:cubicBezTo>
                      <a:pt x="23748" y="166126"/>
                      <a:pt x="21848" y="174670"/>
                      <a:pt x="21848" y="183214"/>
                    </a:cubicBezTo>
                    <a:cubicBezTo>
                      <a:pt x="21848" y="190808"/>
                      <a:pt x="23748" y="198402"/>
                      <a:pt x="26598" y="205047"/>
                    </a:cubicBezTo>
                    <a:cubicBezTo>
                      <a:pt x="29448" y="211692"/>
                      <a:pt x="34197" y="217388"/>
                      <a:pt x="38947" y="222135"/>
                    </a:cubicBezTo>
                    <a:cubicBezTo>
                      <a:pt x="44646" y="226881"/>
                      <a:pt x="51296" y="230678"/>
                      <a:pt x="58895" y="233526"/>
                    </a:cubicBezTo>
                    <a:cubicBezTo>
                      <a:pt x="66494" y="236374"/>
                      <a:pt x="75044" y="238273"/>
                      <a:pt x="84543" y="238273"/>
                    </a:cubicBezTo>
                    <a:cubicBezTo>
                      <a:pt x="93092" y="238273"/>
                      <a:pt x="100691" y="237323"/>
                      <a:pt x="107341" y="234475"/>
                    </a:cubicBezTo>
                    <a:cubicBezTo>
                      <a:pt x="114940" y="231627"/>
                      <a:pt x="120640" y="227830"/>
                      <a:pt x="126339" y="223084"/>
                    </a:cubicBezTo>
                    <a:cubicBezTo>
                      <a:pt x="132039" y="218337"/>
                      <a:pt x="135838" y="211692"/>
                      <a:pt x="138688" y="205047"/>
                    </a:cubicBezTo>
                    <a:cubicBezTo>
                      <a:pt x="141538" y="198402"/>
                      <a:pt x="143438" y="190808"/>
                      <a:pt x="143438" y="182264"/>
                    </a:cubicBezTo>
                    <a:cubicBezTo>
                      <a:pt x="143438" y="173721"/>
                      <a:pt x="141538" y="166126"/>
                      <a:pt x="138688" y="159481"/>
                    </a:cubicBezTo>
                    <a:cubicBezTo>
                      <a:pt x="135838" y="152836"/>
                      <a:pt x="131089" y="147140"/>
                      <a:pt x="125389" y="143343"/>
                    </a:cubicBezTo>
                    <a:cubicBezTo>
                      <a:pt x="119690" y="138597"/>
                      <a:pt x="113040" y="135749"/>
                      <a:pt x="106391" y="133850"/>
                    </a:cubicBezTo>
                    <a:cubicBezTo>
                      <a:pt x="99741" y="131002"/>
                      <a:pt x="92142" y="130053"/>
                      <a:pt x="83593" y="130053"/>
                    </a:cubicBezTo>
                    <a:close/>
                    <a:moveTo>
                      <a:pt x="82643" y="20884"/>
                    </a:moveTo>
                    <a:cubicBezTo>
                      <a:pt x="75044" y="20884"/>
                      <a:pt x="68394" y="21834"/>
                      <a:pt x="62695" y="23732"/>
                    </a:cubicBezTo>
                    <a:cubicBezTo>
                      <a:pt x="56045" y="25631"/>
                      <a:pt x="51296" y="28479"/>
                      <a:pt x="46546" y="32276"/>
                    </a:cubicBezTo>
                    <a:cubicBezTo>
                      <a:pt x="41797" y="36073"/>
                      <a:pt x="37997" y="40820"/>
                      <a:pt x="36097" y="46515"/>
                    </a:cubicBezTo>
                    <a:cubicBezTo>
                      <a:pt x="33247" y="52211"/>
                      <a:pt x="32297" y="58856"/>
                      <a:pt x="32297" y="66451"/>
                    </a:cubicBezTo>
                    <a:cubicBezTo>
                      <a:pt x="32297" y="74045"/>
                      <a:pt x="34197" y="80690"/>
                      <a:pt x="37047" y="86386"/>
                    </a:cubicBezTo>
                    <a:cubicBezTo>
                      <a:pt x="39897" y="92081"/>
                      <a:pt x="43696" y="96828"/>
                      <a:pt x="49396" y="100625"/>
                    </a:cubicBezTo>
                    <a:cubicBezTo>
                      <a:pt x="54145" y="104422"/>
                      <a:pt x="59845" y="107270"/>
                      <a:pt x="66494" y="108219"/>
                    </a:cubicBezTo>
                    <a:cubicBezTo>
                      <a:pt x="73144" y="110118"/>
                      <a:pt x="79793" y="111067"/>
                      <a:pt x="86443" y="111067"/>
                    </a:cubicBezTo>
                    <a:cubicBezTo>
                      <a:pt x="93092" y="111067"/>
                      <a:pt x="99741" y="110118"/>
                      <a:pt x="105441" y="108219"/>
                    </a:cubicBezTo>
                    <a:cubicBezTo>
                      <a:pt x="111141" y="106321"/>
                      <a:pt x="116840" y="103473"/>
                      <a:pt x="120640" y="99676"/>
                    </a:cubicBezTo>
                    <a:cubicBezTo>
                      <a:pt x="125389" y="95879"/>
                      <a:pt x="128239" y="90183"/>
                      <a:pt x="131089" y="84487"/>
                    </a:cubicBezTo>
                    <a:cubicBezTo>
                      <a:pt x="133939" y="78791"/>
                      <a:pt x="134889" y="70248"/>
                      <a:pt x="134889" y="61704"/>
                    </a:cubicBezTo>
                    <a:cubicBezTo>
                      <a:pt x="134889" y="48414"/>
                      <a:pt x="131089" y="38921"/>
                      <a:pt x="122540" y="32276"/>
                    </a:cubicBezTo>
                    <a:cubicBezTo>
                      <a:pt x="112090" y="24682"/>
                      <a:pt x="99741" y="20884"/>
                      <a:pt x="82643" y="20884"/>
                    </a:cubicBezTo>
                    <a:close/>
                  </a:path>
                </a:pathLst>
              </a:custGeom>
              <a:solidFill>
                <a:srgbClr val="FFFFFF"/>
              </a:solidFill>
              <a:ln w="9486" cap="flat">
                <a:noFill/>
                <a:prstDash val="solid"/>
                <a:miter/>
              </a:ln>
            </p:spPr>
            <p:txBody>
              <a:bodyPr rtlCol="0" anchor="ctr"/>
              <a:lstStyle/>
              <a:p>
                <a:endParaRPr lang="en-US"/>
              </a:p>
            </p:txBody>
          </p:sp>
        </p:grpSp>
        <p:grpSp>
          <p:nvGrpSpPr>
            <p:cNvPr id="11" name="Graphic 250">
              <a:extLst>
                <a:ext uri="{FF2B5EF4-FFF2-40B4-BE49-F238E27FC236}">
                  <a16:creationId xmlns:a16="http://schemas.microsoft.com/office/drawing/2014/main" id="{22949C54-ADF5-4609-8848-D47FCC38B4B3}"/>
                </a:ext>
              </a:extLst>
            </p:cNvPr>
            <p:cNvGrpSpPr/>
            <p:nvPr/>
          </p:nvGrpSpPr>
          <p:grpSpPr>
            <a:xfrm>
              <a:off x="11431531" y="2311530"/>
              <a:ext cx="1207346" cy="102523"/>
              <a:chOff x="11431531" y="2311530"/>
              <a:chExt cx="1207346" cy="102523"/>
            </a:xfrm>
            <a:solidFill>
              <a:srgbClr val="FFFFFF"/>
            </a:solidFill>
          </p:grpSpPr>
          <p:sp>
            <p:nvSpPr>
              <p:cNvPr id="29" name="Freeform 308">
                <a:extLst>
                  <a:ext uri="{FF2B5EF4-FFF2-40B4-BE49-F238E27FC236}">
                    <a16:creationId xmlns:a16="http://schemas.microsoft.com/office/drawing/2014/main" id="{7B97A09D-0061-46D6-ADF0-82D62E5DA555}"/>
                  </a:ext>
                </a:extLst>
              </p:cNvPr>
              <p:cNvSpPr/>
              <p:nvPr/>
            </p:nvSpPr>
            <p:spPr>
              <a:xfrm>
                <a:off x="11431531" y="2312479"/>
                <a:ext cx="127289" cy="99675"/>
              </a:xfrm>
              <a:custGeom>
                <a:avLst/>
                <a:gdLst>
                  <a:gd name="connsiteX0" fmla="*/ 25648 w 127289"/>
                  <a:gd name="connsiteY0" fmla="*/ 99676 h 99675"/>
                  <a:gd name="connsiteX1" fmla="*/ 0 w 127289"/>
                  <a:gd name="connsiteY1" fmla="*/ 949 h 99675"/>
                  <a:gd name="connsiteX2" fmla="*/ 13299 w 127289"/>
                  <a:gd name="connsiteY2" fmla="*/ 949 h 99675"/>
                  <a:gd name="connsiteX3" fmla="*/ 28498 w 127289"/>
                  <a:gd name="connsiteY3" fmla="*/ 65501 h 99675"/>
                  <a:gd name="connsiteX4" fmla="*/ 32297 w 127289"/>
                  <a:gd name="connsiteY4" fmla="*/ 85436 h 99675"/>
                  <a:gd name="connsiteX5" fmla="*/ 37047 w 127289"/>
                  <a:gd name="connsiteY5" fmla="*/ 67400 h 99675"/>
                  <a:gd name="connsiteX6" fmla="*/ 56045 w 127289"/>
                  <a:gd name="connsiteY6" fmla="*/ 949 h 99675"/>
                  <a:gd name="connsiteX7" fmla="*/ 72194 w 127289"/>
                  <a:gd name="connsiteY7" fmla="*/ 949 h 99675"/>
                  <a:gd name="connsiteX8" fmla="*/ 86443 w 127289"/>
                  <a:gd name="connsiteY8" fmla="*/ 50313 h 99675"/>
                  <a:gd name="connsiteX9" fmla="*/ 94042 w 127289"/>
                  <a:gd name="connsiteY9" fmla="*/ 85436 h 99675"/>
                  <a:gd name="connsiteX10" fmla="*/ 98792 w 127289"/>
                  <a:gd name="connsiteY10" fmla="*/ 63603 h 99675"/>
                  <a:gd name="connsiteX11" fmla="*/ 113990 w 127289"/>
                  <a:gd name="connsiteY11" fmla="*/ 0 h 99675"/>
                  <a:gd name="connsiteX12" fmla="*/ 127289 w 127289"/>
                  <a:gd name="connsiteY12" fmla="*/ 0 h 99675"/>
                  <a:gd name="connsiteX13" fmla="*/ 100691 w 127289"/>
                  <a:gd name="connsiteY13" fmla="*/ 98726 h 99675"/>
                  <a:gd name="connsiteX14" fmla="*/ 88342 w 127289"/>
                  <a:gd name="connsiteY14" fmla="*/ 98726 h 99675"/>
                  <a:gd name="connsiteX15" fmla="*/ 67444 w 127289"/>
                  <a:gd name="connsiteY15" fmla="*/ 23732 h 99675"/>
                  <a:gd name="connsiteX16" fmla="*/ 64595 w 127289"/>
                  <a:gd name="connsiteY16" fmla="*/ 12341 h 99675"/>
                  <a:gd name="connsiteX17" fmla="*/ 61745 w 127289"/>
                  <a:gd name="connsiteY17" fmla="*/ 23732 h 99675"/>
                  <a:gd name="connsiteX18" fmla="*/ 40846 w 127289"/>
                  <a:gd name="connsiteY18" fmla="*/ 98726 h 99675"/>
                  <a:gd name="connsiteX19" fmla="*/ 25648 w 127289"/>
                  <a:gd name="connsiteY19" fmla="*/ 98726 h 9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7289" h="99675">
                    <a:moveTo>
                      <a:pt x="25648" y="99676"/>
                    </a:moveTo>
                    <a:lnTo>
                      <a:pt x="0" y="949"/>
                    </a:lnTo>
                    <a:lnTo>
                      <a:pt x="13299" y="949"/>
                    </a:lnTo>
                    <a:lnTo>
                      <a:pt x="28498" y="65501"/>
                    </a:lnTo>
                    <a:cubicBezTo>
                      <a:pt x="30397" y="72146"/>
                      <a:pt x="31347" y="78791"/>
                      <a:pt x="32297" y="85436"/>
                    </a:cubicBezTo>
                    <a:cubicBezTo>
                      <a:pt x="35147" y="74994"/>
                      <a:pt x="36097" y="69298"/>
                      <a:pt x="37047" y="67400"/>
                    </a:cubicBezTo>
                    <a:lnTo>
                      <a:pt x="56045" y="949"/>
                    </a:lnTo>
                    <a:lnTo>
                      <a:pt x="72194" y="949"/>
                    </a:lnTo>
                    <a:lnTo>
                      <a:pt x="86443" y="50313"/>
                    </a:lnTo>
                    <a:cubicBezTo>
                      <a:pt x="90242" y="62653"/>
                      <a:pt x="92142" y="74045"/>
                      <a:pt x="94042" y="85436"/>
                    </a:cubicBezTo>
                    <a:cubicBezTo>
                      <a:pt x="94992" y="78791"/>
                      <a:pt x="96892" y="72146"/>
                      <a:pt x="98792" y="63603"/>
                    </a:cubicBezTo>
                    <a:lnTo>
                      <a:pt x="113990" y="0"/>
                    </a:lnTo>
                    <a:lnTo>
                      <a:pt x="127289" y="0"/>
                    </a:lnTo>
                    <a:lnTo>
                      <a:pt x="100691" y="98726"/>
                    </a:lnTo>
                    <a:lnTo>
                      <a:pt x="88342" y="98726"/>
                    </a:lnTo>
                    <a:lnTo>
                      <a:pt x="67444" y="23732"/>
                    </a:lnTo>
                    <a:cubicBezTo>
                      <a:pt x="65544" y="17087"/>
                      <a:pt x="64595" y="13290"/>
                      <a:pt x="64595" y="12341"/>
                    </a:cubicBezTo>
                    <a:cubicBezTo>
                      <a:pt x="63645" y="17087"/>
                      <a:pt x="62695" y="20884"/>
                      <a:pt x="61745" y="23732"/>
                    </a:cubicBezTo>
                    <a:lnTo>
                      <a:pt x="40846" y="98726"/>
                    </a:lnTo>
                    <a:lnTo>
                      <a:pt x="25648" y="98726"/>
                    </a:lnTo>
                    <a:close/>
                  </a:path>
                </a:pathLst>
              </a:custGeom>
              <a:solidFill>
                <a:srgbClr val="FFFFFF"/>
              </a:solidFill>
              <a:ln w="9486" cap="flat">
                <a:noFill/>
                <a:prstDash val="solid"/>
                <a:miter/>
              </a:ln>
            </p:spPr>
            <p:txBody>
              <a:bodyPr rtlCol="0" anchor="ctr"/>
              <a:lstStyle/>
              <a:p>
                <a:endParaRPr lang="en-US"/>
              </a:p>
            </p:txBody>
          </p:sp>
          <p:sp>
            <p:nvSpPr>
              <p:cNvPr id="30" name="Freeform 309">
                <a:extLst>
                  <a:ext uri="{FF2B5EF4-FFF2-40B4-BE49-F238E27FC236}">
                    <a16:creationId xmlns:a16="http://schemas.microsoft.com/office/drawing/2014/main" id="{FDD3683F-4776-4A88-9617-E46F9CF6C719}"/>
                  </a:ext>
                </a:extLst>
              </p:cNvPr>
              <p:cNvSpPr/>
              <p:nvPr/>
            </p:nvSpPr>
            <p:spPr>
              <a:xfrm>
                <a:off x="11566420" y="2311530"/>
                <a:ext cx="94991" cy="101574"/>
              </a:xfrm>
              <a:custGeom>
                <a:avLst/>
                <a:gdLst>
                  <a:gd name="connsiteX0" fmla="*/ 0 w 94991"/>
                  <a:gd name="connsiteY0" fmla="*/ 52211 h 101574"/>
                  <a:gd name="connsiteX1" fmla="*/ 13299 w 94991"/>
                  <a:gd name="connsiteY1" fmla="*/ 14239 h 101574"/>
                  <a:gd name="connsiteX2" fmla="*/ 47496 w 94991"/>
                  <a:gd name="connsiteY2" fmla="*/ 0 h 101574"/>
                  <a:gd name="connsiteX3" fmla="*/ 72194 w 94991"/>
                  <a:gd name="connsiteY3" fmla="*/ 6645 h 101574"/>
                  <a:gd name="connsiteX4" fmla="*/ 89292 w 94991"/>
                  <a:gd name="connsiteY4" fmla="*/ 24682 h 101574"/>
                  <a:gd name="connsiteX5" fmla="*/ 94992 w 94991"/>
                  <a:gd name="connsiteY5" fmla="*/ 51262 h 101574"/>
                  <a:gd name="connsiteX6" fmla="*/ 89292 w 94991"/>
                  <a:gd name="connsiteY6" fmla="*/ 77842 h 101574"/>
                  <a:gd name="connsiteX7" fmla="*/ 72194 w 94991"/>
                  <a:gd name="connsiteY7" fmla="*/ 95879 h 101574"/>
                  <a:gd name="connsiteX8" fmla="*/ 48446 w 94991"/>
                  <a:gd name="connsiteY8" fmla="*/ 101574 h 101574"/>
                  <a:gd name="connsiteX9" fmla="*/ 23748 w 94991"/>
                  <a:gd name="connsiteY9" fmla="*/ 94929 h 101574"/>
                  <a:gd name="connsiteX10" fmla="*/ 7599 w 94991"/>
                  <a:gd name="connsiteY10" fmla="*/ 76893 h 101574"/>
                  <a:gd name="connsiteX11" fmla="*/ 0 w 94991"/>
                  <a:gd name="connsiteY11" fmla="*/ 52211 h 101574"/>
                  <a:gd name="connsiteX12" fmla="*/ 13299 w 94991"/>
                  <a:gd name="connsiteY12" fmla="*/ 52211 h 101574"/>
                  <a:gd name="connsiteX13" fmla="*/ 22798 w 94991"/>
                  <a:gd name="connsiteY13" fmla="*/ 80690 h 101574"/>
                  <a:gd name="connsiteX14" fmla="*/ 46546 w 94991"/>
                  <a:gd name="connsiteY14" fmla="*/ 91132 h 101574"/>
                  <a:gd name="connsiteX15" fmla="*/ 70294 w 94991"/>
                  <a:gd name="connsiteY15" fmla="*/ 80690 h 101574"/>
                  <a:gd name="connsiteX16" fmla="*/ 79793 w 94991"/>
                  <a:gd name="connsiteY16" fmla="*/ 51262 h 101574"/>
                  <a:gd name="connsiteX17" fmla="*/ 75993 w 94991"/>
                  <a:gd name="connsiteY17" fmla="*/ 30377 h 101574"/>
                  <a:gd name="connsiteX18" fmla="*/ 63645 w 94991"/>
                  <a:gd name="connsiteY18" fmla="*/ 16138 h 101574"/>
                  <a:gd name="connsiteX19" fmla="*/ 46546 w 94991"/>
                  <a:gd name="connsiteY19" fmla="*/ 11391 h 101574"/>
                  <a:gd name="connsiteX20" fmla="*/ 22798 w 94991"/>
                  <a:gd name="connsiteY20" fmla="*/ 20884 h 101574"/>
                  <a:gd name="connsiteX21" fmla="*/ 13299 w 94991"/>
                  <a:gd name="connsiteY21" fmla="*/ 52211 h 1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4991" h="101574">
                    <a:moveTo>
                      <a:pt x="0" y="52211"/>
                    </a:moveTo>
                    <a:cubicBezTo>
                      <a:pt x="0" y="36073"/>
                      <a:pt x="4750" y="22783"/>
                      <a:pt x="13299" y="14239"/>
                    </a:cubicBezTo>
                    <a:cubicBezTo>
                      <a:pt x="21848" y="4746"/>
                      <a:pt x="33247" y="0"/>
                      <a:pt x="47496" y="0"/>
                    </a:cubicBezTo>
                    <a:cubicBezTo>
                      <a:pt x="56995" y="0"/>
                      <a:pt x="64595" y="1899"/>
                      <a:pt x="72194" y="6645"/>
                    </a:cubicBezTo>
                    <a:cubicBezTo>
                      <a:pt x="79793" y="11391"/>
                      <a:pt x="85493" y="17087"/>
                      <a:pt x="89292" y="24682"/>
                    </a:cubicBezTo>
                    <a:cubicBezTo>
                      <a:pt x="93092" y="32276"/>
                      <a:pt x="94992" y="40820"/>
                      <a:pt x="94992" y="51262"/>
                    </a:cubicBezTo>
                    <a:cubicBezTo>
                      <a:pt x="94992" y="61704"/>
                      <a:pt x="93092" y="70248"/>
                      <a:pt x="89292" y="77842"/>
                    </a:cubicBezTo>
                    <a:cubicBezTo>
                      <a:pt x="85493" y="85436"/>
                      <a:pt x="79793" y="92081"/>
                      <a:pt x="72194" y="95879"/>
                    </a:cubicBezTo>
                    <a:cubicBezTo>
                      <a:pt x="64595" y="99676"/>
                      <a:pt x="56995" y="101574"/>
                      <a:pt x="48446" y="101574"/>
                    </a:cubicBezTo>
                    <a:cubicBezTo>
                      <a:pt x="38947" y="101574"/>
                      <a:pt x="31347" y="99676"/>
                      <a:pt x="23748" y="94929"/>
                    </a:cubicBezTo>
                    <a:cubicBezTo>
                      <a:pt x="16149" y="90183"/>
                      <a:pt x="10449" y="84487"/>
                      <a:pt x="7599" y="76893"/>
                    </a:cubicBezTo>
                    <a:cubicBezTo>
                      <a:pt x="1900" y="69298"/>
                      <a:pt x="0" y="60755"/>
                      <a:pt x="0" y="52211"/>
                    </a:cubicBezTo>
                    <a:close/>
                    <a:moveTo>
                      <a:pt x="13299" y="52211"/>
                    </a:moveTo>
                    <a:cubicBezTo>
                      <a:pt x="13299" y="63603"/>
                      <a:pt x="16149" y="73096"/>
                      <a:pt x="22798" y="80690"/>
                    </a:cubicBezTo>
                    <a:cubicBezTo>
                      <a:pt x="29448" y="87335"/>
                      <a:pt x="37047" y="91132"/>
                      <a:pt x="46546" y="91132"/>
                    </a:cubicBezTo>
                    <a:cubicBezTo>
                      <a:pt x="56045" y="91132"/>
                      <a:pt x="64595" y="87335"/>
                      <a:pt x="70294" y="80690"/>
                    </a:cubicBezTo>
                    <a:cubicBezTo>
                      <a:pt x="76943" y="74045"/>
                      <a:pt x="79793" y="63603"/>
                      <a:pt x="79793" y="51262"/>
                    </a:cubicBezTo>
                    <a:cubicBezTo>
                      <a:pt x="79793" y="43667"/>
                      <a:pt x="78843" y="36073"/>
                      <a:pt x="75993" y="30377"/>
                    </a:cubicBezTo>
                    <a:cubicBezTo>
                      <a:pt x="73144" y="24682"/>
                      <a:pt x="69344" y="19935"/>
                      <a:pt x="63645" y="16138"/>
                    </a:cubicBezTo>
                    <a:cubicBezTo>
                      <a:pt x="58895" y="13290"/>
                      <a:pt x="52246" y="11391"/>
                      <a:pt x="46546" y="11391"/>
                    </a:cubicBezTo>
                    <a:cubicBezTo>
                      <a:pt x="37047" y="11391"/>
                      <a:pt x="29448" y="14239"/>
                      <a:pt x="22798" y="20884"/>
                    </a:cubicBezTo>
                    <a:cubicBezTo>
                      <a:pt x="16149" y="27530"/>
                      <a:pt x="13299" y="37972"/>
                      <a:pt x="13299" y="52211"/>
                    </a:cubicBezTo>
                    <a:close/>
                  </a:path>
                </a:pathLst>
              </a:custGeom>
              <a:solidFill>
                <a:srgbClr val="FFFFFF"/>
              </a:solidFill>
              <a:ln w="9486" cap="flat">
                <a:noFill/>
                <a:prstDash val="solid"/>
                <a:miter/>
              </a:ln>
            </p:spPr>
            <p:txBody>
              <a:bodyPr rtlCol="0" anchor="ctr"/>
              <a:lstStyle/>
              <a:p>
                <a:endParaRPr lang="en-US"/>
              </a:p>
            </p:txBody>
          </p:sp>
          <p:sp>
            <p:nvSpPr>
              <p:cNvPr id="31" name="Freeform 310">
                <a:extLst>
                  <a:ext uri="{FF2B5EF4-FFF2-40B4-BE49-F238E27FC236}">
                    <a16:creationId xmlns:a16="http://schemas.microsoft.com/office/drawing/2014/main" id="{10486355-1EFD-4874-92EA-49E72F4E2442}"/>
                  </a:ext>
                </a:extLst>
              </p:cNvPr>
              <p:cNvSpPr/>
              <p:nvPr/>
            </p:nvSpPr>
            <p:spPr>
              <a:xfrm>
                <a:off x="11677560" y="2313428"/>
                <a:ext cx="86442" cy="99675"/>
              </a:xfrm>
              <a:custGeom>
                <a:avLst/>
                <a:gdLst>
                  <a:gd name="connsiteX0" fmla="*/ 0 w 86442"/>
                  <a:gd name="connsiteY0" fmla="*/ 98726 h 99675"/>
                  <a:gd name="connsiteX1" fmla="*/ 0 w 86442"/>
                  <a:gd name="connsiteY1" fmla="*/ 0 h 99675"/>
                  <a:gd name="connsiteX2" fmla="*/ 43696 w 86442"/>
                  <a:gd name="connsiteY2" fmla="*/ 0 h 99675"/>
                  <a:gd name="connsiteX3" fmla="*/ 63645 w 86442"/>
                  <a:gd name="connsiteY3" fmla="*/ 2848 h 99675"/>
                  <a:gd name="connsiteX4" fmla="*/ 75044 w 86442"/>
                  <a:gd name="connsiteY4" fmla="*/ 12341 h 99675"/>
                  <a:gd name="connsiteX5" fmla="*/ 78843 w 86442"/>
                  <a:gd name="connsiteY5" fmla="*/ 27530 h 99675"/>
                  <a:gd name="connsiteX6" fmla="*/ 72194 w 86442"/>
                  <a:gd name="connsiteY6" fmla="*/ 45566 h 99675"/>
                  <a:gd name="connsiteX7" fmla="*/ 51296 w 86442"/>
                  <a:gd name="connsiteY7" fmla="*/ 55059 h 99675"/>
                  <a:gd name="connsiteX8" fmla="*/ 58895 w 86442"/>
                  <a:gd name="connsiteY8" fmla="*/ 59805 h 99675"/>
                  <a:gd name="connsiteX9" fmla="*/ 69344 w 86442"/>
                  <a:gd name="connsiteY9" fmla="*/ 73096 h 99675"/>
                  <a:gd name="connsiteX10" fmla="*/ 86443 w 86442"/>
                  <a:gd name="connsiteY10" fmla="*/ 99676 h 99675"/>
                  <a:gd name="connsiteX11" fmla="*/ 70294 w 86442"/>
                  <a:gd name="connsiteY11" fmla="*/ 99676 h 99675"/>
                  <a:gd name="connsiteX12" fmla="*/ 56995 w 86442"/>
                  <a:gd name="connsiteY12" fmla="*/ 78791 h 99675"/>
                  <a:gd name="connsiteX13" fmla="*/ 47496 w 86442"/>
                  <a:gd name="connsiteY13" fmla="*/ 65501 h 99675"/>
                  <a:gd name="connsiteX14" fmla="*/ 40846 w 86442"/>
                  <a:gd name="connsiteY14" fmla="*/ 58856 h 99675"/>
                  <a:gd name="connsiteX15" fmla="*/ 35147 w 86442"/>
                  <a:gd name="connsiteY15" fmla="*/ 56008 h 99675"/>
                  <a:gd name="connsiteX16" fmla="*/ 27548 w 86442"/>
                  <a:gd name="connsiteY16" fmla="*/ 56008 h 99675"/>
                  <a:gd name="connsiteX17" fmla="*/ 12349 w 86442"/>
                  <a:gd name="connsiteY17" fmla="*/ 56008 h 99675"/>
                  <a:gd name="connsiteX18" fmla="*/ 12349 w 86442"/>
                  <a:gd name="connsiteY18" fmla="*/ 99676 h 99675"/>
                  <a:gd name="connsiteX19" fmla="*/ 0 w 86442"/>
                  <a:gd name="connsiteY19" fmla="*/ 99676 h 99675"/>
                  <a:gd name="connsiteX20" fmla="*/ 12349 w 86442"/>
                  <a:gd name="connsiteY20" fmla="*/ 43667 h 99675"/>
                  <a:gd name="connsiteX21" fmla="*/ 39897 w 86442"/>
                  <a:gd name="connsiteY21" fmla="*/ 43667 h 99675"/>
                  <a:gd name="connsiteX22" fmla="*/ 54145 w 86442"/>
                  <a:gd name="connsiteY22" fmla="*/ 41769 h 99675"/>
                  <a:gd name="connsiteX23" fmla="*/ 61745 w 86442"/>
                  <a:gd name="connsiteY23" fmla="*/ 36073 h 99675"/>
                  <a:gd name="connsiteX24" fmla="*/ 64594 w 86442"/>
                  <a:gd name="connsiteY24" fmla="*/ 27530 h 99675"/>
                  <a:gd name="connsiteX25" fmla="*/ 59845 w 86442"/>
                  <a:gd name="connsiteY25" fmla="*/ 16138 h 99675"/>
                  <a:gd name="connsiteX26" fmla="*/ 43696 w 86442"/>
                  <a:gd name="connsiteY26" fmla="*/ 11392 h 99675"/>
                  <a:gd name="connsiteX27" fmla="*/ 12349 w 86442"/>
                  <a:gd name="connsiteY27" fmla="*/ 11392 h 99675"/>
                  <a:gd name="connsiteX28" fmla="*/ 12349 w 86442"/>
                  <a:gd name="connsiteY28" fmla="*/ 43667 h 9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6442" h="99675">
                    <a:moveTo>
                      <a:pt x="0" y="98726"/>
                    </a:moveTo>
                    <a:lnTo>
                      <a:pt x="0" y="0"/>
                    </a:lnTo>
                    <a:lnTo>
                      <a:pt x="43696" y="0"/>
                    </a:lnTo>
                    <a:cubicBezTo>
                      <a:pt x="52246" y="0"/>
                      <a:pt x="58895" y="949"/>
                      <a:pt x="63645" y="2848"/>
                    </a:cubicBezTo>
                    <a:cubicBezTo>
                      <a:pt x="68394" y="4746"/>
                      <a:pt x="72194" y="7594"/>
                      <a:pt x="75044" y="12341"/>
                    </a:cubicBezTo>
                    <a:cubicBezTo>
                      <a:pt x="77893" y="17087"/>
                      <a:pt x="78843" y="21834"/>
                      <a:pt x="78843" y="27530"/>
                    </a:cubicBezTo>
                    <a:cubicBezTo>
                      <a:pt x="78843" y="34175"/>
                      <a:pt x="76943" y="40820"/>
                      <a:pt x="72194" y="45566"/>
                    </a:cubicBezTo>
                    <a:cubicBezTo>
                      <a:pt x="67444" y="50313"/>
                      <a:pt x="60795" y="53160"/>
                      <a:pt x="51296" y="55059"/>
                    </a:cubicBezTo>
                    <a:cubicBezTo>
                      <a:pt x="55095" y="56958"/>
                      <a:pt x="56995" y="57907"/>
                      <a:pt x="58895" y="59805"/>
                    </a:cubicBezTo>
                    <a:cubicBezTo>
                      <a:pt x="62695" y="63603"/>
                      <a:pt x="66494" y="67400"/>
                      <a:pt x="69344" y="73096"/>
                    </a:cubicBezTo>
                    <a:lnTo>
                      <a:pt x="86443" y="99676"/>
                    </a:lnTo>
                    <a:lnTo>
                      <a:pt x="70294" y="99676"/>
                    </a:lnTo>
                    <a:lnTo>
                      <a:pt x="56995" y="78791"/>
                    </a:lnTo>
                    <a:cubicBezTo>
                      <a:pt x="53195" y="73096"/>
                      <a:pt x="50346" y="68349"/>
                      <a:pt x="47496" y="65501"/>
                    </a:cubicBezTo>
                    <a:cubicBezTo>
                      <a:pt x="44646" y="62653"/>
                      <a:pt x="42746" y="59805"/>
                      <a:pt x="40846" y="58856"/>
                    </a:cubicBezTo>
                    <a:cubicBezTo>
                      <a:pt x="38947" y="57907"/>
                      <a:pt x="37047" y="56958"/>
                      <a:pt x="35147" y="56008"/>
                    </a:cubicBezTo>
                    <a:cubicBezTo>
                      <a:pt x="33247" y="56008"/>
                      <a:pt x="31347" y="56008"/>
                      <a:pt x="27548" y="56008"/>
                    </a:cubicBezTo>
                    <a:lnTo>
                      <a:pt x="12349" y="56008"/>
                    </a:lnTo>
                    <a:lnTo>
                      <a:pt x="12349" y="99676"/>
                    </a:lnTo>
                    <a:lnTo>
                      <a:pt x="0" y="99676"/>
                    </a:lnTo>
                    <a:close/>
                    <a:moveTo>
                      <a:pt x="12349" y="43667"/>
                    </a:moveTo>
                    <a:lnTo>
                      <a:pt x="39897" y="43667"/>
                    </a:lnTo>
                    <a:cubicBezTo>
                      <a:pt x="45596" y="43667"/>
                      <a:pt x="50346" y="42718"/>
                      <a:pt x="54145" y="41769"/>
                    </a:cubicBezTo>
                    <a:cubicBezTo>
                      <a:pt x="57945" y="40820"/>
                      <a:pt x="59845" y="38921"/>
                      <a:pt x="61745" y="36073"/>
                    </a:cubicBezTo>
                    <a:cubicBezTo>
                      <a:pt x="63645" y="33225"/>
                      <a:pt x="64594" y="30377"/>
                      <a:pt x="64594" y="27530"/>
                    </a:cubicBezTo>
                    <a:cubicBezTo>
                      <a:pt x="64594" y="22783"/>
                      <a:pt x="62695" y="18986"/>
                      <a:pt x="59845" y="16138"/>
                    </a:cubicBezTo>
                    <a:cubicBezTo>
                      <a:pt x="56045" y="13290"/>
                      <a:pt x="51296" y="11392"/>
                      <a:pt x="43696" y="11392"/>
                    </a:cubicBezTo>
                    <a:lnTo>
                      <a:pt x="12349" y="11392"/>
                    </a:lnTo>
                    <a:lnTo>
                      <a:pt x="12349" y="43667"/>
                    </a:lnTo>
                    <a:close/>
                  </a:path>
                </a:pathLst>
              </a:custGeom>
              <a:solidFill>
                <a:srgbClr val="FFFFFF"/>
              </a:solidFill>
              <a:ln w="9486" cap="flat">
                <a:noFill/>
                <a:prstDash val="solid"/>
                <a:miter/>
              </a:ln>
            </p:spPr>
            <p:txBody>
              <a:bodyPr rtlCol="0" anchor="ctr"/>
              <a:lstStyle/>
              <a:p>
                <a:endParaRPr lang="en-US"/>
              </a:p>
            </p:txBody>
          </p:sp>
          <p:sp>
            <p:nvSpPr>
              <p:cNvPr id="32" name="Freeform 311">
                <a:extLst>
                  <a:ext uri="{FF2B5EF4-FFF2-40B4-BE49-F238E27FC236}">
                    <a16:creationId xmlns:a16="http://schemas.microsoft.com/office/drawing/2014/main" id="{7DDD07B8-1777-44A5-857C-3F38092146A7}"/>
                  </a:ext>
                </a:extLst>
              </p:cNvPr>
              <p:cNvSpPr/>
              <p:nvPr/>
            </p:nvSpPr>
            <p:spPr>
              <a:xfrm>
                <a:off x="11775402" y="2313428"/>
                <a:ext cx="81693" cy="99675"/>
              </a:xfrm>
              <a:custGeom>
                <a:avLst/>
                <a:gdLst>
                  <a:gd name="connsiteX0" fmla="*/ 0 w 81693"/>
                  <a:gd name="connsiteY0" fmla="*/ 98726 h 99675"/>
                  <a:gd name="connsiteX1" fmla="*/ 0 w 81693"/>
                  <a:gd name="connsiteY1" fmla="*/ 0 h 99675"/>
                  <a:gd name="connsiteX2" fmla="*/ 13299 w 81693"/>
                  <a:gd name="connsiteY2" fmla="*/ 0 h 99675"/>
                  <a:gd name="connsiteX3" fmla="*/ 13299 w 81693"/>
                  <a:gd name="connsiteY3" fmla="*/ 48414 h 99675"/>
                  <a:gd name="connsiteX4" fmla="*/ 61745 w 81693"/>
                  <a:gd name="connsiteY4" fmla="*/ 0 h 99675"/>
                  <a:gd name="connsiteX5" fmla="*/ 79793 w 81693"/>
                  <a:gd name="connsiteY5" fmla="*/ 0 h 99675"/>
                  <a:gd name="connsiteX6" fmla="*/ 38947 w 81693"/>
                  <a:gd name="connsiteY6" fmla="*/ 39870 h 99675"/>
                  <a:gd name="connsiteX7" fmla="*/ 81693 w 81693"/>
                  <a:gd name="connsiteY7" fmla="*/ 98726 h 99675"/>
                  <a:gd name="connsiteX8" fmla="*/ 64595 w 81693"/>
                  <a:gd name="connsiteY8" fmla="*/ 98726 h 99675"/>
                  <a:gd name="connsiteX9" fmla="*/ 29448 w 81693"/>
                  <a:gd name="connsiteY9" fmla="*/ 49363 h 99675"/>
                  <a:gd name="connsiteX10" fmla="*/ 13299 w 81693"/>
                  <a:gd name="connsiteY10" fmla="*/ 65501 h 99675"/>
                  <a:gd name="connsiteX11" fmla="*/ 13299 w 81693"/>
                  <a:gd name="connsiteY11" fmla="*/ 99676 h 99675"/>
                  <a:gd name="connsiteX12" fmla="*/ 0 w 81693"/>
                  <a:gd name="connsiteY12" fmla="*/ 99676 h 9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693" h="99675">
                    <a:moveTo>
                      <a:pt x="0" y="98726"/>
                    </a:moveTo>
                    <a:lnTo>
                      <a:pt x="0" y="0"/>
                    </a:lnTo>
                    <a:lnTo>
                      <a:pt x="13299" y="0"/>
                    </a:lnTo>
                    <a:lnTo>
                      <a:pt x="13299" y="48414"/>
                    </a:lnTo>
                    <a:lnTo>
                      <a:pt x="61745" y="0"/>
                    </a:lnTo>
                    <a:lnTo>
                      <a:pt x="79793" y="0"/>
                    </a:lnTo>
                    <a:lnTo>
                      <a:pt x="38947" y="39870"/>
                    </a:lnTo>
                    <a:lnTo>
                      <a:pt x="81693" y="98726"/>
                    </a:lnTo>
                    <a:lnTo>
                      <a:pt x="64595" y="98726"/>
                    </a:lnTo>
                    <a:lnTo>
                      <a:pt x="29448" y="49363"/>
                    </a:lnTo>
                    <a:lnTo>
                      <a:pt x="13299" y="65501"/>
                    </a:lnTo>
                    <a:lnTo>
                      <a:pt x="13299" y="99676"/>
                    </a:lnTo>
                    <a:lnTo>
                      <a:pt x="0" y="99676"/>
                    </a:lnTo>
                    <a:close/>
                  </a:path>
                </a:pathLst>
              </a:custGeom>
              <a:solidFill>
                <a:srgbClr val="FFFFFF"/>
              </a:solidFill>
              <a:ln w="9486" cap="flat">
                <a:noFill/>
                <a:prstDash val="solid"/>
                <a:miter/>
              </a:ln>
            </p:spPr>
            <p:txBody>
              <a:bodyPr rtlCol="0" anchor="ctr"/>
              <a:lstStyle/>
              <a:p>
                <a:endParaRPr lang="en-US"/>
              </a:p>
            </p:txBody>
          </p:sp>
          <p:sp>
            <p:nvSpPr>
              <p:cNvPr id="33" name="Freeform 312">
                <a:extLst>
                  <a:ext uri="{FF2B5EF4-FFF2-40B4-BE49-F238E27FC236}">
                    <a16:creationId xmlns:a16="http://schemas.microsoft.com/office/drawing/2014/main" id="{6FFDF9F9-91F1-4AC9-971E-8BE43D8A7212}"/>
                  </a:ext>
                </a:extLst>
              </p:cNvPr>
              <p:cNvSpPr/>
              <p:nvPr/>
            </p:nvSpPr>
            <p:spPr>
              <a:xfrm>
                <a:off x="11870394" y="2313428"/>
                <a:ext cx="13298" cy="98726"/>
              </a:xfrm>
              <a:custGeom>
                <a:avLst/>
                <a:gdLst>
                  <a:gd name="connsiteX0" fmla="*/ 0 w 13298"/>
                  <a:gd name="connsiteY0" fmla="*/ 98726 h 98726"/>
                  <a:gd name="connsiteX1" fmla="*/ 0 w 13298"/>
                  <a:gd name="connsiteY1" fmla="*/ 0 h 98726"/>
                  <a:gd name="connsiteX2" fmla="*/ 13299 w 13298"/>
                  <a:gd name="connsiteY2" fmla="*/ 0 h 98726"/>
                  <a:gd name="connsiteX3" fmla="*/ 13299 w 13298"/>
                  <a:gd name="connsiteY3" fmla="*/ 98726 h 98726"/>
                  <a:gd name="connsiteX4" fmla="*/ 0 w 13298"/>
                  <a:gd name="connsiteY4" fmla="*/ 98726 h 98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98" h="98726">
                    <a:moveTo>
                      <a:pt x="0" y="98726"/>
                    </a:moveTo>
                    <a:lnTo>
                      <a:pt x="0" y="0"/>
                    </a:lnTo>
                    <a:lnTo>
                      <a:pt x="13299" y="0"/>
                    </a:lnTo>
                    <a:lnTo>
                      <a:pt x="13299" y="98726"/>
                    </a:lnTo>
                    <a:lnTo>
                      <a:pt x="0" y="98726"/>
                    </a:lnTo>
                    <a:close/>
                  </a:path>
                </a:pathLst>
              </a:custGeom>
              <a:solidFill>
                <a:srgbClr val="FFFFFF"/>
              </a:solidFill>
              <a:ln w="9486" cap="flat">
                <a:noFill/>
                <a:prstDash val="solid"/>
                <a:miter/>
              </a:ln>
            </p:spPr>
            <p:txBody>
              <a:bodyPr rtlCol="0" anchor="ctr"/>
              <a:lstStyle/>
              <a:p>
                <a:endParaRPr lang="en-US"/>
              </a:p>
            </p:txBody>
          </p:sp>
          <p:sp>
            <p:nvSpPr>
              <p:cNvPr id="34" name="Freeform 313">
                <a:extLst>
                  <a:ext uri="{FF2B5EF4-FFF2-40B4-BE49-F238E27FC236}">
                    <a16:creationId xmlns:a16="http://schemas.microsoft.com/office/drawing/2014/main" id="{1762562D-1936-4496-839C-B2483F5A9E79}"/>
                  </a:ext>
                </a:extLst>
              </p:cNvPr>
              <p:cNvSpPr/>
              <p:nvPr/>
            </p:nvSpPr>
            <p:spPr>
              <a:xfrm>
                <a:off x="11906491" y="2313428"/>
                <a:ext cx="76943" cy="98726"/>
              </a:xfrm>
              <a:custGeom>
                <a:avLst/>
                <a:gdLst>
                  <a:gd name="connsiteX0" fmla="*/ 0 w 76943"/>
                  <a:gd name="connsiteY0" fmla="*/ 98726 h 98726"/>
                  <a:gd name="connsiteX1" fmla="*/ 0 w 76943"/>
                  <a:gd name="connsiteY1" fmla="*/ 0 h 98726"/>
                  <a:gd name="connsiteX2" fmla="*/ 13299 w 76943"/>
                  <a:gd name="connsiteY2" fmla="*/ 0 h 98726"/>
                  <a:gd name="connsiteX3" fmla="*/ 64595 w 76943"/>
                  <a:gd name="connsiteY3" fmla="*/ 76893 h 98726"/>
                  <a:gd name="connsiteX4" fmla="*/ 64595 w 76943"/>
                  <a:gd name="connsiteY4" fmla="*/ 0 h 98726"/>
                  <a:gd name="connsiteX5" fmla="*/ 76943 w 76943"/>
                  <a:gd name="connsiteY5" fmla="*/ 0 h 98726"/>
                  <a:gd name="connsiteX6" fmla="*/ 76943 w 76943"/>
                  <a:gd name="connsiteY6" fmla="*/ 98726 h 98726"/>
                  <a:gd name="connsiteX7" fmla="*/ 63645 w 76943"/>
                  <a:gd name="connsiteY7" fmla="*/ 98726 h 98726"/>
                  <a:gd name="connsiteX8" fmla="*/ 12349 w 76943"/>
                  <a:gd name="connsiteY8" fmla="*/ 21834 h 98726"/>
                  <a:gd name="connsiteX9" fmla="*/ 12349 w 76943"/>
                  <a:gd name="connsiteY9" fmla="*/ 98726 h 98726"/>
                  <a:gd name="connsiteX10" fmla="*/ 0 w 76943"/>
                  <a:gd name="connsiteY10" fmla="*/ 98726 h 9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943" h="98726">
                    <a:moveTo>
                      <a:pt x="0" y="98726"/>
                    </a:moveTo>
                    <a:lnTo>
                      <a:pt x="0" y="0"/>
                    </a:lnTo>
                    <a:lnTo>
                      <a:pt x="13299" y="0"/>
                    </a:lnTo>
                    <a:lnTo>
                      <a:pt x="64595" y="76893"/>
                    </a:lnTo>
                    <a:lnTo>
                      <a:pt x="64595" y="0"/>
                    </a:lnTo>
                    <a:lnTo>
                      <a:pt x="76943" y="0"/>
                    </a:lnTo>
                    <a:lnTo>
                      <a:pt x="76943" y="98726"/>
                    </a:lnTo>
                    <a:lnTo>
                      <a:pt x="63645" y="98726"/>
                    </a:lnTo>
                    <a:lnTo>
                      <a:pt x="12349" y="21834"/>
                    </a:lnTo>
                    <a:lnTo>
                      <a:pt x="12349" y="98726"/>
                    </a:lnTo>
                    <a:lnTo>
                      <a:pt x="0" y="98726"/>
                    </a:lnTo>
                    <a:close/>
                  </a:path>
                </a:pathLst>
              </a:custGeom>
              <a:solidFill>
                <a:srgbClr val="FFFFFF"/>
              </a:solidFill>
              <a:ln w="9486" cap="flat">
                <a:noFill/>
                <a:prstDash val="solid"/>
                <a:miter/>
              </a:ln>
            </p:spPr>
            <p:txBody>
              <a:bodyPr rtlCol="0" anchor="ctr"/>
              <a:lstStyle/>
              <a:p>
                <a:endParaRPr lang="en-US"/>
              </a:p>
            </p:txBody>
          </p:sp>
          <p:sp>
            <p:nvSpPr>
              <p:cNvPr id="37" name="Freeform 314">
                <a:extLst>
                  <a:ext uri="{FF2B5EF4-FFF2-40B4-BE49-F238E27FC236}">
                    <a16:creationId xmlns:a16="http://schemas.microsoft.com/office/drawing/2014/main" id="{C41685BB-C547-4421-839E-D8AF794F94FC}"/>
                  </a:ext>
                </a:extLst>
              </p:cNvPr>
              <p:cNvSpPr/>
              <p:nvPr/>
            </p:nvSpPr>
            <p:spPr>
              <a:xfrm>
                <a:off x="12002432" y="2311530"/>
                <a:ext cx="91192" cy="101574"/>
              </a:xfrm>
              <a:custGeom>
                <a:avLst/>
                <a:gdLst>
                  <a:gd name="connsiteX0" fmla="*/ 49396 w 91192"/>
                  <a:gd name="connsiteY0" fmla="*/ 61704 h 101574"/>
                  <a:gd name="connsiteX1" fmla="*/ 49396 w 91192"/>
                  <a:gd name="connsiteY1" fmla="*/ 50312 h 101574"/>
                  <a:gd name="connsiteX2" fmla="*/ 91192 w 91192"/>
                  <a:gd name="connsiteY2" fmla="*/ 50312 h 101574"/>
                  <a:gd name="connsiteX3" fmla="*/ 91192 w 91192"/>
                  <a:gd name="connsiteY3" fmla="*/ 86386 h 101574"/>
                  <a:gd name="connsiteX4" fmla="*/ 71244 w 91192"/>
                  <a:gd name="connsiteY4" fmla="*/ 97777 h 101574"/>
                  <a:gd name="connsiteX5" fmla="*/ 50346 w 91192"/>
                  <a:gd name="connsiteY5" fmla="*/ 101574 h 101574"/>
                  <a:gd name="connsiteX6" fmla="*/ 23748 w 91192"/>
                  <a:gd name="connsiteY6" fmla="*/ 94929 h 101574"/>
                  <a:gd name="connsiteX7" fmla="*/ 5699 w 91192"/>
                  <a:gd name="connsiteY7" fmla="*/ 76893 h 101574"/>
                  <a:gd name="connsiteX8" fmla="*/ 0 w 91192"/>
                  <a:gd name="connsiteY8" fmla="*/ 50312 h 101574"/>
                  <a:gd name="connsiteX9" fmla="*/ 5699 w 91192"/>
                  <a:gd name="connsiteY9" fmla="*/ 23732 h 101574"/>
                  <a:gd name="connsiteX10" fmla="*/ 22798 w 91192"/>
                  <a:gd name="connsiteY10" fmla="*/ 5696 h 101574"/>
                  <a:gd name="connsiteX11" fmla="*/ 48446 w 91192"/>
                  <a:gd name="connsiteY11" fmla="*/ 0 h 101574"/>
                  <a:gd name="connsiteX12" fmla="*/ 67444 w 91192"/>
                  <a:gd name="connsiteY12" fmla="*/ 3797 h 101574"/>
                  <a:gd name="connsiteX13" fmla="*/ 80743 w 91192"/>
                  <a:gd name="connsiteY13" fmla="*/ 13290 h 101574"/>
                  <a:gd name="connsiteX14" fmla="*/ 88342 w 91192"/>
                  <a:gd name="connsiteY14" fmla="*/ 29428 h 101574"/>
                  <a:gd name="connsiteX15" fmla="*/ 76943 w 91192"/>
                  <a:gd name="connsiteY15" fmla="*/ 32276 h 101574"/>
                  <a:gd name="connsiteX16" fmla="*/ 71244 w 91192"/>
                  <a:gd name="connsiteY16" fmla="*/ 20884 h 101574"/>
                  <a:gd name="connsiteX17" fmla="*/ 61745 w 91192"/>
                  <a:gd name="connsiteY17" fmla="*/ 14239 h 101574"/>
                  <a:gd name="connsiteX18" fmla="*/ 48446 w 91192"/>
                  <a:gd name="connsiteY18" fmla="*/ 11391 h 101574"/>
                  <a:gd name="connsiteX19" fmla="*/ 33247 w 91192"/>
                  <a:gd name="connsiteY19" fmla="*/ 14239 h 101574"/>
                  <a:gd name="connsiteX20" fmla="*/ 22798 w 91192"/>
                  <a:gd name="connsiteY20" fmla="*/ 21834 h 101574"/>
                  <a:gd name="connsiteX21" fmla="*/ 16149 w 91192"/>
                  <a:gd name="connsiteY21" fmla="*/ 31327 h 101574"/>
                  <a:gd name="connsiteX22" fmla="*/ 12349 w 91192"/>
                  <a:gd name="connsiteY22" fmla="*/ 51262 h 101574"/>
                  <a:gd name="connsiteX23" fmla="*/ 17099 w 91192"/>
                  <a:gd name="connsiteY23" fmla="*/ 73096 h 101574"/>
                  <a:gd name="connsiteX24" fmla="*/ 30397 w 91192"/>
                  <a:gd name="connsiteY24" fmla="*/ 86386 h 101574"/>
                  <a:gd name="connsiteX25" fmla="*/ 48446 w 91192"/>
                  <a:gd name="connsiteY25" fmla="*/ 91132 h 101574"/>
                  <a:gd name="connsiteX26" fmla="*/ 64595 w 91192"/>
                  <a:gd name="connsiteY26" fmla="*/ 88284 h 101574"/>
                  <a:gd name="connsiteX27" fmla="*/ 76943 w 91192"/>
                  <a:gd name="connsiteY27" fmla="*/ 81639 h 101574"/>
                  <a:gd name="connsiteX28" fmla="*/ 76943 w 91192"/>
                  <a:gd name="connsiteY28" fmla="*/ 63603 h 101574"/>
                  <a:gd name="connsiteX29" fmla="*/ 49396 w 91192"/>
                  <a:gd name="connsiteY29" fmla="*/ 63603 h 1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192" h="101574">
                    <a:moveTo>
                      <a:pt x="49396" y="61704"/>
                    </a:moveTo>
                    <a:lnTo>
                      <a:pt x="49396" y="50312"/>
                    </a:lnTo>
                    <a:lnTo>
                      <a:pt x="91192" y="50312"/>
                    </a:lnTo>
                    <a:lnTo>
                      <a:pt x="91192" y="86386"/>
                    </a:lnTo>
                    <a:cubicBezTo>
                      <a:pt x="84543" y="91132"/>
                      <a:pt x="77893" y="94929"/>
                      <a:pt x="71244" y="97777"/>
                    </a:cubicBezTo>
                    <a:cubicBezTo>
                      <a:pt x="64595" y="100625"/>
                      <a:pt x="56995" y="101574"/>
                      <a:pt x="50346" y="101574"/>
                    </a:cubicBezTo>
                    <a:cubicBezTo>
                      <a:pt x="40847" y="101574"/>
                      <a:pt x="32297" y="99676"/>
                      <a:pt x="23748" y="94929"/>
                    </a:cubicBezTo>
                    <a:cubicBezTo>
                      <a:pt x="16149" y="91132"/>
                      <a:pt x="9499" y="84487"/>
                      <a:pt x="5699" y="76893"/>
                    </a:cubicBezTo>
                    <a:cubicBezTo>
                      <a:pt x="1900" y="69298"/>
                      <a:pt x="0" y="60755"/>
                      <a:pt x="0" y="50312"/>
                    </a:cubicBezTo>
                    <a:cubicBezTo>
                      <a:pt x="0" y="40820"/>
                      <a:pt x="1900" y="31327"/>
                      <a:pt x="5699" y="23732"/>
                    </a:cubicBezTo>
                    <a:cubicBezTo>
                      <a:pt x="9499" y="15189"/>
                      <a:pt x="15199" y="9493"/>
                      <a:pt x="22798" y="5696"/>
                    </a:cubicBezTo>
                    <a:cubicBezTo>
                      <a:pt x="30397" y="1899"/>
                      <a:pt x="38947" y="0"/>
                      <a:pt x="48446" y="0"/>
                    </a:cubicBezTo>
                    <a:cubicBezTo>
                      <a:pt x="56045" y="0"/>
                      <a:pt x="61745" y="949"/>
                      <a:pt x="67444" y="3797"/>
                    </a:cubicBezTo>
                    <a:cubicBezTo>
                      <a:pt x="73144" y="5696"/>
                      <a:pt x="77893" y="9493"/>
                      <a:pt x="80743" y="13290"/>
                    </a:cubicBezTo>
                    <a:cubicBezTo>
                      <a:pt x="83593" y="17087"/>
                      <a:pt x="86443" y="22783"/>
                      <a:pt x="88342" y="29428"/>
                    </a:cubicBezTo>
                    <a:lnTo>
                      <a:pt x="76943" y="32276"/>
                    </a:lnTo>
                    <a:cubicBezTo>
                      <a:pt x="75044" y="27530"/>
                      <a:pt x="74094" y="23732"/>
                      <a:pt x="71244" y="20884"/>
                    </a:cubicBezTo>
                    <a:cubicBezTo>
                      <a:pt x="69344" y="18037"/>
                      <a:pt x="65544" y="16138"/>
                      <a:pt x="61745" y="14239"/>
                    </a:cubicBezTo>
                    <a:cubicBezTo>
                      <a:pt x="57945" y="12341"/>
                      <a:pt x="53195" y="11391"/>
                      <a:pt x="48446" y="11391"/>
                    </a:cubicBezTo>
                    <a:cubicBezTo>
                      <a:pt x="42746" y="11391"/>
                      <a:pt x="37047" y="12341"/>
                      <a:pt x="33247" y="14239"/>
                    </a:cubicBezTo>
                    <a:cubicBezTo>
                      <a:pt x="28498" y="16138"/>
                      <a:pt x="25648" y="18037"/>
                      <a:pt x="22798" y="21834"/>
                    </a:cubicBezTo>
                    <a:cubicBezTo>
                      <a:pt x="19948" y="24682"/>
                      <a:pt x="18048" y="28479"/>
                      <a:pt x="16149" y="31327"/>
                    </a:cubicBezTo>
                    <a:cubicBezTo>
                      <a:pt x="13299" y="37022"/>
                      <a:pt x="12349" y="43667"/>
                      <a:pt x="12349" y="51262"/>
                    </a:cubicBezTo>
                    <a:cubicBezTo>
                      <a:pt x="12349" y="59805"/>
                      <a:pt x="14249" y="67400"/>
                      <a:pt x="17099" y="73096"/>
                    </a:cubicBezTo>
                    <a:cubicBezTo>
                      <a:pt x="19948" y="78791"/>
                      <a:pt x="24698" y="83538"/>
                      <a:pt x="30397" y="86386"/>
                    </a:cubicBezTo>
                    <a:cubicBezTo>
                      <a:pt x="36097" y="89234"/>
                      <a:pt x="42746" y="91132"/>
                      <a:pt x="48446" y="91132"/>
                    </a:cubicBezTo>
                    <a:cubicBezTo>
                      <a:pt x="54145" y="91132"/>
                      <a:pt x="59845" y="90183"/>
                      <a:pt x="64595" y="88284"/>
                    </a:cubicBezTo>
                    <a:cubicBezTo>
                      <a:pt x="70294" y="86386"/>
                      <a:pt x="74094" y="83538"/>
                      <a:pt x="76943" y="81639"/>
                    </a:cubicBezTo>
                    <a:lnTo>
                      <a:pt x="76943" y="63603"/>
                    </a:lnTo>
                    <a:lnTo>
                      <a:pt x="49396" y="63603"/>
                    </a:lnTo>
                    <a:close/>
                  </a:path>
                </a:pathLst>
              </a:custGeom>
              <a:solidFill>
                <a:srgbClr val="FFFFFF"/>
              </a:solidFill>
              <a:ln w="9486" cap="flat">
                <a:noFill/>
                <a:prstDash val="solid"/>
                <a:miter/>
              </a:ln>
            </p:spPr>
            <p:txBody>
              <a:bodyPr rtlCol="0" anchor="ctr"/>
              <a:lstStyle/>
              <a:p>
                <a:endParaRPr lang="en-US"/>
              </a:p>
            </p:txBody>
          </p:sp>
          <p:sp>
            <p:nvSpPr>
              <p:cNvPr id="38" name="Freeform 315">
                <a:extLst>
                  <a:ext uri="{FF2B5EF4-FFF2-40B4-BE49-F238E27FC236}">
                    <a16:creationId xmlns:a16="http://schemas.microsoft.com/office/drawing/2014/main" id="{810A911D-453B-4414-B2DE-05E7F60D8850}"/>
                  </a:ext>
                </a:extLst>
              </p:cNvPr>
              <p:cNvSpPr/>
              <p:nvPr/>
            </p:nvSpPr>
            <p:spPr>
              <a:xfrm>
                <a:off x="12147770" y="2311530"/>
                <a:ext cx="91192" cy="101574"/>
              </a:xfrm>
              <a:custGeom>
                <a:avLst/>
                <a:gdLst>
                  <a:gd name="connsiteX0" fmla="*/ 49396 w 91192"/>
                  <a:gd name="connsiteY0" fmla="*/ 61704 h 101574"/>
                  <a:gd name="connsiteX1" fmla="*/ 49396 w 91192"/>
                  <a:gd name="connsiteY1" fmla="*/ 50312 h 101574"/>
                  <a:gd name="connsiteX2" fmla="*/ 91192 w 91192"/>
                  <a:gd name="connsiteY2" fmla="*/ 50312 h 101574"/>
                  <a:gd name="connsiteX3" fmla="*/ 91192 w 91192"/>
                  <a:gd name="connsiteY3" fmla="*/ 86386 h 101574"/>
                  <a:gd name="connsiteX4" fmla="*/ 71244 w 91192"/>
                  <a:gd name="connsiteY4" fmla="*/ 97777 h 101574"/>
                  <a:gd name="connsiteX5" fmla="*/ 50346 w 91192"/>
                  <a:gd name="connsiteY5" fmla="*/ 101574 h 101574"/>
                  <a:gd name="connsiteX6" fmla="*/ 23748 w 91192"/>
                  <a:gd name="connsiteY6" fmla="*/ 94929 h 101574"/>
                  <a:gd name="connsiteX7" fmla="*/ 5700 w 91192"/>
                  <a:gd name="connsiteY7" fmla="*/ 76893 h 101574"/>
                  <a:gd name="connsiteX8" fmla="*/ 0 w 91192"/>
                  <a:gd name="connsiteY8" fmla="*/ 50312 h 101574"/>
                  <a:gd name="connsiteX9" fmla="*/ 5700 w 91192"/>
                  <a:gd name="connsiteY9" fmla="*/ 23732 h 101574"/>
                  <a:gd name="connsiteX10" fmla="*/ 22798 w 91192"/>
                  <a:gd name="connsiteY10" fmla="*/ 5696 h 101574"/>
                  <a:gd name="connsiteX11" fmla="*/ 48446 w 91192"/>
                  <a:gd name="connsiteY11" fmla="*/ 0 h 101574"/>
                  <a:gd name="connsiteX12" fmla="*/ 67444 w 91192"/>
                  <a:gd name="connsiteY12" fmla="*/ 3797 h 101574"/>
                  <a:gd name="connsiteX13" fmla="*/ 80743 w 91192"/>
                  <a:gd name="connsiteY13" fmla="*/ 13290 h 101574"/>
                  <a:gd name="connsiteX14" fmla="*/ 88342 w 91192"/>
                  <a:gd name="connsiteY14" fmla="*/ 29428 h 101574"/>
                  <a:gd name="connsiteX15" fmla="*/ 76943 w 91192"/>
                  <a:gd name="connsiteY15" fmla="*/ 32276 h 101574"/>
                  <a:gd name="connsiteX16" fmla="*/ 71244 w 91192"/>
                  <a:gd name="connsiteY16" fmla="*/ 20884 h 101574"/>
                  <a:gd name="connsiteX17" fmla="*/ 61745 w 91192"/>
                  <a:gd name="connsiteY17" fmla="*/ 14239 h 101574"/>
                  <a:gd name="connsiteX18" fmla="*/ 48446 w 91192"/>
                  <a:gd name="connsiteY18" fmla="*/ 11391 h 101574"/>
                  <a:gd name="connsiteX19" fmla="*/ 33247 w 91192"/>
                  <a:gd name="connsiteY19" fmla="*/ 14239 h 101574"/>
                  <a:gd name="connsiteX20" fmla="*/ 22798 w 91192"/>
                  <a:gd name="connsiteY20" fmla="*/ 21834 h 101574"/>
                  <a:gd name="connsiteX21" fmla="*/ 16149 w 91192"/>
                  <a:gd name="connsiteY21" fmla="*/ 31327 h 101574"/>
                  <a:gd name="connsiteX22" fmla="*/ 12349 w 91192"/>
                  <a:gd name="connsiteY22" fmla="*/ 51262 h 101574"/>
                  <a:gd name="connsiteX23" fmla="*/ 17099 w 91192"/>
                  <a:gd name="connsiteY23" fmla="*/ 73096 h 101574"/>
                  <a:gd name="connsiteX24" fmla="*/ 30398 w 91192"/>
                  <a:gd name="connsiteY24" fmla="*/ 86386 h 101574"/>
                  <a:gd name="connsiteX25" fmla="*/ 48446 w 91192"/>
                  <a:gd name="connsiteY25" fmla="*/ 91132 h 101574"/>
                  <a:gd name="connsiteX26" fmla="*/ 64595 w 91192"/>
                  <a:gd name="connsiteY26" fmla="*/ 88284 h 101574"/>
                  <a:gd name="connsiteX27" fmla="*/ 76943 w 91192"/>
                  <a:gd name="connsiteY27" fmla="*/ 81639 h 101574"/>
                  <a:gd name="connsiteX28" fmla="*/ 76943 w 91192"/>
                  <a:gd name="connsiteY28" fmla="*/ 63603 h 101574"/>
                  <a:gd name="connsiteX29" fmla="*/ 49396 w 91192"/>
                  <a:gd name="connsiteY29" fmla="*/ 63603 h 1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192" h="101574">
                    <a:moveTo>
                      <a:pt x="49396" y="61704"/>
                    </a:moveTo>
                    <a:lnTo>
                      <a:pt x="49396" y="50312"/>
                    </a:lnTo>
                    <a:lnTo>
                      <a:pt x="91192" y="50312"/>
                    </a:lnTo>
                    <a:lnTo>
                      <a:pt x="91192" y="86386"/>
                    </a:lnTo>
                    <a:cubicBezTo>
                      <a:pt x="84543" y="91132"/>
                      <a:pt x="77893" y="94929"/>
                      <a:pt x="71244" y="97777"/>
                    </a:cubicBezTo>
                    <a:cubicBezTo>
                      <a:pt x="64595" y="100625"/>
                      <a:pt x="56995" y="101574"/>
                      <a:pt x="50346" y="101574"/>
                    </a:cubicBezTo>
                    <a:cubicBezTo>
                      <a:pt x="40847" y="101574"/>
                      <a:pt x="32297" y="99676"/>
                      <a:pt x="23748" y="94929"/>
                    </a:cubicBezTo>
                    <a:cubicBezTo>
                      <a:pt x="16149" y="91132"/>
                      <a:pt x="9499" y="84487"/>
                      <a:pt x="5700" y="76893"/>
                    </a:cubicBezTo>
                    <a:cubicBezTo>
                      <a:pt x="1900" y="69298"/>
                      <a:pt x="0" y="60755"/>
                      <a:pt x="0" y="50312"/>
                    </a:cubicBezTo>
                    <a:cubicBezTo>
                      <a:pt x="0" y="40820"/>
                      <a:pt x="1900" y="31327"/>
                      <a:pt x="5700" y="23732"/>
                    </a:cubicBezTo>
                    <a:cubicBezTo>
                      <a:pt x="9499" y="15189"/>
                      <a:pt x="15199" y="9493"/>
                      <a:pt x="22798" y="5696"/>
                    </a:cubicBezTo>
                    <a:cubicBezTo>
                      <a:pt x="30398" y="1899"/>
                      <a:pt x="38947" y="0"/>
                      <a:pt x="48446" y="0"/>
                    </a:cubicBezTo>
                    <a:cubicBezTo>
                      <a:pt x="56045" y="0"/>
                      <a:pt x="61745" y="949"/>
                      <a:pt x="67444" y="3797"/>
                    </a:cubicBezTo>
                    <a:cubicBezTo>
                      <a:pt x="73144" y="5696"/>
                      <a:pt x="77893" y="9493"/>
                      <a:pt x="80743" y="13290"/>
                    </a:cubicBezTo>
                    <a:cubicBezTo>
                      <a:pt x="83593" y="17087"/>
                      <a:pt x="86443" y="22783"/>
                      <a:pt x="88342" y="29428"/>
                    </a:cubicBezTo>
                    <a:lnTo>
                      <a:pt x="76943" y="32276"/>
                    </a:lnTo>
                    <a:cubicBezTo>
                      <a:pt x="75044" y="27530"/>
                      <a:pt x="74094" y="23732"/>
                      <a:pt x="71244" y="20884"/>
                    </a:cubicBezTo>
                    <a:cubicBezTo>
                      <a:pt x="69344" y="18037"/>
                      <a:pt x="65544" y="16138"/>
                      <a:pt x="61745" y="14239"/>
                    </a:cubicBezTo>
                    <a:cubicBezTo>
                      <a:pt x="57945" y="12341"/>
                      <a:pt x="53196" y="11391"/>
                      <a:pt x="48446" y="11391"/>
                    </a:cubicBezTo>
                    <a:cubicBezTo>
                      <a:pt x="42746" y="11391"/>
                      <a:pt x="37047" y="12341"/>
                      <a:pt x="33247" y="14239"/>
                    </a:cubicBezTo>
                    <a:cubicBezTo>
                      <a:pt x="28498" y="16138"/>
                      <a:pt x="25648" y="18037"/>
                      <a:pt x="22798" y="21834"/>
                    </a:cubicBezTo>
                    <a:cubicBezTo>
                      <a:pt x="19948" y="24682"/>
                      <a:pt x="18049" y="28479"/>
                      <a:pt x="16149" y="31327"/>
                    </a:cubicBezTo>
                    <a:cubicBezTo>
                      <a:pt x="13299" y="37022"/>
                      <a:pt x="12349" y="43667"/>
                      <a:pt x="12349" y="51262"/>
                    </a:cubicBezTo>
                    <a:cubicBezTo>
                      <a:pt x="12349" y="59805"/>
                      <a:pt x="14249" y="67400"/>
                      <a:pt x="17099" y="73096"/>
                    </a:cubicBezTo>
                    <a:cubicBezTo>
                      <a:pt x="19948" y="78791"/>
                      <a:pt x="24698" y="83538"/>
                      <a:pt x="30398" y="86386"/>
                    </a:cubicBezTo>
                    <a:cubicBezTo>
                      <a:pt x="36097" y="89234"/>
                      <a:pt x="42746" y="91132"/>
                      <a:pt x="48446" y="91132"/>
                    </a:cubicBezTo>
                    <a:cubicBezTo>
                      <a:pt x="54145" y="91132"/>
                      <a:pt x="59845" y="90183"/>
                      <a:pt x="64595" y="88284"/>
                    </a:cubicBezTo>
                    <a:cubicBezTo>
                      <a:pt x="70294" y="86386"/>
                      <a:pt x="74094" y="83538"/>
                      <a:pt x="76943" y="81639"/>
                    </a:cubicBezTo>
                    <a:lnTo>
                      <a:pt x="76943" y="63603"/>
                    </a:lnTo>
                    <a:lnTo>
                      <a:pt x="49396" y="63603"/>
                    </a:lnTo>
                    <a:close/>
                  </a:path>
                </a:pathLst>
              </a:custGeom>
              <a:solidFill>
                <a:srgbClr val="FFFFFF"/>
              </a:solidFill>
              <a:ln w="9486" cap="flat">
                <a:noFill/>
                <a:prstDash val="solid"/>
                <a:miter/>
              </a:ln>
            </p:spPr>
            <p:txBody>
              <a:bodyPr rtlCol="0" anchor="ctr"/>
              <a:lstStyle/>
              <a:p>
                <a:endParaRPr lang="en-US"/>
              </a:p>
            </p:txBody>
          </p:sp>
          <p:sp>
            <p:nvSpPr>
              <p:cNvPr id="39" name="Freeform 316">
                <a:extLst>
                  <a:ext uri="{FF2B5EF4-FFF2-40B4-BE49-F238E27FC236}">
                    <a16:creationId xmlns:a16="http://schemas.microsoft.com/office/drawing/2014/main" id="{5B95248A-B981-4B1B-AEF9-832BEE3F7D42}"/>
                  </a:ext>
                </a:extLst>
              </p:cNvPr>
              <p:cNvSpPr/>
              <p:nvPr/>
            </p:nvSpPr>
            <p:spPr>
              <a:xfrm>
                <a:off x="12257961" y="2313428"/>
                <a:ext cx="86442" cy="99675"/>
              </a:xfrm>
              <a:custGeom>
                <a:avLst/>
                <a:gdLst>
                  <a:gd name="connsiteX0" fmla="*/ 0 w 86442"/>
                  <a:gd name="connsiteY0" fmla="*/ 98726 h 99675"/>
                  <a:gd name="connsiteX1" fmla="*/ 0 w 86442"/>
                  <a:gd name="connsiteY1" fmla="*/ 0 h 99675"/>
                  <a:gd name="connsiteX2" fmla="*/ 43696 w 86442"/>
                  <a:gd name="connsiteY2" fmla="*/ 0 h 99675"/>
                  <a:gd name="connsiteX3" fmla="*/ 63645 w 86442"/>
                  <a:gd name="connsiteY3" fmla="*/ 2848 h 99675"/>
                  <a:gd name="connsiteX4" fmla="*/ 75044 w 86442"/>
                  <a:gd name="connsiteY4" fmla="*/ 12341 h 99675"/>
                  <a:gd name="connsiteX5" fmla="*/ 78843 w 86442"/>
                  <a:gd name="connsiteY5" fmla="*/ 27530 h 99675"/>
                  <a:gd name="connsiteX6" fmla="*/ 72194 w 86442"/>
                  <a:gd name="connsiteY6" fmla="*/ 45566 h 99675"/>
                  <a:gd name="connsiteX7" fmla="*/ 51296 w 86442"/>
                  <a:gd name="connsiteY7" fmla="*/ 55059 h 99675"/>
                  <a:gd name="connsiteX8" fmla="*/ 58895 w 86442"/>
                  <a:gd name="connsiteY8" fmla="*/ 59805 h 99675"/>
                  <a:gd name="connsiteX9" fmla="*/ 69344 w 86442"/>
                  <a:gd name="connsiteY9" fmla="*/ 73096 h 99675"/>
                  <a:gd name="connsiteX10" fmla="*/ 86443 w 86442"/>
                  <a:gd name="connsiteY10" fmla="*/ 99676 h 99675"/>
                  <a:gd name="connsiteX11" fmla="*/ 70294 w 86442"/>
                  <a:gd name="connsiteY11" fmla="*/ 99676 h 99675"/>
                  <a:gd name="connsiteX12" fmla="*/ 56995 w 86442"/>
                  <a:gd name="connsiteY12" fmla="*/ 78791 h 99675"/>
                  <a:gd name="connsiteX13" fmla="*/ 47496 w 86442"/>
                  <a:gd name="connsiteY13" fmla="*/ 65501 h 99675"/>
                  <a:gd name="connsiteX14" fmla="*/ 40847 w 86442"/>
                  <a:gd name="connsiteY14" fmla="*/ 58856 h 99675"/>
                  <a:gd name="connsiteX15" fmla="*/ 35147 w 86442"/>
                  <a:gd name="connsiteY15" fmla="*/ 56008 h 99675"/>
                  <a:gd name="connsiteX16" fmla="*/ 27548 w 86442"/>
                  <a:gd name="connsiteY16" fmla="*/ 56008 h 99675"/>
                  <a:gd name="connsiteX17" fmla="*/ 12349 w 86442"/>
                  <a:gd name="connsiteY17" fmla="*/ 56008 h 99675"/>
                  <a:gd name="connsiteX18" fmla="*/ 12349 w 86442"/>
                  <a:gd name="connsiteY18" fmla="*/ 99676 h 99675"/>
                  <a:gd name="connsiteX19" fmla="*/ 0 w 86442"/>
                  <a:gd name="connsiteY19" fmla="*/ 99676 h 99675"/>
                  <a:gd name="connsiteX20" fmla="*/ 13299 w 86442"/>
                  <a:gd name="connsiteY20" fmla="*/ 43667 h 99675"/>
                  <a:gd name="connsiteX21" fmla="*/ 40847 w 86442"/>
                  <a:gd name="connsiteY21" fmla="*/ 43667 h 99675"/>
                  <a:gd name="connsiteX22" fmla="*/ 55095 w 86442"/>
                  <a:gd name="connsiteY22" fmla="*/ 41769 h 99675"/>
                  <a:gd name="connsiteX23" fmla="*/ 62695 w 86442"/>
                  <a:gd name="connsiteY23" fmla="*/ 36073 h 99675"/>
                  <a:gd name="connsiteX24" fmla="*/ 65544 w 86442"/>
                  <a:gd name="connsiteY24" fmla="*/ 27530 h 99675"/>
                  <a:gd name="connsiteX25" fmla="*/ 60795 w 86442"/>
                  <a:gd name="connsiteY25" fmla="*/ 16138 h 99675"/>
                  <a:gd name="connsiteX26" fmla="*/ 44646 w 86442"/>
                  <a:gd name="connsiteY26" fmla="*/ 11392 h 99675"/>
                  <a:gd name="connsiteX27" fmla="*/ 13299 w 86442"/>
                  <a:gd name="connsiteY27" fmla="*/ 11392 h 99675"/>
                  <a:gd name="connsiteX28" fmla="*/ 13299 w 86442"/>
                  <a:gd name="connsiteY28" fmla="*/ 43667 h 9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6442" h="99675">
                    <a:moveTo>
                      <a:pt x="0" y="98726"/>
                    </a:moveTo>
                    <a:lnTo>
                      <a:pt x="0" y="0"/>
                    </a:lnTo>
                    <a:lnTo>
                      <a:pt x="43696" y="0"/>
                    </a:lnTo>
                    <a:cubicBezTo>
                      <a:pt x="52246" y="0"/>
                      <a:pt x="58895" y="949"/>
                      <a:pt x="63645" y="2848"/>
                    </a:cubicBezTo>
                    <a:cubicBezTo>
                      <a:pt x="68394" y="4746"/>
                      <a:pt x="72194" y="7594"/>
                      <a:pt x="75044" y="12341"/>
                    </a:cubicBezTo>
                    <a:cubicBezTo>
                      <a:pt x="77893" y="17087"/>
                      <a:pt x="78843" y="21834"/>
                      <a:pt x="78843" y="27530"/>
                    </a:cubicBezTo>
                    <a:cubicBezTo>
                      <a:pt x="78843" y="34175"/>
                      <a:pt x="76943" y="40820"/>
                      <a:pt x="72194" y="45566"/>
                    </a:cubicBezTo>
                    <a:cubicBezTo>
                      <a:pt x="67444" y="50313"/>
                      <a:pt x="60795" y="53160"/>
                      <a:pt x="51296" y="55059"/>
                    </a:cubicBezTo>
                    <a:cubicBezTo>
                      <a:pt x="55095" y="56958"/>
                      <a:pt x="56995" y="57907"/>
                      <a:pt x="58895" y="59805"/>
                    </a:cubicBezTo>
                    <a:cubicBezTo>
                      <a:pt x="62695" y="63603"/>
                      <a:pt x="66494" y="67400"/>
                      <a:pt x="69344" y="73096"/>
                    </a:cubicBezTo>
                    <a:lnTo>
                      <a:pt x="86443" y="99676"/>
                    </a:lnTo>
                    <a:lnTo>
                      <a:pt x="70294" y="99676"/>
                    </a:lnTo>
                    <a:lnTo>
                      <a:pt x="56995" y="78791"/>
                    </a:lnTo>
                    <a:cubicBezTo>
                      <a:pt x="53196" y="73096"/>
                      <a:pt x="50346" y="68349"/>
                      <a:pt x="47496" y="65501"/>
                    </a:cubicBezTo>
                    <a:cubicBezTo>
                      <a:pt x="44646" y="62653"/>
                      <a:pt x="42746" y="59805"/>
                      <a:pt x="40847" y="58856"/>
                    </a:cubicBezTo>
                    <a:cubicBezTo>
                      <a:pt x="38947" y="57907"/>
                      <a:pt x="37047" y="56958"/>
                      <a:pt x="35147" y="56008"/>
                    </a:cubicBezTo>
                    <a:cubicBezTo>
                      <a:pt x="33247" y="56008"/>
                      <a:pt x="31347" y="56008"/>
                      <a:pt x="27548" y="56008"/>
                    </a:cubicBezTo>
                    <a:lnTo>
                      <a:pt x="12349" y="56008"/>
                    </a:lnTo>
                    <a:lnTo>
                      <a:pt x="12349" y="99676"/>
                    </a:lnTo>
                    <a:lnTo>
                      <a:pt x="0" y="99676"/>
                    </a:lnTo>
                    <a:close/>
                    <a:moveTo>
                      <a:pt x="13299" y="43667"/>
                    </a:moveTo>
                    <a:lnTo>
                      <a:pt x="40847" y="43667"/>
                    </a:lnTo>
                    <a:cubicBezTo>
                      <a:pt x="46546" y="43667"/>
                      <a:pt x="51296" y="42718"/>
                      <a:pt x="55095" y="41769"/>
                    </a:cubicBezTo>
                    <a:cubicBezTo>
                      <a:pt x="58895" y="40820"/>
                      <a:pt x="60795" y="38921"/>
                      <a:pt x="62695" y="36073"/>
                    </a:cubicBezTo>
                    <a:cubicBezTo>
                      <a:pt x="64595" y="33225"/>
                      <a:pt x="65544" y="30377"/>
                      <a:pt x="65544" y="27530"/>
                    </a:cubicBezTo>
                    <a:cubicBezTo>
                      <a:pt x="65544" y="22783"/>
                      <a:pt x="63645" y="18986"/>
                      <a:pt x="60795" y="16138"/>
                    </a:cubicBezTo>
                    <a:cubicBezTo>
                      <a:pt x="56995" y="13290"/>
                      <a:pt x="52246" y="11392"/>
                      <a:pt x="44646" y="11392"/>
                    </a:cubicBezTo>
                    <a:lnTo>
                      <a:pt x="13299" y="11392"/>
                    </a:lnTo>
                    <a:lnTo>
                      <a:pt x="13299" y="43667"/>
                    </a:lnTo>
                    <a:close/>
                  </a:path>
                </a:pathLst>
              </a:custGeom>
              <a:solidFill>
                <a:srgbClr val="FFFFFF"/>
              </a:solidFill>
              <a:ln w="9486" cap="flat">
                <a:noFill/>
                <a:prstDash val="solid"/>
                <a:miter/>
              </a:ln>
            </p:spPr>
            <p:txBody>
              <a:bodyPr rtlCol="0" anchor="ctr"/>
              <a:lstStyle/>
              <a:p>
                <a:endParaRPr lang="en-US"/>
              </a:p>
            </p:txBody>
          </p:sp>
          <p:sp>
            <p:nvSpPr>
              <p:cNvPr id="40" name="Freeform 317">
                <a:extLst>
                  <a:ext uri="{FF2B5EF4-FFF2-40B4-BE49-F238E27FC236}">
                    <a16:creationId xmlns:a16="http://schemas.microsoft.com/office/drawing/2014/main" id="{8C814861-C83C-4CC6-90C7-33725DEC7C9D}"/>
                  </a:ext>
                </a:extLst>
              </p:cNvPr>
              <p:cNvSpPr/>
              <p:nvPr/>
            </p:nvSpPr>
            <p:spPr>
              <a:xfrm>
                <a:off x="12352952" y="2311530"/>
                <a:ext cx="94991" cy="101574"/>
              </a:xfrm>
              <a:custGeom>
                <a:avLst/>
                <a:gdLst>
                  <a:gd name="connsiteX0" fmla="*/ 0 w 94991"/>
                  <a:gd name="connsiteY0" fmla="*/ 52211 h 101574"/>
                  <a:gd name="connsiteX1" fmla="*/ 13299 w 94991"/>
                  <a:gd name="connsiteY1" fmla="*/ 14239 h 101574"/>
                  <a:gd name="connsiteX2" fmla="*/ 47496 w 94991"/>
                  <a:gd name="connsiteY2" fmla="*/ 0 h 101574"/>
                  <a:gd name="connsiteX3" fmla="*/ 72194 w 94991"/>
                  <a:gd name="connsiteY3" fmla="*/ 6645 h 101574"/>
                  <a:gd name="connsiteX4" fmla="*/ 89292 w 94991"/>
                  <a:gd name="connsiteY4" fmla="*/ 24682 h 101574"/>
                  <a:gd name="connsiteX5" fmla="*/ 94992 w 94991"/>
                  <a:gd name="connsiteY5" fmla="*/ 51262 h 101574"/>
                  <a:gd name="connsiteX6" fmla="*/ 89292 w 94991"/>
                  <a:gd name="connsiteY6" fmla="*/ 77842 h 101574"/>
                  <a:gd name="connsiteX7" fmla="*/ 72194 w 94991"/>
                  <a:gd name="connsiteY7" fmla="*/ 95879 h 101574"/>
                  <a:gd name="connsiteX8" fmla="*/ 48446 w 94991"/>
                  <a:gd name="connsiteY8" fmla="*/ 101574 h 101574"/>
                  <a:gd name="connsiteX9" fmla="*/ 23748 w 94991"/>
                  <a:gd name="connsiteY9" fmla="*/ 94929 h 101574"/>
                  <a:gd name="connsiteX10" fmla="*/ 7599 w 94991"/>
                  <a:gd name="connsiteY10" fmla="*/ 76893 h 101574"/>
                  <a:gd name="connsiteX11" fmla="*/ 0 w 94991"/>
                  <a:gd name="connsiteY11" fmla="*/ 52211 h 101574"/>
                  <a:gd name="connsiteX12" fmla="*/ 14249 w 94991"/>
                  <a:gd name="connsiteY12" fmla="*/ 52211 h 101574"/>
                  <a:gd name="connsiteX13" fmla="*/ 23748 w 94991"/>
                  <a:gd name="connsiteY13" fmla="*/ 80690 h 101574"/>
                  <a:gd name="connsiteX14" fmla="*/ 47496 w 94991"/>
                  <a:gd name="connsiteY14" fmla="*/ 91132 h 101574"/>
                  <a:gd name="connsiteX15" fmla="*/ 71244 w 94991"/>
                  <a:gd name="connsiteY15" fmla="*/ 80690 h 101574"/>
                  <a:gd name="connsiteX16" fmla="*/ 80743 w 94991"/>
                  <a:gd name="connsiteY16" fmla="*/ 51262 h 101574"/>
                  <a:gd name="connsiteX17" fmla="*/ 76943 w 94991"/>
                  <a:gd name="connsiteY17" fmla="*/ 30377 h 101574"/>
                  <a:gd name="connsiteX18" fmla="*/ 64595 w 94991"/>
                  <a:gd name="connsiteY18" fmla="*/ 16138 h 101574"/>
                  <a:gd name="connsiteX19" fmla="*/ 47496 w 94991"/>
                  <a:gd name="connsiteY19" fmla="*/ 11391 h 101574"/>
                  <a:gd name="connsiteX20" fmla="*/ 23748 w 94991"/>
                  <a:gd name="connsiteY20" fmla="*/ 20884 h 101574"/>
                  <a:gd name="connsiteX21" fmla="*/ 14249 w 94991"/>
                  <a:gd name="connsiteY21" fmla="*/ 52211 h 1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4991" h="101574">
                    <a:moveTo>
                      <a:pt x="0" y="52211"/>
                    </a:moveTo>
                    <a:cubicBezTo>
                      <a:pt x="0" y="36073"/>
                      <a:pt x="4750" y="22783"/>
                      <a:pt x="13299" y="14239"/>
                    </a:cubicBezTo>
                    <a:cubicBezTo>
                      <a:pt x="21848" y="4746"/>
                      <a:pt x="33247" y="0"/>
                      <a:pt x="47496" y="0"/>
                    </a:cubicBezTo>
                    <a:cubicBezTo>
                      <a:pt x="56995" y="0"/>
                      <a:pt x="64595" y="1899"/>
                      <a:pt x="72194" y="6645"/>
                    </a:cubicBezTo>
                    <a:cubicBezTo>
                      <a:pt x="79793" y="11391"/>
                      <a:pt x="85493" y="17087"/>
                      <a:pt x="89292" y="24682"/>
                    </a:cubicBezTo>
                    <a:cubicBezTo>
                      <a:pt x="93092" y="32276"/>
                      <a:pt x="94992" y="40820"/>
                      <a:pt x="94992" y="51262"/>
                    </a:cubicBezTo>
                    <a:cubicBezTo>
                      <a:pt x="94992" y="61704"/>
                      <a:pt x="93092" y="70248"/>
                      <a:pt x="89292" y="77842"/>
                    </a:cubicBezTo>
                    <a:cubicBezTo>
                      <a:pt x="85493" y="85436"/>
                      <a:pt x="79793" y="92081"/>
                      <a:pt x="72194" y="95879"/>
                    </a:cubicBezTo>
                    <a:cubicBezTo>
                      <a:pt x="64595" y="99676"/>
                      <a:pt x="56995" y="101574"/>
                      <a:pt x="48446" y="101574"/>
                    </a:cubicBezTo>
                    <a:cubicBezTo>
                      <a:pt x="38947" y="101574"/>
                      <a:pt x="31347" y="99676"/>
                      <a:pt x="23748" y="94929"/>
                    </a:cubicBezTo>
                    <a:cubicBezTo>
                      <a:pt x="16149" y="90183"/>
                      <a:pt x="10449" y="84487"/>
                      <a:pt x="7599" y="76893"/>
                    </a:cubicBezTo>
                    <a:cubicBezTo>
                      <a:pt x="1900" y="69298"/>
                      <a:pt x="0" y="60755"/>
                      <a:pt x="0" y="52211"/>
                    </a:cubicBezTo>
                    <a:close/>
                    <a:moveTo>
                      <a:pt x="14249" y="52211"/>
                    </a:moveTo>
                    <a:cubicBezTo>
                      <a:pt x="14249" y="63603"/>
                      <a:pt x="17099" y="73096"/>
                      <a:pt x="23748" y="80690"/>
                    </a:cubicBezTo>
                    <a:cubicBezTo>
                      <a:pt x="30397" y="87335"/>
                      <a:pt x="37997" y="91132"/>
                      <a:pt x="47496" y="91132"/>
                    </a:cubicBezTo>
                    <a:cubicBezTo>
                      <a:pt x="56995" y="91132"/>
                      <a:pt x="65544" y="87335"/>
                      <a:pt x="71244" y="80690"/>
                    </a:cubicBezTo>
                    <a:cubicBezTo>
                      <a:pt x="77893" y="74045"/>
                      <a:pt x="80743" y="63603"/>
                      <a:pt x="80743" y="51262"/>
                    </a:cubicBezTo>
                    <a:cubicBezTo>
                      <a:pt x="80743" y="43667"/>
                      <a:pt x="79793" y="36073"/>
                      <a:pt x="76943" y="30377"/>
                    </a:cubicBezTo>
                    <a:cubicBezTo>
                      <a:pt x="74094" y="24682"/>
                      <a:pt x="70294" y="19935"/>
                      <a:pt x="64595" y="16138"/>
                    </a:cubicBezTo>
                    <a:cubicBezTo>
                      <a:pt x="59845" y="13290"/>
                      <a:pt x="53196" y="11391"/>
                      <a:pt x="47496" y="11391"/>
                    </a:cubicBezTo>
                    <a:cubicBezTo>
                      <a:pt x="37997" y="11391"/>
                      <a:pt x="30397" y="14239"/>
                      <a:pt x="23748" y="20884"/>
                    </a:cubicBezTo>
                    <a:cubicBezTo>
                      <a:pt x="17099" y="27530"/>
                      <a:pt x="14249" y="37972"/>
                      <a:pt x="14249" y="52211"/>
                    </a:cubicBezTo>
                    <a:close/>
                  </a:path>
                </a:pathLst>
              </a:custGeom>
              <a:solidFill>
                <a:srgbClr val="FFFFFF"/>
              </a:solidFill>
              <a:ln w="9486" cap="flat">
                <a:noFill/>
                <a:prstDash val="solid"/>
                <a:miter/>
              </a:ln>
            </p:spPr>
            <p:txBody>
              <a:bodyPr rtlCol="0" anchor="ctr"/>
              <a:lstStyle/>
              <a:p>
                <a:endParaRPr lang="en-US"/>
              </a:p>
            </p:txBody>
          </p:sp>
          <p:sp>
            <p:nvSpPr>
              <p:cNvPr id="41" name="Freeform 318">
                <a:extLst>
                  <a:ext uri="{FF2B5EF4-FFF2-40B4-BE49-F238E27FC236}">
                    <a16:creationId xmlns:a16="http://schemas.microsoft.com/office/drawing/2014/main" id="{6BA49793-7363-4F6F-A7C4-3D514F48550C}"/>
                  </a:ext>
                </a:extLst>
              </p:cNvPr>
              <p:cNvSpPr/>
              <p:nvPr/>
            </p:nvSpPr>
            <p:spPr>
              <a:xfrm>
                <a:off x="12464093" y="2313428"/>
                <a:ext cx="77893" cy="100625"/>
              </a:xfrm>
              <a:custGeom>
                <a:avLst/>
                <a:gdLst>
                  <a:gd name="connsiteX0" fmla="*/ 64595 w 77893"/>
                  <a:gd name="connsiteY0" fmla="*/ 0 h 100625"/>
                  <a:gd name="connsiteX1" fmla="*/ 77893 w 77893"/>
                  <a:gd name="connsiteY1" fmla="*/ 0 h 100625"/>
                  <a:gd name="connsiteX2" fmla="*/ 77893 w 77893"/>
                  <a:gd name="connsiteY2" fmla="*/ 56958 h 100625"/>
                  <a:gd name="connsiteX3" fmla="*/ 74094 w 77893"/>
                  <a:gd name="connsiteY3" fmla="*/ 80690 h 100625"/>
                  <a:gd name="connsiteX4" fmla="*/ 61745 w 77893"/>
                  <a:gd name="connsiteY4" fmla="*/ 94929 h 100625"/>
                  <a:gd name="connsiteX5" fmla="*/ 38947 w 77893"/>
                  <a:gd name="connsiteY5" fmla="*/ 100625 h 100625"/>
                  <a:gd name="connsiteX6" fmla="*/ 16149 w 77893"/>
                  <a:gd name="connsiteY6" fmla="*/ 95879 h 100625"/>
                  <a:gd name="connsiteX7" fmla="*/ 3800 w 77893"/>
                  <a:gd name="connsiteY7" fmla="*/ 81639 h 100625"/>
                  <a:gd name="connsiteX8" fmla="*/ 0 w 77893"/>
                  <a:gd name="connsiteY8" fmla="*/ 56958 h 100625"/>
                  <a:gd name="connsiteX9" fmla="*/ 0 w 77893"/>
                  <a:gd name="connsiteY9" fmla="*/ 0 h 100625"/>
                  <a:gd name="connsiteX10" fmla="*/ 13299 w 77893"/>
                  <a:gd name="connsiteY10" fmla="*/ 0 h 100625"/>
                  <a:gd name="connsiteX11" fmla="*/ 13299 w 77893"/>
                  <a:gd name="connsiteY11" fmla="*/ 56958 h 100625"/>
                  <a:gd name="connsiteX12" fmla="*/ 16149 w 77893"/>
                  <a:gd name="connsiteY12" fmla="*/ 75943 h 100625"/>
                  <a:gd name="connsiteX13" fmla="*/ 24698 w 77893"/>
                  <a:gd name="connsiteY13" fmla="*/ 85436 h 100625"/>
                  <a:gd name="connsiteX14" fmla="*/ 38947 w 77893"/>
                  <a:gd name="connsiteY14" fmla="*/ 88284 h 100625"/>
                  <a:gd name="connsiteX15" fmla="*/ 59845 w 77893"/>
                  <a:gd name="connsiteY15" fmla="*/ 81639 h 100625"/>
                  <a:gd name="connsiteX16" fmla="*/ 65544 w 77893"/>
                  <a:gd name="connsiteY16" fmla="*/ 56958 h 100625"/>
                  <a:gd name="connsiteX17" fmla="*/ 65544 w 77893"/>
                  <a:gd name="connsiteY17" fmla="*/ 0 h 10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893" h="100625">
                    <a:moveTo>
                      <a:pt x="64595" y="0"/>
                    </a:moveTo>
                    <a:lnTo>
                      <a:pt x="77893" y="0"/>
                    </a:lnTo>
                    <a:lnTo>
                      <a:pt x="77893" y="56958"/>
                    </a:lnTo>
                    <a:cubicBezTo>
                      <a:pt x="77893" y="66451"/>
                      <a:pt x="76943" y="74994"/>
                      <a:pt x="74094" y="80690"/>
                    </a:cubicBezTo>
                    <a:cubicBezTo>
                      <a:pt x="72194" y="86386"/>
                      <a:pt x="67444" y="91132"/>
                      <a:pt x="61745" y="94929"/>
                    </a:cubicBezTo>
                    <a:cubicBezTo>
                      <a:pt x="56045" y="98726"/>
                      <a:pt x="48446" y="100625"/>
                      <a:pt x="38947" y="100625"/>
                    </a:cubicBezTo>
                    <a:cubicBezTo>
                      <a:pt x="29448" y="100625"/>
                      <a:pt x="21848" y="98726"/>
                      <a:pt x="16149" y="95879"/>
                    </a:cubicBezTo>
                    <a:cubicBezTo>
                      <a:pt x="10449" y="93031"/>
                      <a:pt x="5700" y="88284"/>
                      <a:pt x="3800" y="81639"/>
                    </a:cubicBezTo>
                    <a:cubicBezTo>
                      <a:pt x="950" y="75943"/>
                      <a:pt x="0" y="67400"/>
                      <a:pt x="0" y="56958"/>
                    </a:cubicBezTo>
                    <a:lnTo>
                      <a:pt x="0" y="0"/>
                    </a:lnTo>
                    <a:lnTo>
                      <a:pt x="13299" y="0"/>
                    </a:lnTo>
                    <a:lnTo>
                      <a:pt x="13299" y="56958"/>
                    </a:lnTo>
                    <a:cubicBezTo>
                      <a:pt x="13299" y="65501"/>
                      <a:pt x="14249" y="72146"/>
                      <a:pt x="16149" y="75943"/>
                    </a:cubicBezTo>
                    <a:cubicBezTo>
                      <a:pt x="18049" y="79741"/>
                      <a:pt x="20898" y="83538"/>
                      <a:pt x="24698" y="85436"/>
                    </a:cubicBezTo>
                    <a:cubicBezTo>
                      <a:pt x="28498" y="87335"/>
                      <a:pt x="33247" y="88284"/>
                      <a:pt x="38947" y="88284"/>
                    </a:cubicBezTo>
                    <a:cubicBezTo>
                      <a:pt x="48446" y="88284"/>
                      <a:pt x="55095" y="86386"/>
                      <a:pt x="59845" y="81639"/>
                    </a:cubicBezTo>
                    <a:cubicBezTo>
                      <a:pt x="63645" y="76893"/>
                      <a:pt x="65544" y="69298"/>
                      <a:pt x="65544" y="56958"/>
                    </a:cubicBezTo>
                    <a:lnTo>
                      <a:pt x="65544" y="0"/>
                    </a:lnTo>
                    <a:close/>
                  </a:path>
                </a:pathLst>
              </a:custGeom>
              <a:solidFill>
                <a:srgbClr val="FFFFFF"/>
              </a:solidFill>
              <a:ln w="9486" cap="flat">
                <a:noFill/>
                <a:prstDash val="solid"/>
                <a:miter/>
              </a:ln>
            </p:spPr>
            <p:txBody>
              <a:bodyPr rtlCol="0" anchor="ctr"/>
              <a:lstStyle/>
              <a:p>
                <a:endParaRPr lang="en-US"/>
              </a:p>
            </p:txBody>
          </p:sp>
          <p:sp>
            <p:nvSpPr>
              <p:cNvPr id="42" name="Freeform 319">
                <a:extLst>
                  <a:ext uri="{FF2B5EF4-FFF2-40B4-BE49-F238E27FC236}">
                    <a16:creationId xmlns:a16="http://schemas.microsoft.com/office/drawing/2014/main" id="{EA71E951-B4E1-4AA1-96AA-CFF36F0736CA}"/>
                  </a:ext>
                </a:extLst>
              </p:cNvPr>
              <p:cNvSpPr/>
              <p:nvPr/>
            </p:nvSpPr>
            <p:spPr>
              <a:xfrm>
                <a:off x="12563834" y="2313428"/>
                <a:ext cx="75043" cy="98726"/>
              </a:xfrm>
              <a:custGeom>
                <a:avLst/>
                <a:gdLst>
                  <a:gd name="connsiteX0" fmla="*/ 0 w 75043"/>
                  <a:gd name="connsiteY0" fmla="*/ 98726 h 98726"/>
                  <a:gd name="connsiteX1" fmla="*/ 0 w 75043"/>
                  <a:gd name="connsiteY1" fmla="*/ 0 h 98726"/>
                  <a:gd name="connsiteX2" fmla="*/ 37047 w 75043"/>
                  <a:gd name="connsiteY2" fmla="*/ 0 h 98726"/>
                  <a:gd name="connsiteX3" fmla="*/ 52246 w 75043"/>
                  <a:gd name="connsiteY3" fmla="*/ 949 h 98726"/>
                  <a:gd name="connsiteX4" fmla="*/ 64595 w 75043"/>
                  <a:gd name="connsiteY4" fmla="*/ 5696 h 98726"/>
                  <a:gd name="connsiteX5" fmla="*/ 72194 w 75043"/>
                  <a:gd name="connsiteY5" fmla="*/ 15189 h 98726"/>
                  <a:gd name="connsiteX6" fmla="*/ 75044 w 75043"/>
                  <a:gd name="connsiteY6" fmla="*/ 28479 h 98726"/>
                  <a:gd name="connsiteX7" fmla="*/ 67444 w 75043"/>
                  <a:gd name="connsiteY7" fmla="*/ 49363 h 98726"/>
                  <a:gd name="connsiteX8" fmla="*/ 38947 w 75043"/>
                  <a:gd name="connsiteY8" fmla="*/ 57907 h 98726"/>
                  <a:gd name="connsiteX9" fmla="*/ 13299 w 75043"/>
                  <a:gd name="connsiteY9" fmla="*/ 57907 h 98726"/>
                  <a:gd name="connsiteX10" fmla="*/ 13299 w 75043"/>
                  <a:gd name="connsiteY10" fmla="*/ 97777 h 98726"/>
                  <a:gd name="connsiteX11" fmla="*/ 0 w 75043"/>
                  <a:gd name="connsiteY11" fmla="*/ 97777 h 98726"/>
                  <a:gd name="connsiteX12" fmla="*/ 13299 w 75043"/>
                  <a:gd name="connsiteY12" fmla="*/ 46515 h 98726"/>
                  <a:gd name="connsiteX13" fmla="*/ 38947 w 75043"/>
                  <a:gd name="connsiteY13" fmla="*/ 46515 h 98726"/>
                  <a:gd name="connsiteX14" fmla="*/ 56995 w 75043"/>
                  <a:gd name="connsiteY14" fmla="*/ 41769 h 98726"/>
                  <a:gd name="connsiteX15" fmla="*/ 62695 w 75043"/>
                  <a:gd name="connsiteY15" fmla="*/ 28479 h 98726"/>
                  <a:gd name="connsiteX16" fmla="*/ 59845 w 75043"/>
                  <a:gd name="connsiteY16" fmla="*/ 18037 h 98726"/>
                  <a:gd name="connsiteX17" fmla="*/ 51296 w 75043"/>
                  <a:gd name="connsiteY17" fmla="*/ 12341 h 98726"/>
                  <a:gd name="connsiteX18" fmla="*/ 38947 w 75043"/>
                  <a:gd name="connsiteY18" fmla="*/ 11392 h 98726"/>
                  <a:gd name="connsiteX19" fmla="*/ 13299 w 75043"/>
                  <a:gd name="connsiteY19" fmla="*/ 11392 h 98726"/>
                  <a:gd name="connsiteX20" fmla="*/ 13299 w 75043"/>
                  <a:gd name="connsiteY20" fmla="*/ 46515 h 9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043" h="98726">
                    <a:moveTo>
                      <a:pt x="0" y="98726"/>
                    </a:moveTo>
                    <a:lnTo>
                      <a:pt x="0" y="0"/>
                    </a:lnTo>
                    <a:lnTo>
                      <a:pt x="37047" y="0"/>
                    </a:lnTo>
                    <a:cubicBezTo>
                      <a:pt x="43696" y="0"/>
                      <a:pt x="48446" y="0"/>
                      <a:pt x="52246" y="949"/>
                    </a:cubicBezTo>
                    <a:cubicBezTo>
                      <a:pt x="56995" y="1899"/>
                      <a:pt x="60795" y="2848"/>
                      <a:pt x="64595" y="5696"/>
                    </a:cubicBezTo>
                    <a:cubicBezTo>
                      <a:pt x="67444" y="7594"/>
                      <a:pt x="70294" y="11392"/>
                      <a:pt x="72194" y="15189"/>
                    </a:cubicBezTo>
                    <a:cubicBezTo>
                      <a:pt x="74094" y="18986"/>
                      <a:pt x="75044" y="23732"/>
                      <a:pt x="75044" y="28479"/>
                    </a:cubicBezTo>
                    <a:cubicBezTo>
                      <a:pt x="75044" y="37022"/>
                      <a:pt x="72194" y="43667"/>
                      <a:pt x="67444" y="49363"/>
                    </a:cubicBezTo>
                    <a:cubicBezTo>
                      <a:pt x="61745" y="55059"/>
                      <a:pt x="52246" y="57907"/>
                      <a:pt x="38947" y="57907"/>
                    </a:cubicBezTo>
                    <a:lnTo>
                      <a:pt x="13299" y="57907"/>
                    </a:lnTo>
                    <a:lnTo>
                      <a:pt x="13299" y="97777"/>
                    </a:lnTo>
                    <a:lnTo>
                      <a:pt x="0" y="97777"/>
                    </a:lnTo>
                    <a:close/>
                    <a:moveTo>
                      <a:pt x="13299" y="46515"/>
                    </a:moveTo>
                    <a:lnTo>
                      <a:pt x="38947" y="46515"/>
                    </a:lnTo>
                    <a:cubicBezTo>
                      <a:pt x="47496" y="46515"/>
                      <a:pt x="53196" y="44617"/>
                      <a:pt x="56995" y="41769"/>
                    </a:cubicBezTo>
                    <a:cubicBezTo>
                      <a:pt x="60795" y="38921"/>
                      <a:pt x="62695" y="34175"/>
                      <a:pt x="62695" y="28479"/>
                    </a:cubicBezTo>
                    <a:cubicBezTo>
                      <a:pt x="62695" y="24682"/>
                      <a:pt x="61745" y="20884"/>
                      <a:pt x="59845" y="18037"/>
                    </a:cubicBezTo>
                    <a:cubicBezTo>
                      <a:pt x="57945" y="15189"/>
                      <a:pt x="55095" y="13290"/>
                      <a:pt x="51296" y="12341"/>
                    </a:cubicBezTo>
                    <a:cubicBezTo>
                      <a:pt x="49396" y="11392"/>
                      <a:pt x="44646" y="11392"/>
                      <a:pt x="38947" y="11392"/>
                    </a:cubicBezTo>
                    <a:lnTo>
                      <a:pt x="13299" y="11392"/>
                    </a:lnTo>
                    <a:lnTo>
                      <a:pt x="13299" y="46515"/>
                    </a:lnTo>
                    <a:close/>
                  </a:path>
                </a:pathLst>
              </a:custGeom>
              <a:solidFill>
                <a:srgbClr val="FFFFFF"/>
              </a:solidFill>
              <a:ln w="9486" cap="flat">
                <a:noFill/>
                <a:prstDash val="solid"/>
                <a:miter/>
              </a:ln>
            </p:spPr>
            <p:txBody>
              <a:bodyPr rtlCol="0" anchor="ctr"/>
              <a:lstStyle/>
              <a:p>
                <a:endParaRPr lang="en-US"/>
              </a:p>
            </p:txBody>
          </p:sp>
        </p:grpSp>
        <p:grpSp>
          <p:nvGrpSpPr>
            <p:cNvPr id="12" name="Graphic 250">
              <a:extLst>
                <a:ext uri="{FF2B5EF4-FFF2-40B4-BE49-F238E27FC236}">
                  <a16:creationId xmlns:a16="http://schemas.microsoft.com/office/drawing/2014/main" id="{8B452866-CE1D-4A7B-B4C0-46146C45287A}"/>
                </a:ext>
              </a:extLst>
            </p:cNvPr>
            <p:cNvGrpSpPr/>
            <p:nvPr/>
          </p:nvGrpSpPr>
          <p:grpSpPr>
            <a:xfrm>
              <a:off x="11025916" y="2028641"/>
              <a:ext cx="2034725" cy="187960"/>
              <a:chOff x="11025916" y="2028641"/>
              <a:chExt cx="2034725" cy="187960"/>
            </a:xfrm>
            <a:solidFill>
              <a:srgbClr val="FFFFFF"/>
            </a:solidFill>
          </p:grpSpPr>
          <p:sp>
            <p:nvSpPr>
              <p:cNvPr id="16" name="Freeform 321">
                <a:extLst>
                  <a:ext uri="{FF2B5EF4-FFF2-40B4-BE49-F238E27FC236}">
                    <a16:creationId xmlns:a16="http://schemas.microsoft.com/office/drawing/2014/main" id="{B9AE6891-7FEF-46E5-AC4C-35BFF9F6E9DF}"/>
                  </a:ext>
                </a:extLst>
              </p:cNvPr>
              <p:cNvSpPr/>
              <p:nvPr/>
            </p:nvSpPr>
            <p:spPr>
              <a:xfrm>
                <a:off x="11025916" y="2031488"/>
                <a:ext cx="37046" cy="182264"/>
              </a:xfrm>
              <a:custGeom>
                <a:avLst/>
                <a:gdLst>
                  <a:gd name="connsiteX0" fmla="*/ 0 w 37046"/>
                  <a:gd name="connsiteY0" fmla="*/ 182264 h 182264"/>
                  <a:gd name="connsiteX1" fmla="*/ 0 w 37046"/>
                  <a:gd name="connsiteY1" fmla="*/ 0 h 182264"/>
                  <a:gd name="connsiteX2" fmla="*/ 37047 w 37046"/>
                  <a:gd name="connsiteY2" fmla="*/ 0 h 182264"/>
                  <a:gd name="connsiteX3" fmla="*/ 37047 w 37046"/>
                  <a:gd name="connsiteY3" fmla="*/ 182264 h 182264"/>
                  <a:gd name="connsiteX4" fmla="*/ 0 w 37046"/>
                  <a:gd name="connsiteY4" fmla="*/ 182264 h 18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46" h="182264">
                    <a:moveTo>
                      <a:pt x="0" y="182264"/>
                    </a:moveTo>
                    <a:lnTo>
                      <a:pt x="0" y="0"/>
                    </a:lnTo>
                    <a:lnTo>
                      <a:pt x="37047" y="0"/>
                    </a:lnTo>
                    <a:lnTo>
                      <a:pt x="37047" y="182264"/>
                    </a:lnTo>
                    <a:lnTo>
                      <a:pt x="0" y="182264"/>
                    </a:lnTo>
                    <a:close/>
                  </a:path>
                </a:pathLst>
              </a:custGeom>
              <a:solidFill>
                <a:srgbClr val="FFFFFF"/>
              </a:solidFill>
              <a:ln w="9486" cap="flat">
                <a:noFill/>
                <a:prstDash val="solid"/>
                <a:miter/>
              </a:ln>
            </p:spPr>
            <p:txBody>
              <a:bodyPr rtlCol="0" anchor="ctr"/>
              <a:lstStyle/>
              <a:p>
                <a:endParaRPr lang="en-US"/>
              </a:p>
            </p:txBody>
          </p:sp>
          <p:sp>
            <p:nvSpPr>
              <p:cNvPr id="17" name="Freeform 322">
                <a:extLst>
                  <a:ext uri="{FF2B5EF4-FFF2-40B4-BE49-F238E27FC236}">
                    <a16:creationId xmlns:a16="http://schemas.microsoft.com/office/drawing/2014/main" id="{A3973CAC-096B-47CC-B84C-22FE1707FE4D}"/>
                  </a:ext>
                </a:extLst>
              </p:cNvPr>
              <p:cNvSpPr/>
              <p:nvPr/>
            </p:nvSpPr>
            <p:spPr>
              <a:xfrm>
                <a:off x="11098110" y="2031488"/>
                <a:ext cx="144387" cy="182264"/>
              </a:xfrm>
              <a:custGeom>
                <a:avLst/>
                <a:gdLst>
                  <a:gd name="connsiteX0" fmla="*/ 0 w 144387"/>
                  <a:gd name="connsiteY0" fmla="*/ 182264 h 182264"/>
                  <a:gd name="connsiteX1" fmla="*/ 0 w 144387"/>
                  <a:gd name="connsiteY1" fmla="*/ 0 h 182264"/>
                  <a:gd name="connsiteX2" fmla="*/ 36097 w 144387"/>
                  <a:gd name="connsiteY2" fmla="*/ 0 h 182264"/>
                  <a:gd name="connsiteX3" fmla="*/ 110191 w 144387"/>
                  <a:gd name="connsiteY3" fmla="*/ 121509 h 182264"/>
                  <a:gd name="connsiteX4" fmla="*/ 110191 w 144387"/>
                  <a:gd name="connsiteY4" fmla="*/ 0 h 182264"/>
                  <a:gd name="connsiteX5" fmla="*/ 144388 w 144387"/>
                  <a:gd name="connsiteY5" fmla="*/ 0 h 182264"/>
                  <a:gd name="connsiteX6" fmla="*/ 144388 w 144387"/>
                  <a:gd name="connsiteY6" fmla="*/ 182264 h 182264"/>
                  <a:gd name="connsiteX7" fmla="*/ 107341 w 144387"/>
                  <a:gd name="connsiteY7" fmla="*/ 182264 h 182264"/>
                  <a:gd name="connsiteX8" fmla="*/ 34197 w 144387"/>
                  <a:gd name="connsiteY8" fmla="*/ 63603 h 182264"/>
                  <a:gd name="connsiteX9" fmla="*/ 34197 w 144387"/>
                  <a:gd name="connsiteY9" fmla="*/ 182264 h 182264"/>
                  <a:gd name="connsiteX10" fmla="*/ 0 w 144387"/>
                  <a:gd name="connsiteY10" fmla="*/ 182264 h 18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87" h="182264">
                    <a:moveTo>
                      <a:pt x="0" y="182264"/>
                    </a:moveTo>
                    <a:lnTo>
                      <a:pt x="0" y="0"/>
                    </a:lnTo>
                    <a:lnTo>
                      <a:pt x="36097" y="0"/>
                    </a:lnTo>
                    <a:lnTo>
                      <a:pt x="110191" y="121509"/>
                    </a:lnTo>
                    <a:lnTo>
                      <a:pt x="110191" y="0"/>
                    </a:lnTo>
                    <a:lnTo>
                      <a:pt x="144388" y="0"/>
                    </a:lnTo>
                    <a:lnTo>
                      <a:pt x="144388" y="182264"/>
                    </a:lnTo>
                    <a:lnTo>
                      <a:pt x="107341" y="182264"/>
                    </a:lnTo>
                    <a:lnTo>
                      <a:pt x="34197" y="63603"/>
                    </a:lnTo>
                    <a:lnTo>
                      <a:pt x="34197" y="182264"/>
                    </a:lnTo>
                    <a:lnTo>
                      <a:pt x="0" y="182264"/>
                    </a:lnTo>
                    <a:close/>
                  </a:path>
                </a:pathLst>
              </a:custGeom>
              <a:solidFill>
                <a:srgbClr val="FFFFFF"/>
              </a:solidFill>
              <a:ln w="9486" cap="flat">
                <a:noFill/>
                <a:prstDash val="solid"/>
                <a:miter/>
              </a:ln>
            </p:spPr>
            <p:txBody>
              <a:bodyPr rtlCol="0" anchor="ctr"/>
              <a:lstStyle/>
              <a:p>
                <a:endParaRPr lang="en-US"/>
              </a:p>
            </p:txBody>
          </p:sp>
          <p:sp>
            <p:nvSpPr>
              <p:cNvPr id="18" name="Freeform 323">
                <a:extLst>
                  <a:ext uri="{FF2B5EF4-FFF2-40B4-BE49-F238E27FC236}">
                    <a16:creationId xmlns:a16="http://schemas.microsoft.com/office/drawing/2014/main" id="{849D7C86-8AB8-4105-8C7C-CE649443547D}"/>
                  </a:ext>
                </a:extLst>
              </p:cNvPr>
              <p:cNvSpPr/>
              <p:nvPr/>
            </p:nvSpPr>
            <p:spPr>
              <a:xfrm>
                <a:off x="11268145" y="2032438"/>
                <a:ext cx="144387" cy="181314"/>
              </a:xfrm>
              <a:custGeom>
                <a:avLst/>
                <a:gdLst>
                  <a:gd name="connsiteX0" fmla="*/ 54145 w 144387"/>
                  <a:gd name="connsiteY0" fmla="*/ 181315 h 181314"/>
                  <a:gd name="connsiteX1" fmla="*/ 54145 w 144387"/>
                  <a:gd name="connsiteY1" fmla="*/ 30377 h 181314"/>
                  <a:gd name="connsiteX2" fmla="*/ 0 w 144387"/>
                  <a:gd name="connsiteY2" fmla="*/ 30377 h 181314"/>
                  <a:gd name="connsiteX3" fmla="*/ 0 w 144387"/>
                  <a:gd name="connsiteY3" fmla="*/ 0 h 181314"/>
                  <a:gd name="connsiteX4" fmla="*/ 144388 w 144387"/>
                  <a:gd name="connsiteY4" fmla="*/ 0 h 181314"/>
                  <a:gd name="connsiteX5" fmla="*/ 144388 w 144387"/>
                  <a:gd name="connsiteY5" fmla="*/ 30377 h 181314"/>
                  <a:gd name="connsiteX6" fmla="*/ 90242 w 144387"/>
                  <a:gd name="connsiteY6" fmla="*/ 30377 h 181314"/>
                  <a:gd name="connsiteX7" fmla="*/ 90242 w 144387"/>
                  <a:gd name="connsiteY7" fmla="*/ 181315 h 181314"/>
                  <a:gd name="connsiteX8" fmla="*/ 54145 w 144387"/>
                  <a:gd name="connsiteY8" fmla="*/ 181315 h 18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387" h="181314">
                    <a:moveTo>
                      <a:pt x="54145" y="181315"/>
                    </a:moveTo>
                    <a:lnTo>
                      <a:pt x="54145" y="30377"/>
                    </a:lnTo>
                    <a:lnTo>
                      <a:pt x="0" y="30377"/>
                    </a:lnTo>
                    <a:lnTo>
                      <a:pt x="0" y="0"/>
                    </a:lnTo>
                    <a:lnTo>
                      <a:pt x="144388" y="0"/>
                    </a:lnTo>
                    <a:lnTo>
                      <a:pt x="144388" y="30377"/>
                    </a:lnTo>
                    <a:lnTo>
                      <a:pt x="90242" y="30377"/>
                    </a:lnTo>
                    <a:lnTo>
                      <a:pt x="90242" y="181315"/>
                    </a:lnTo>
                    <a:lnTo>
                      <a:pt x="54145" y="181315"/>
                    </a:lnTo>
                    <a:close/>
                  </a:path>
                </a:pathLst>
              </a:custGeom>
              <a:solidFill>
                <a:srgbClr val="FFFFFF"/>
              </a:solidFill>
              <a:ln w="9486" cap="flat">
                <a:noFill/>
                <a:prstDash val="solid"/>
                <a:miter/>
              </a:ln>
            </p:spPr>
            <p:txBody>
              <a:bodyPr rtlCol="0" anchor="ctr"/>
              <a:lstStyle/>
              <a:p>
                <a:endParaRPr lang="en-US"/>
              </a:p>
            </p:txBody>
          </p:sp>
          <p:sp>
            <p:nvSpPr>
              <p:cNvPr id="19" name="Freeform 324">
                <a:extLst>
                  <a:ext uri="{FF2B5EF4-FFF2-40B4-BE49-F238E27FC236}">
                    <a16:creationId xmlns:a16="http://schemas.microsoft.com/office/drawing/2014/main" id="{BA7BA0C2-E986-4E67-BF8B-DECA9EFA5B9B}"/>
                  </a:ext>
                </a:extLst>
              </p:cNvPr>
              <p:cNvSpPr/>
              <p:nvPr/>
            </p:nvSpPr>
            <p:spPr>
              <a:xfrm>
                <a:off x="11437231" y="2031488"/>
                <a:ext cx="138688" cy="182264"/>
              </a:xfrm>
              <a:custGeom>
                <a:avLst/>
                <a:gdLst>
                  <a:gd name="connsiteX0" fmla="*/ 0 w 138688"/>
                  <a:gd name="connsiteY0" fmla="*/ 182264 h 182264"/>
                  <a:gd name="connsiteX1" fmla="*/ 0 w 138688"/>
                  <a:gd name="connsiteY1" fmla="*/ 0 h 182264"/>
                  <a:gd name="connsiteX2" fmla="*/ 134889 w 138688"/>
                  <a:gd name="connsiteY2" fmla="*/ 0 h 182264"/>
                  <a:gd name="connsiteX3" fmla="*/ 134889 w 138688"/>
                  <a:gd name="connsiteY3" fmla="*/ 30377 h 182264"/>
                  <a:gd name="connsiteX4" fmla="*/ 37047 w 138688"/>
                  <a:gd name="connsiteY4" fmla="*/ 30377 h 182264"/>
                  <a:gd name="connsiteX5" fmla="*/ 37047 w 138688"/>
                  <a:gd name="connsiteY5" fmla="*/ 71197 h 182264"/>
                  <a:gd name="connsiteX6" fmla="*/ 128239 w 138688"/>
                  <a:gd name="connsiteY6" fmla="*/ 71197 h 182264"/>
                  <a:gd name="connsiteX7" fmla="*/ 128239 w 138688"/>
                  <a:gd name="connsiteY7" fmla="*/ 101574 h 182264"/>
                  <a:gd name="connsiteX8" fmla="*/ 37047 w 138688"/>
                  <a:gd name="connsiteY8" fmla="*/ 101574 h 182264"/>
                  <a:gd name="connsiteX9" fmla="*/ 37047 w 138688"/>
                  <a:gd name="connsiteY9" fmla="*/ 150938 h 182264"/>
                  <a:gd name="connsiteX10" fmla="*/ 138688 w 138688"/>
                  <a:gd name="connsiteY10" fmla="*/ 150938 h 182264"/>
                  <a:gd name="connsiteX11" fmla="*/ 138688 w 138688"/>
                  <a:gd name="connsiteY11" fmla="*/ 181315 h 182264"/>
                  <a:gd name="connsiteX12" fmla="*/ 0 w 138688"/>
                  <a:gd name="connsiteY12" fmla="*/ 181315 h 18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688" h="182264">
                    <a:moveTo>
                      <a:pt x="0" y="182264"/>
                    </a:moveTo>
                    <a:lnTo>
                      <a:pt x="0" y="0"/>
                    </a:lnTo>
                    <a:lnTo>
                      <a:pt x="134889" y="0"/>
                    </a:lnTo>
                    <a:lnTo>
                      <a:pt x="134889" y="30377"/>
                    </a:lnTo>
                    <a:lnTo>
                      <a:pt x="37047" y="30377"/>
                    </a:lnTo>
                    <a:lnTo>
                      <a:pt x="37047" y="71197"/>
                    </a:lnTo>
                    <a:lnTo>
                      <a:pt x="128239" y="71197"/>
                    </a:lnTo>
                    <a:lnTo>
                      <a:pt x="128239" y="101574"/>
                    </a:lnTo>
                    <a:lnTo>
                      <a:pt x="37047" y="101574"/>
                    </a:lnTo>
                    <a:lnTo>
                      <a:pt x="37047" y="150938"/>
                    </a:lnTo>
                    <a:lnTo>
                      <a:pt x="138688" y="150938"/>
                    </a:lnTo>
                    <a:lnTo>
                      <a:pt x="138688" y="181315"/>
                    </a:lnTo>
                    <a:lnTo>
                      <a:pt x="0" y="181315"/>
                    </a:lnTo>
                    <a:close/>
                  </a:path>
                </a:pathLst>
              </a:custGeom>
              <a:solidFill>
                <a:srgbClr val="FFFFFF"/>
              </a:solidFill>
              <a:ln w="9486" cap="flat">
                <a:noFill/>
                <a:prstDash val="solid"/>
                <a:miter/>
              </a:ln>
            </p:spPr>
            <p:txBody>
              <a:bodyPr rtlCol="0" anchor="ctr"/>
              <a:lstStyle/>
              <a:p>
                <a:endParaRPr lang="en-US"/>
              </a:p>
            </p:txBody>
          </p:sp>
          <p:sp>
            <p:nvSpPr>
              <p:cNvPr id="20" name="Freeform 325">
                <a:extLst>
                  <a:ext uri="{FF2B5EF4-FFF2-40B4-BE49-F238E27FC236}">
                    <a16:creationId xmlns:a16="http://schemas.microsoft.com/office/drawing/2014/main" id="{3262232B-70D9-4854-BBD3-6BE8F1B9845F}"/>
                  </a:ext>
                </a:extLst>
              </p:cNvPr>
              <p:cNvSpPr/>
              <p:nvPr/>
            </p:nvSpPr>
            <p:spPr>
              <a:xfrm>
                <a:off x="11607266" y="2031488"/>
                <a:ext cx="163385" cy="182264"/>
              </a:xfrm>
              <a:custGeom>
                <a:avLst/>
                <a:gdLst>
                  <a:gd name="connsiteX0" fmla="*/ 0 w 163385"/>
                  <a:gd name="connsiteY0" fmla="*/ 182264 h 182264"/>
                  <a:gd name="connsiteX1" fmla="*/ 0 w 163385"/>
                  <a:gd name="connsiteY1" fmla="*/ 0 h 182264"/>
                  <a:gd name="connsiteX2" fmla="*/ 77893 w 163385"/>
                  <a:gd name="connsiteY2" fmla="*/ 0 h 182264"/>
                  <a:gd name="connsiteX3" fmla="*/ 120640 w 163385"/>
                  <a:gd name="connsiteY3" fmla="*/ 4746 h 182264"/>
                  <a:gd name="connsiteX4" fmla="*/ 141538 w 163385"/>
                  <a:gd name="connsiteY4" fmla="*/ 21834 h 182264"/>
                  <a:gd name="connsiteX5" fmla="*/ 149137 w 163385"/>
                  <a:gd name="connsiteY5" fmla="*/ 50313 h 182264"/>
                  <a:gd name="connsiteX6" fmla="*/ 136788 w 163385"/>
                  <a:gd name="connsiteY6" fmla="*/ 84487 h 182264"/>
                  <a:gd name="connsiteX7" fmla="*/ 100691 w 163385"/>
                  <a:gd name="connsiteY7" fmla="*/ 101574 h 182264"/>
                  <a:gd name="connsiteX8" fmla="*/ 120640 w 163385"/>
                  <a:gd name="connsiteY8" fmla="*/ 116763 h 182264"/>
                  <a:gd name="connsiteX9" fmla="*/ 141538 w 163385"/>
                  <a:gd name="connsiteY9" fmla="*/ 146191 h 182264"/>
                  <a:gd name="connsiteX10" fmla="*/ 163386 w 163385"/>
                  <a:gd name="connsiteY10" fmla="*/ 181315 h 182264"/>
                  <a:gd name="connsiteX11" fmla="*/ 119690 w 163385"/>
                  <a:gd name="connsiteY11" fmla="*/ 181315 h 182264"/>
                  <a:gd name="connsiteX12" fmla="*/ 93092 w 163385"/>
                  <a:gd name="connsiteY12" fmla="*/ 141445 h 182264"/>
                  <a:gd name="connsiteX13" fmla="*/ 74094 w 163385"/>
                  <a:gd name="connsiteY13" fmla="*/ 114864 h 182264"/>
                  <a:gd name="connsiteX14" fmla="*/ 62695 w 163385"/>
                  <a:gd name="connsiteY14" fmla="*/ 107270 h 182264"/>
                  <a:gd name="connsiteX15" fmla="*/ 44646 w 163385"/>
                  <a:gd name="connsiteY15" fmla="*/ 105372 h 182264"/>
                  <a:gd name="connsiteX16" fmla="*/ 37047 w 163385"/>
                  <a:gd name="connsiteY16" fmla="*/ 105372 h 182264"/>
                  <a:gd name="connsiteX17" fmla="*/ 37047 w 163385"/>
                  <a:gd name="connsiteY17" fmla="*/ 181315 h 182264"/>
                  <a:gd name="connsiteX18" fmla="*/ 0 w 163385"/>
                  <a:gd name="connsiteY18" fmla="*/ 181315 h 182264"/>
                  <a:gd name="connsiteX19" fmla="*/ 36097 w 163385"/>
                  <a:gd name="connsiteY19" fmla="*/ 76893 h 182264"/>
                  <a:gd name="connsiteX20" fmla="*/ 63645 w 163385"/>
                  <a:gd name="connsiteY20" fmla="*/ 76893 h 182264"/>
                  <a:gd name="connsiteX21" fmla="*/ 96892 w 163385"/>
                  <a:gd name="connsiteY21" fmla="*/ 74994 h 182264"/>
                  <a:gd name="connsiteX22" fmla="*/ 107341 w 163385"/>
                  <a:gd name="connsiteY22" fmla="*/ 67400 h 182264"/>
                  <a:gd name="connsiteX23" fmla="*/ 111140 w 163385"/>
                  <a:gd name="connsiteY23" fmla="*/ 54110 h 182264"/>
                  <a:gd name="connsiteX24" fmla="*/ 106391 w 163385"/>
                  <a:gd name="connsiteY24" fmla="*/ 38921 h 182264"/>
                  <a:gd name="connsiteX25" fmla="*/ 92142 w 163385"/>
                  <a:gd name="connsiteY25" fmla="*/ 31327 h 182264"/>
                  <a:gd name="connsiteX26" fmla="*/ 65544 w 163385"/>
                  <a:gd name="connsiteY26" fmla="*/ 30377 h 182264"/>
                  <a:gd name="connsiteX27" fmla="*/ 37047 w 163385"/>
                  <a:gd name="connsiteY27" fmla="*/ 30377 h 182264"/>
                  <a:gd name="connsiteX28" fmla="*/ 37047 w 163385"/>
                  <a:gd name="connsiteY28" fmla="*/ 76893 h 18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3385" h="182264">
                    <a:moveTo>
                      <a:pt x="0" y="182264"/>
                    </a:moveTo>
                    <a:lnTo>
                      <a:pt x="0" y="0"/>
                    </a:lnTo>
                    <a:lnTo>
                      <a:pt x="77893" y="0"/>
                    </a:lnTo>
                    <a:cubicBezTo>
                      <a:pt x="96892" y="0"/>
                      <a:pt x="111140" y="1899"/>
                      <a:pt x="120640" y="4746"/>
                    </a:cubicBezTo>
                    <a:cubicBezTo>
                      <a:pt x="129189" y="7594"/>
                      <a:pt x="136788" y="14239"/>
                      <a:pt x="141538" y="21834"/>
                    </a:cubicBezTo>
                    <a:cubicBezTo>
                      <a:pt x="147237" y="30377"/>
                      <a:pt x="149137" y="39870"/>
                      <a:pt x="149137" y="50313"/>
                    </a:cubicBezTo>
                    <a:cubicBezTo>
                      <a:pt x="149137" y="63603"/>
                      <a:pt x="145338" y="74994"/>
                      <a:pt x="136788" y="84487"/>
                    </a:cubicBezTo>
                    <a:cubicBezTo>
                      <a:pt x="128239" y="93980"/>
                      <a:pt x="116840" y="98726"/>
                      <a:pt x="100691" y="101574"/>
                    </a:cubicBezTo>
                    <a:cubicBezTo>
                      <a:pt x="108291" y="106321"/>
                      <a:pt x="114940" y="111067"/>
                      <a:pt x="120640" y="116763"/>
                    </a:cubicBezTo>
                    <a:cubicBezTo>
                      <a:pt x="125389" y="122459"/>
                      <a:pt x="132989" y="131952"/>
                      <a:pt x="141538" y="146191"/>
                    </a:cubicBezTo>
                    <a:lnTo>
                      <a:pt x="163386" y="181315"/>
                    </a:lnTo>
                    <a:lnTo>
                      <a:pt x="119690" y="181315"/>
                    </a:lnTo>
                    <a:lnTo>
                      <a:pt x="93092" y="141445"/>
                    </a:lnTo>
                    <a:cubicBezTo>
                      <a:pt x="83593" y="127205"/>
                      <a:pt x="76943" y="118662"/>
                      <a:pt x="74094" y="114864"/>
                    </a:cubicBezTo>
                    <a:cubicBezTo>
                      <a:pt x="71244" y="111067"/>
                      <a:pt x="66494" y="108219"/>
                      <a:pt x="62695" y="107270"/>
                    </a:cubicBezTo>
                    <a:cubicBezTo>
                      <a:pt x="58895" y="106321"/>
                      <a:pt x="52246" y="105372"/>
                      <a:pt x="44646" y="105372"/>
                    </a:cubicBezTo>
                    <a:lnTo>
                      <a:pt x="37047" y="105372"/>
                    </a:lnTo>
                    <a:lnTo>
                      <a:pt x="37047" y="181315"/>
                    </a:lnTo>
                    <a:lnTo>
                      <a:pt x="0" y="181315"/>
                    </a:lnTo>
                    <a:close/>
                    <a:moveTo>
                      <a:pt x="36097" y="76893"/>
                    </a:moveTo>
                    <a:lnTo>
                      <a:pt x="63645" y="76893"/>
                    </a:lnTo>
                    <a:cubicBezTo>
                      <a:pt x="81693" y="76893"/>
                      <a:pt x="92142" y="75943"/>
                      <a:pt x="96892" y="74994"/>
                    </a:cubicBezTo>
                    <a:cubicBezTo>
                      <a:pt x="101641" y="74045"/>
                      <a:pt x="104491" y="71197"/>
                      <a:pt x="107341" y="67400"/>
                    </a:cubicBezTo>
                    <a:cubicBezTo>
                      <a:pt x="110191" y="63603"/>
                      <a:pt x="111140" y="58856"/>
                      <a:pt x="111140" y="54110"/>
                    </a:cubicBezTo>
                    <a:cubicBezTo>
                      <a:pt x="111140" y="48414"/>
                      <a:pt x="109241" y="42718"/>
                      <a:pt x="106391" y="38921"/>
                    </a:cubicBezTo>
                    <a:cubicBezTo>
                      <a:pt x="103541" y="35124"/>
                      <a:pt x="98792" y="33225"/>
                      <a:pt x="92142" y="31327"/>
                    </a:cubicBezTo>
                    <a:cubicBezTo>
                      <a:pt x="89292" y="31327"/>
                      <a:pt x="79793" y="30377"/>
                      <a:pt x="65544" y="30377"/>
                    </a:cubicBezTo>
                    <a:lnTo>
                      <a:pt x="37047" y="30377"/>
                    </a:lnTo>
                    <a:lnTo>
                      <a:pt x="37047" y="76893"/>
                    </a:lnTo>
                    <a:close/>
                  </a:path>
                </a:pathLst>
              </a:custGeom>
              <a:solidFill>
                <a:srgbClr val="FFFFFF"/>
              </a:solidFill>
              <a:ln w="9486" cap="flat">
                <a:noFill/>
                <a:prstDash val="solid"/>
                <a:miter/>
              </a:ln>
            </p:spPr>
            <p:txBody>
              <a:bodyPr rtlCol="0" anchor="ctr"/>
              <a:lstStyle/>
              <a:p>
                <a:endParaRPr lang="en-US"/>
              </a:p>
            </p:txBody>
          </p:sp>
          <p:sp>
            <p:nvSpPr>
              <p:cNvPr id="21" name="Freeform 326">
                <a:extLst>
                  <a:ext uri="{FF2B5EF4-FFF2-40B4-BE49-F238E27FC236}">
                    <a16:creationId xmlns:a16="http://schemas.microsoft.com/office/drawing/2014/main" id="{B985552C-FBD9-4234-8226-8A6F3AE9FBA4}"/>
                  </a:ext>
                </a:extLst>
              </p:cNvPr>
              <p:cNvSpPr/>
              <p:nvPr/>
            </p:nvSpPr>
            <p:spPr>
              <a:xfrm>
                <a:off x="11790601" y="2031488"/>
                <a:ext cx="144387" cy="182264"/>
              </a:xfrm>
              <a:custGeom>
                <a:avLst/>
                <a:gdLst>
                  <a:gd name="connsiteX0" fmla="*/ 0 w 144387"/>
                  <a:gd name="connsiteY0" fmla="*/ 182264 h 182264"/>
                  <a:gd name="connsiteX1" fmla="*/ 0 w 144387"/>
                  <a:gd name="connsiteY1" fmla="*/ 0 h 182264"/>
                  <a:gd name="connsiteX2" fmla="*/ 36097 w 144387"/>
                  <a:gd name="connsiteY2" fmla="*/ 0 h 182264"/>
                  <a:gd name="connsiteX3" fmla="*/ 110191 w 144387"/>
                  <a:gd name="connsiteY3" fmla="*/ 121509 h 182264"/>
                  <a:gd name="connsiteX4" fmla="*/ 110191 w 144387"/>
                  <a:gd name="connsiteY4" fmla="*/ 0 h 182264"/>
                  <a:gd name="connsiteX5" fmla="*/ 144388 w 144387"/>
                  <a:gd name="connsiteY5" fmla="*/ 0 h 182264"/>
                  <a:gd name="connsiteX6" fmla="*/ 144388 w 144387"/>
                  <a:gd name="connsiteY6" fmla="*/ 182264 h 182264"/>
                  <a:gd name="connsiteX7" fmla="*/ 107341 w 144387"/>
                  <a:gd name="connsiteY7" fmla="*/ 182264 h 182264"/>
                  <a:gd name="connsiteX8" fmla="*/ 34197 w 144387"/>
                  <a:gd name="connsiteY8" fmla="*/ 63603 h 182264"/>
                  <a:gd name="connsiteX9" fmla="*/ 34197 w 144387"/>
                  <a:gd name="connsiteY9" fmla="*/ 182264 h 182264"/>
                  <a:gd name="connsiteX10" fmla="*/ 0 w 144387"/>
                  <a:gd name="connsiteY10" fmla="*/ 182264 h 18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87" h="182264">
                    <a:moveTo>
                      <a:pt x="0" y="182264"/>
                    </a:moveTo>
                    <a:lnTo>
                      <a:pt x="0" y="0"/>
                    </a:lnTo>
                    <a:lnTo>
                      <a:pt x="36097" y="0"/>
                    </a:lnTo>
                    <a:lnTo>
                      <a:pt x="110191" y="121509"/>
                    </a:lnTo>
                    <a:lnTo>
                      <a:pt x="110191" y="0"/>
                    </a:lnTo>
                    <a:lnTo>
                      <a:pt x="144388" y="0"/>
                    </a:lnTo>
                    <a:lnTo>
                      <a:pt x="144388" y="182264"/>
                    </a:lnTo>
                    <a:lnTo>
                      <a:pt x="107341" y="182264"/>
                    </a:lnTo>
                    <a:lnTo>
                      <a:pt x="34197" y="63603"/>
                    </a:lnTo>
                    <a:lnTo>
                      <a:pt x="34197" y="182264"/>
                    </a:lnTo>
                    <a:lnTo>
                      <a:pt x="0" y="182264"/>
                    </a:lnTo>
                    <a:close/>
                  </a:path>
                </a:pathLst>
              </a:custGeom>
              <a:solidFill>
                <a:srgbClr val="FFFFFF"/>
              </a:solidFill>
              <a:ln w="9486" cap="flat">
                <a:noFill/>
                <a:prstDash val="solid"/>
                <a:miter/>
              </a:ln>
            </p:spPr>
            <p:txBody>
              <a:bodyPr rtlCol="0" anchor="ctr"/>
              <a:lstStyle/>
              <a:p>
                <a:endParaRPr lang="en-US"/>
              </a:p>
            </p:txBody>
          </p:sp>
          <p:sp>
            <p:nvSpPr>
              <p:cNvPr id="22" name="Freeform 327">
                <a:extLst>
                  <a:ext uri="{FF2B5EF4-FFF2-40B4-BE49-F238E27FC236}">
                    <a16:creationId xmlns:a16="http://schemas.microsoft.com/office/drawing/2014/main" id="{DB209FBF-62CF-4471-AE12-A1140CAF0308}"/>
                  </a:ext>
                </a:extLst>
              </p:cNvPr>
              <p:cNvSpPr/>
              <p:nvPr/>
            </p:nvSpPr>
            <p:spPr>
              <a:xfrm>
                <a:off x="11954937" y="2031488"/>
                <a:ext cx="183334" cy="182264"/>
              </a:xfrm>
              <a:custGeom>
                <a:avLst/>
                <a:gdLst>
                  <a:gd name="connsiteX0" fmla="*/ 183334 w 183334"/>
                  <a:gd name="connsiteY0" fmla="*/ 182264 h 182264"/>
                  <a:gd name="connsiteX1" fmla="*/ 143438 w 183334"/>
                  <a:gd name="connsiteY1" fmla="*/ 182264 h 182264"/>
                  <a:gd name="connsiteX2" fmla="*/ 127289 w 183334"/>
                  <a:gd name="connsiteY2" fmla="*/ 140495 h 182264"/>
                  <a:gd name="connsiteX3" fmla="*/ 54145 w 183334"/>
                  <a:gd name="connsiteY3" fmla="*/ 140495 h 182264"/>
                  <a:gd name="connsiteX4" fmla="*/ 38947 w 183334"/>
                  <a:gd name="connsiteY4" fmla="*/ 182264 h 182264"/>
                  <a:gd name="connsiteX5" fmla="*/ 0 w 183334"/>
                  <a:gd name="connsiteY5" fmla="*/ 182264 h 182264"/>
                  <a:gd name="connsiteX6" fmla="*/ 71244 w 183334"/>
                  <a:gd name="connsiteY6" fmla="*/ 0 h 182264"/>
                  <a:gd name="connsiteX7" fmla="*/ 110191 w 183334"/>
                  <a:gd name="connsiteY7" fmla="*/ 0 h 182264"/>
                  <a:gd name="connsiteX8" fmla="*/ 183334 w 183334"/>
                  <a:gd name="connsiteY8" fmla="*/ 182264 h 182264"/>
                  <a:gd name="connsiteX9" fmla="*/ 115890 w 183334"/>
                  <a:gd name="connsiteY9" fmla="*/ 110118 h 182264"/>
                  <a:gd name="connsiteX10" fmla="*/ 91192 w 183334"/>
                  <a:gd name="connsiteY10" fmla="*/ 42718 h 182264"/>
                  <a:gd name="connsiteX11" fmla="*/ 66494 w 183334"/>
                  <a:gd name="connsiteY11" fmla="*/ 110118 h 182264"/>
                  <a:gd name="connsiteX12" fmla="*/ 115890 w 183334"/>
                  <a:gd name="connsiteY12" fmla="*/ 110118 h 18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334" h="182264">
                    <a:moveTo>
                      <a:pt x="183334" y="182264"/>
                    </a:moveTo>
                    <a:lnTo>
                      <a:pt x="143438" y="182264"/>
                    </a:lnTo>
                    <a:lnTo>
                      <a:pt x="127289" y="140495"/>
                    </a:lnTo>
                    <a:lnTo>
                      <a:pt x="54145" y="140495"/>
                    </a:lnTo>
                    <a:lnTo>
                      <a:pt x="38947" y="182264"/>
                    </a:lnTo>
                    <a:lnTo>
                      <a:pt x="0" y="182264"/>
                    </a:lnTo>
                    <a:lnTo>
                      <a:pt x="71244" y="0"/>
                    </a:lnTo>
                    <a:lnTo>
                      <a:pt x="110191" y="0"/>
                    </a:lnTo>
                    <a:lnTo>
                      <a:pt x="183334" y="182264"/>
                    </a:lnTo>
                    <a:close/>
                    <a:moveTo>
                      <a:pt x="115890" y="110118"/>
                    </a:moveTo>
                    <a:lnTo>
                      <a:pt x="91192" y="42718"/>
                    </a:lnTo>
                    <a:lnTo>
                      <a:pt x="66494" y="110118"/>
                    </a:lnTo>
                    <a:lnTo>
                      <a:pt x="115890" y="110118"/>
                    </a:lnTo>
                    <a:close/>
                  </a:path>
                </a:pathLst>
              </a:custGeom>
              <a:solidFill>
                <a:srgbClr val="FFFFFF"/>
              </a:solidFill>
              <a:ln w="9486" cap="flat">
                <a:noFill/>
                <a:prstDash val="solid"/>
                <a:miter/>
              </a:ln>
            </p:spPr>
            <p:txBody>
              <a:bodyPr rtlCol="0" anchor="ctr"/>
              <a:lstStyle/>
              <a:p>
                <a:endParaRPr lang="en-US"/>
              </a:p>
            </p:txBody>
          </p:sp>
          <p:sp>
            <p:nvSpPr>
              <p:cNvPr id="23" name="Freeform 328">
                <a:extLst>
                  <a:ext uri="{FF2B5EF4-FFF2-40B4-BE49-F238E27FC236}">
                    <a16:creationId xmlns:a16="http://schemas.microsoft.com/office/drawing/2014/main" id="{20B8A63C-AA5F-4E13-948F-4FF6E674A3BC}"/>
                  </a:ext>
                </a:extLst>
              </p:cNvPr>
              <p:cNvSpPr/>
              <p:nvPr/>
            </p:nvSpPr>
            <p:spPr>
              <a:xfrm>
                <a:off x="12125922" y="2032438"/>
                <a:ext cx="144387" cy="181314"/>
              </a:xfrm>
              <a:custGeom>
                <a:avLst/>
                <a:gdLst>
                  <a:gd name="connsiteX0" fmla="*/ 54145 w 144387"/>
                  <a:gd name="connsiteY0" fmla="*/ 181315 h 181314"/>
                  <a:gd name="connsiteX1" fmla="*/ 54145 w 144387"/>
                  <a:gd name="connsiteY1" fmla="*/ 30377 h 181314"/>
                  <a:gd name="connsiteX2" fmla="*/ 0 w 144387"/>
                  <a:gd name="connsiteY2" fmla="*/ 30377 h 181314"/>
                  <a:gd name="connsiteX3" fmla="*/ 0 w 144387"/>
                  <a:gd name="connsiteY3" fmla="*/ 0 h 181314"/>
                  <a:gd name="connsiteX4" fmla="*/ 144388 w 144387"/>
                  <a:gd name="connsiteY4" fmla="*/ 0 h 181314"/>
                  <a:gd name="connsiteX5" fmla="*/ 144388 w 144387"/>
                  <a:gd name="connsiteY5" fmla="*/ 30377 h 181314"/>
                  <a:gd name="connsiteX6" fmla="*/ 90242 w 144387"/>
                  <a:gd name="connsiteY6" fmla="*/ 30377 h 181314"/>
                  <a:gd name="connsiteX7" fmla="*/ 90242 w 144387"/>
                  <a:gd name="connsiteY7" fmla="*/ 181315 h 181314"/>
                  <a:gd name="connsiteX8" fmla="*/ 54145 w 144387"/>
                  <a:gd name="connsiteY8" fmla="*/ 181315 h 18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387" h="181314">
                    <a:moveTo>
                      <a:pt x="54145" y="181315"/>
                    </a:moveTo>
                    <a:lnTo>
                      <a:pt x="54145" y="30377"/>
                    </a:lnTo>
                    <a:lnTo>
                      <a:pt x="0" y="30377"/>
                    </a:lnTo>
                    <a:lnTo>
                      <a:pt x="0" y="0"/>
                    </a:lnTo>
                    <a:lnTo>
                      <a:pt x="144388" y="0"/>
                    </a:lnTo>
                    <a:lnTo>
                      <a:pt x="144388" y="30377"/>
                    </a:lnTo>
                    <a:lnTo>
                      <a:pt x="90242" y="30377"/>
                    </a:lnTo>
                    <a:lnTo>
                      <a:pt x="90242" y="181315"/>
                    </a:lnTo>
                    <a:lnTo>
                      <a:pt x="54145" y="181315"/>
                    </a:lnTo>
                    <a:close/>
                  </a:path>
                </a:pathLst>
              </a:custGeom>
              <a:solidFill>
                <a:srgbClr val="FFFFFF"/>
              </a:solidFill>
              <a:ln w="9486" cap="flat">
                <a:noFill/>
                <a:prstDash val="solid"/>
                <a:miter/>
              </a:ln>
            </p:spPr>
            <p:txBody>
              <a:bodyPr rtlCol="0" anchor="ctr"/>
              <a:lstStyle/>
              <a:p>
                <a:endParaRPr lang="en-US"/>
              </a:p>
            </p:txBody>
          </p:sp>
          <p:sp>
            <p:nvSpPr>
              <p:cNvPr id="24" name="Freeform 329">
                <a:extLst>
                  <a:ext uri="{FF2B5EF4-FFF2-40B4-BE49-F238E27FC236}">
                    <a16:creationId xmlns:a16="http://schemas.microsoft.com/office/drawing/2014/main" id="{7576A40D-27A0-4E28-BBA8-4484BBB78BFF}"/>
                  </a:ext>
                </a:extLst>
              </p:cNvPr>
              <p:cNvSpPr/>
              <p:nvPr/>
            </p:nvSpPr>
            <p:spPr>
              <a:xfrm>
                <a:off x="12294058" y="2031488"/>
                <a:ext cx="37046" cy="182264"/>
              </a:xfrm>
              <a:custGeom>
                <a:avLst/>
                <a:gdLst>
                  <a:gd name="connsiteX0" fmla="*/ 0 w 37046"/>
                  <a:gd name="connsiteY0" fmla="*/ 182264 h 182264"/>
                  <a:gd name="connsiteX1" fmla="*/ 0 w 37046"/>
                  <a:gd name="connsiteY1" fmla="*/ 0 h 182264"/>
                  <a:gd name="connsiteX2" fmla="*/ 37047 w 37046"/>
                  <a:gd name="connsiteY2" fmla="*/ 0 h 182264"/>
                  <a:gd name="connsiteX3" fmla="*/ 37047 w 37046"/>
                  <a:gd name="connsiteY3" fmla="*/ 182264 h 182264"/>
                  <a:gd name="connsiteX4" fmla="*/ 0 w 37046"/>
                  <a:gd name="connsiteY4" fmla="*/ 182264 h 18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46" h="182264">
                    <a:moveTo>
                      <a:pt x="0" y="182264"/>
                    </a:moveTo>
                    <a:lnTo>
                      <a:pt x="0" y="0"/>
                    </a:lnTo>
                    <a:lnTo>
                      <a:pt x="37047" y="0"/>
                    </a:lnTo>
                    <a:lnTo>
                      <a:pt x="37047" y="182264"/>
                    </a:lnTo>
                    <a:lnTo>
                      <a:pt x="0" y="182264"/>
                    </a:lnTo>
                    <a:close/>
                  </a:path>
                </a:pathLst>
              </a:custGeom>
              <a:solidFill>
                <a:srgbClr val="FFFFFF"/>
              </a:solidFill>
              <a:ln w="9486" cap="flat">
                <a:noFill/>
                <a:prstDash val="solid"/>
                <a:miter/>
              </a:ln>
            </p:spPr>
            <p:txBody>
              <a:bodyPr rtlCol="0" anchor="ctr"/>
              <a:lstStyle/>
              <a:p>
                <a:endParaRPr lang="en-US"/>
              </a:p>
            </p:txBody>
          </p:sp>
          <p:sp>
            <p:nvSpPr>
              <p:cNvPr id="25" name="Freeform 330">
                <a:extLst>
                  <a:ext uri="{FF2B5EF4-FFF2-40B4-BE49-F238E27FC236}">
                    <a16:creationId xmlns:a16="http://schemas.microsoft.com/office/drawing/2014/main" id="{3111153B-A67C-45A9-8F09-5BAF6906204F}"/>
                  </a:ext>
                </a:extLst>
              </p:cNvPr>
              <p:cNvSpPr/>
              <p:nvPr/>
            </p:nvSpPr>
            <p:spPr>
              <a:xfrm>
                <a:off x="12357702" y="2028641"/>
                <a:ext cx="176684" cy="187960"/>
              </a:xfrm>
              <a:custGeom>
                <a:avLst/>
                <a:gdLst>
                  <a:gd name="connsiteX0" fmla="*/ 0 w 176684"/>
                  <a:gd name="connsiteY0" fmla="*/ 94929 h 187960"/>
                  <a:gd name="connsiteX1" fmla="*/ 8549 w 176684"/>
                  <a:gd name="connsiteY1" fmla="*/ 48414 h 187960"/>
                  <a:gd name="connsiteX2" fmla="*/ 25648 w 176684"/>
                  <a:gd name="connsiteY2" fmla="*/ 23732 h 187960"/>
                  <a:gd name="connsiteX3" fmla="*/ 49396 w 176684"/>
                  <a:gd name="connsiteY3" fmla="*/ 7594 h 187960"/>
                  <a:gd name="connsiteX4" fmla="*/ 88342 w 176684"/>
                  <a:gd name="connsiteY4" fmla="*/ 0 h 187960"/>
                  <a:gd name="connsiteX5" fmla="*/ 152937 w 176684"/>
                  <a:gd name="connsiteY5" fmla="*/ 24682 h 187960"/>
                  <a:gd name="connsiteX6" fmla="*/ 176685 w 176684"/>
                  <a:gd name="connsiteY6" fmla="*/ 93980 h 187960"/>
                  <a:gd name="connsiteX7" fmla="*/ 152937 w 176684"/>
                  <a:gd name="connsiteY7" fmla="*/ 163278 h 187960"/>
                  <a:gd name="connsiteX8" fmla="*/ 88342 w 176684"/>
                  <a:gd name="connsiteY8" fmla="*/ 187960 h 187960"/>
                  <a:gd name="connsiteX9" fmla="*/ 23748 w 176684"/>
                  <a:gd name="connsiteY9" fmla="*/ 163278 h 187960"/>
                  <a:gd name="connsiteX10" fmla="*/ 0 w 176684"/>
                  <a:gd name="connsiteY10" fmla="*/ 94929 h 187960"/>
                  <a:gd name="connsiteX11" fmla="*/ 37997 w 176684"/>
                  <a:gd name="connsiteY11" fmla="*/ 93980 h 187960"/>
                  <a:gd name="connsiteX12" fmla="*/ 52246 w 176684"/>
                  <a:gd name="connsiteY12" fmla="*/ 140495 h 187960"/>
                  <a:gd name="connsiteX13" fmla="*/ 88342 w 176684"/>
                  <a:gd name="connsiteY13" fmla="*/ 156633 h 187960"/>
                  <a:gd name="connsiteX14" fmla="*/ 124439 w 176684"/>
                  <a:gd name="connsiteY14" fmla="*/ 140495 h 187960"/>
                  <a:gd name="connsiteX15" fmla="*/ 138688 w 176684"/>
                  <a:gd name="connsiteY15" fmla="*/ 93031 h 187960"/>
                  <a:gd name="connsiteX16" fmla="*/ 125389 w 176684"/>
                  <a:gd name="connsiteY16" fmla="*/ 46515 h 187960"/>
                  <a:gd name="connsiteX17" fmla="*/ 89292 w 176684"/>
                  <a:gd name="connsiteY17" fmla="*/ 31327 h 187960"/>
                  <a:gd name="connsiteX18" fmla="*/ 52246 w 176684"/>
                  <a:gd name="connsiteY18" fmla="*/ 46515 h 187960"/>
                  <a:gd name="connsiteX19" fmla="*/ 37997 w 176684"/>
                  <a:gd name="connsiteY19" fmla="*/ 93980 h 187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6684" h="187960">
                    <a:moveTo>
                      <a:pt x="0" y="94929"/>
                    </a:moveTo>
                    <a:cubicBezTo>
                      <a:pt x="0" y="75943"/>
                      <a:pt x="2850" y="60755"/>
                      <a:pt x="8549" y="48414"/>
                    </a:cubicBezTo>
                    <a:cubicBezTo>
                      <a:pt x="12349" y="38921"/>
                      <a:pt x="18048" y="30377"/>
                      <a:pt x="25648" y="23732"/>
                    </a:cubicBezTo>
                    <a:cubicBezTo>
                      <a:pt x="33247" y="16138"/>
                      <a:pt x="40847" y="10442"/>
                      <a:pt x="49396" y="7594"/>
                    </a:cubicBezTo>
                    <a:cubicBezTo>
                      <a:pt x="60795" y="2848"/>
                      <a:pt x="74094" y="0"/>
                      <a:pt x="88342" y="0"/>
                    </a:cubicBezTo>
                    <a:cubicBezTo>
                      <a:pt x="114940" y="0"/>
                      <a:pt x="136788" y="8544"/>
                      <a:pt x="152937" y="24682"/>
                    </a:cubicBezTo>
                    <a:cubicBezTo>
                      <a:pt x="169086" y="40820"/>
                      <a:pt x="176685" y="64552"/>
                      <a:pt x="176685" y="93980"/>
                    </a:cubicBezTo>
                    <a:cubicBezTo>
                      <a:pt x="176685" y="123408"/>
                      <a:pt x="169086" y="146191"/>
                      <a:pt x="152937" y="163278"/>
                    </a:cubicBezTo>
                    <a:cubicBezTo>
                      <a:pt x="136788" y="179416"/>
                      <a:pt x="115890" y="187960"/>
                      <a:pt x="88342" y="187960"/>
                    </a:cubicBezTo>
                    <a:cubicBezTo>
                      <a:pt x="60795" y="187960"/>
                      <a:pt x="39897" y="179416"/>
                      <a:pt x="23748" y="163278"/>
                    </a:cubicBezTo>
                    <a:cubicBezTo>
                      <a:pt x="8549" y="147140"/>
                      <a:pt x="0" y="124357"/>
                      <a:pt x="0" y="94929"/>
                    </a:cubicBezTo>
                    <a:close/>
                    <a:moveTo>
                      <a:pt x="37997" y="93980"/>
                    </a:moveTo>
                    <a:cubicBezTo>
                      <a:pt x="37997" y="114864"/>
                      <a:pt x="42746" y="130053"/>
                      <a:pt x="52246" y="140495"/>
                    </a:cubicBezTo>
                    <a:cubicBezTo>
                      <a:pt x="61745" y="150938"/>
                      <a:pt x="74094" y="156633"/>
                      <a:pt x="88342" y="156633"/>
                    </a:cubicBezTo>
                    <a:cubicBezTo>
                      <a:pt x="102591" y="156633"/>
                      <a:pt x="114940" y="150938"/>
                      <a:pt x="124439" y="140495"/>
                    </a:cubicBezTo>
                    <a:cubicBezTo>
                      <a:pt x="133939" y="130053"/>
                      <a:pt x="138688" y="113915"/>
                      <a:pt x="138688" y="93031"/>
                    </a:cubicBezTo>
                    <a:cubicBezTo>
                      <a:pt x="138688" y="72146"/>
                      <a:pt x="133939" y="56958"/>
                      <a:pt x="125389" y="46515"/>
                    </a:cubicBezTo>
                    <a:cubicBezTo>
                      <a:pt x="115890" y="36073"/>
                      <a:pt x="104491" y="31327"/>
                      <a:pt x="89292" y="31327"/>
                    </a:cubicBezTo>
                    <a:cubicBezTo>
                      <a:pt x="74094" y="31327"/>
                      <a:pt x="61745" y="36073"/>
                      <a:pt x="52246" y="46515"/>
                    </a:cubicBezTo>
                    <a:cubicBezTo>
                      <a:pt x="42746" y="56958"/>
                      <a:pt x="37997" y="73096"/>
                      <a:pt x="37997" y="93980"/>
                    </a:cubicBezTo>
                    <a:close/>
                  </a:path>
                </a:pathLst>
              </a:custGeom>
              <a:solidFill>
                <a:srgbClr val="FFFFFF"/>
              </a:solidFill>
              <a:ln w="9486" cap="flat">
                <a:noFill/>
                <a:prstDash val="solid"/>
                <a:miter/>
              </a:ln>
            </p:spPr>
            <p:txBody>
              <a:bodyPr rtlCol="0" anchor="ctr"/>
              <a:lstStyle/>
              <a:p>
                <a:endParaRPr lang="en-US"/>
              </a:p>
            </p:txBody>
          </p:sp>
          <p:sp>
            <p:nvSpPr>
              <p:cNvPr id="26" name="Freeform 331">
                <a:extLst>
                  <a:ext uri="{FF2B5EF4-FFF2-40B4-BE49-F238E27FC236}">
                    <a16:creationId xmlns:a16="http://schemas.microsoft.com/office/drawing/2014/main" id="{6BADCD34-2E79-4CA8-8A9E-60406B8BE28B}"/>
                  </a:ext>
                </a:extLst>
              </p:cNvPr>
              <p:cNvSpPr/>
              <p:nvPr/>
            </p:nvSpPr>
            <p:spPr>
              <a:xfrm>
                <a:off x="12563834" y="2031488"/>
                <a:ext cx="144387" cy="182264"/>
              </a:xfrm>
              <a:custGeom>
                <a:avLst/>
                <a:gdLst>
                  <a:gd name="connsiteX0" fmla="*/ 0 w 144387"/>
                  <a:gd name="connsiteY0" fmla="*/ 182264 h 182264"/>
                  <a:gd name="connsiteX1" fmla="*/ 0 w 144387"/>
                  <a:gd name="connsiteY1" fmla="*/ 0 h 182264"/>
                  <a:gd name="connsiteX2" fmla="*/ 36097 w 144387"/>
                  <a:gd name="connsiteY2" fmla="*/ 0 h 182264"/>
                  <a:gd name="connsiteX3" fmla="*/ 110191 w 144387"/>
                  <a:gd name="connsiteY3" fmla="*/ 121509 h 182264"/>
                  <a:gd name="connsiteX4" fmla="*/ 110191 w 144387"/>
                  <a:gd name="connsiteY4" fmla="*/ 0 h 182264"/>
                  <a:gd name="connsiteX5" fmla="*/ 144388 w 144387"/>
                  <a:gd name="connsiteY5" fmla="*/ 0 h 182264"/>
                  <a:gd name="connsiteX6" fmla="*/ 144388 w 144387"/>
                  <a:gd name="connsiteY6" fmla="*/ 182264 h 182264"/>
                  <a:gd name="connsiteX7" fmla="*/ 107341 w 144387"/>
                  <a:gd name="connsiteY7" fmla="*/ 182264 h 182264"/>
                  <a:gd name="connsiteX8" fmla="*/ 34197 w 144387"/>
                  <a:gd name="connsiteY8" fmla="*/ 63603 h 182264"/>
                  <a:gd name="connsiteX9" fmla="*/ 34197 w 144387"/>
                  <a:gd name="connsiteY9" fmla="*/ 182264 h 182264"/>
                  <a:gd name="connsiteX10" fmla="*/ 0 w 144387"/>
                  <a:gd name="connsiteY10" fmla="*/ 182264 h 18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87" h="182264">
                    <a:moveTo>
                      <a:pt x="0" y="182264"/>
                    </a:moveTo>
                    <a:lnTo>
                      <a:pt x="0" y="0"/>
                    </a:lnTo>
                    <a:lnTo>
                      <a:pt x="36097" y="0"/>
                    </a:lnTo>
                    <a:lnTo>
                      <a:pt x="110191" y="121509"/>
                    </a:lnTo>
                    <a:lnTo>
                      <a:pt x="110191" y="0"/>
                    </a:lnTo>
                    <a:lnTo>
                      <a:pt x="144388" y="0"/>
                    </a:lnTo>
                    <a:lnTo>
                      <a:pt x="144388" y="182264"/>
                    </a:lnTo>
                    <a:lnTo>
                      <a:pt x="107341" y="182264"/>
                    </a:lnTo>
                    <a:lnTo>
                      <a:pt x="34197" y="63603"/>
                    </a:lnTo>
                    <a:lnTo>
                      <a:pt x="34197" y="182264"/>
                    </a:lnTo>
                    <a:lnTo>
                      <a:pt x="0" y="182264"/>
                    </a:lnTo>
                    <a:close/>
                  </a:path>
                </a:pathLst>
              </a:custGeom>
              <a:solidFill>
                <a:srgbClr val="FFFFFF"/>
              </a:solidFill>
              <a:ln w="9486" cap="flat">
                <a:noFill/>
                <a:prstDash val="solid"/>
                <a:miter/>
              </a:ln>
            </p:spPr>
            <p:txBody>
              <a:bodyPr rtlCol="0" anchor="ctr"/>
              <a:lstStyle/>
              <a:p>
                <a:endParaRPr lang="en-US"/>
              </a:p>
            </p:txBody>
          </p:sp>
          <p:sp>
            <p:nvSpPr>
              <p:cNvPr id="27" name="Freeform 332">
                <a:extLst>
                  <a:ext uri="{FF2B5EF4-FFF2-40B4-BE49-F238E27FC236}">
                    <a16:creationId xmlns:a16="http://schemas.microsoft.com/office/drawing/2014/main" id="{1F681FF1-2BA1-4C20-BB3E-10ACB900D484}"/>
                  </a:ext>
                </a:extLst>
              </p:cNvPr>
              <p:cNvSpPr/>
              <p:nvPr/>
            </p:nvSpPr>
            <p:spPr>
              <a:xfrm>
                <a:off x="12728170" y="2031488"/>
                <a:ext cx="183334" cy="182264"/>
              </a:xfrm>
              <a:custGeom>
                <a:avLst/>
                <a:gdLst>
                  <a:gd name="connsiteX0" fmla="*/ 183334 w 183334"/>
                  <a:gd name="connsiteY0" fmla="*/ 182264 h 182264"/>
                  <a:gd name="connsiteX1" fmla="*/ 143438 w 183334"/>
                  <a:gd name="connsiteY1" fmla="*/ 182264 h 182264"/>
                  <a:gd name="connsiteX2" fmla="*/ 127289 w 183334"/>
                  <a:gd name="connsiteY2" fmla="*/ 140495 h 182264"/>
                  <a:gd name="connsiteX3" fmla="*/ 54145 w 183334"/>
                  <a:gd name="connsiteY3" fmla="*/ 140495 h 182264"/>
                  <a:gd name="connsiteX4" fmla="*/ 38947 w 183334"/>
                  <a:gd name="connsiteY4" fmla="*/ 182264 h 182264"/>
                  <a:gd name="connsiteX5" fmla="*/ 0 w 183334"/>
                  <a:gd name="connsiteY5" fmla="*/ 182264 h 182264"/>
                  <a:gd name="connsiteX6" fmla="*/ 71244 w 183334"/>
                  <a:gd name="connsiteY6" fmla="*/ 0 h 182264"/>
                  <a:gd name="connsiteX7" fmla="*/ 110191 w 183334"/>
                  <a:gd name="connsiteY7" fmla="*/ 0 h 182264"/>
                  <a:gd name="connsiteX8" fmla="*/ 183334 w 183334"/>
                  <a:gd name="connsiteY8" fmla="*/ 182264 h 182264"/>
                  <a:gd name="connsiteX9" fmla="*/ 115890 w 183334"/>
                  <a:gd name="connsiteY9" fmla="*/ 110118 h 182264"/>
                  <a:gd name="connsiteX10" fmla="*/ 91192 w 183334"/>
                  <a:gd name="connsiteY10" fmla="*/ 42718 h 182264"/>
                  <a:gd name="connsiteX11" fmla="*/ 66494 w 183334"/>
                  <a:gd name="connsiteY11" fmla="*/ 110118 h 182264"/>
                  <a:gd name="connsiteX12" fmla="*/ 115890 w 183334"/>
                  <a:gd name="connsiteY12" fmla="*/ 110118 h 18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334" h="182264">
                    <a:moveTo>
                      <a:pt x="183334" y="182264"/>
                    </a:moveTo>
                    <a:lnTo>
                      <a:pt x="143438" y="182264"/>
                    </a:lnTo>
                    <a:lnTo>
                      <a:pt x="127289" y="140495"/>
                    </a:lnTo>
                    <a:lnTo>
                      <a:pt x="54145" y="140495"/>
                    </a:lnTo>
                    <a:lnTo>
                      <a:pt x="38947" y="182264"/>
                    </a:lnTo>
                    <a:lnTo>
                      <a:pt x="0" y="182264"/>
                    </a:lnTo>
                    <a:lnTo>
                      <a:pt x="71244" y="0"/>
                    </a:lnTo>
                    <a:lnTo>
                      <a:pt x="110191" y="0"/>
                    </a:lnTo>
                    <a:lnTo>
                      <a:pt x="183334" y="182264"/>
                    </a:lnTo>
                    <a:close/>
                    <a:moveTo>
                      <a:pt x="115890" y="110118"/>
                    </a:moveTo>
                    <a:lnTo>
                      <a:pt x="91192" y="42718"/>
                    </a:lnTo>
                    <a:lnTo>
                      <a:pt x="66494" y="110118"/>
                    </a:lnTo>
                    <a:lnTo>
                      <a:pt x="115890" y="110118"/>
                    </a:lnTo>
                    <a:close/>
                  </a:path>
                </a:pathLst>
              </a:custGeom>
              <a:solidFill>
                <a:srgbClr val="FFFFFF"/>
              </a:solidFill>
              <a:ln w="9486" cap="flat">
                <a:noFill/>
                <a:prstDash val="solid"/>
                <a:miter/>
              </a:ln>
            </p:spPr>
            <p:txBody>
              <a:bodyPr rtlCol="0" anchor="ctr"/>
              <a:lstStyle/>
              <a:p>
                <a:endParaRPr lang="en-US"/>
              </a:p>
            </p:txBody>
          </p:sp>
          <p:sp>
            <p:nvSpPr>
              <p:cNvPr id="28" name="Freeform 333">
                <a:extLst>
                  <a:ext uri="{FF2B5EF4-FFF2-40B4-BE49-F238E27FC236}">
                    <a16:creationId xmlns:a16="http://schemas.microsoft.com/office/drawing/2014/main" id="{62B6BEBC-4C27-438C-A93F-B08E604B790B}"/>
                  </a:ext>
                </a:extLst>
              </p:cNvPr>
              <p:cNvSpPr/>
              <p:nvPr/>
            </p:nvSpPr>
            <p:spPr>
              <a:xfrm>
                <a:off x="12932403" y="2033387"/>
                <a:ext cx="128239" cy="180365"/>
              </a:xfrm>
              <a:custGeom>
                <a:avLst/>
                <a:gdLst>
                  <a:gd name="connsiteX0" fmla="*/ 0 w 128239"/>
                  <a:gd name="connsiteY0" fmla="*/ 180366 h 180365"/>
                  <a:gd name="connsiteX1" fmla="*/ 0 w 128239"/>
                  <a:gd name="connsiteY1" fmla="*/ 0 h 180365"/>
                  <a:gd name="connsiteX2" fmla="*/ 37047 w 128239"/>
                  <a:gd name="connsiteY2" fmla="*/ 0 h 180365"/>
                  <a:gd name="connsiteX3" fmla="*/ 37047 w 128239"/>
                  <a:gd name="connsiteY3" fmla="*/ 149988 h 180365"/>
                  <a:gd name="connsiteX4" fmla="*/ 128239 w 128239"/>
                  <a:gd name="connsiteY4" fmla="*/ 149988 h 180365"/>
                  <a:gd name="connsiteX5" fmla="*/ 128239 w 128239"/>
                  <a:gd name="connsiteY5" fmla="*/ 180366 h 180365"/>
                  <a:gd name="connsiteX6" fmla="*/ 0 w 128239"/>
                  <a:gd name="connsiteY6" fmla="*/ 180366 h 18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239" h="180365">
                    <a:moveTo>
                      <a:pt x="0" y="180366"/>
                    </a:moveTo>
                    <a:lnTo>
                      <a:pt x="0" y="0"/>
                    </a:lnTo>
                    <a:lnTo>
                      <a:pt x="37047" y="0"/>
                    </a:lnTo>
                    <a:lnTo>
                      <a:pt x="37047" y="149988"/>
                    </a:lnTo>
                    <a:lnTo>
                      <a:pt x="128239" y="149988"/>
                    </a:lnTo>
                    <a:lnTo>
                      <a:pt x="128239" y="180366"/>
                    </a:lnTo>
                    <a:lnTo>
                      <a:pt x="0" y="180366"/>
                    </a:lnTo>
                    <a:close/>
                  </a:path>
                </a:pathLst>
              </a:custGeom>
              <a:solidFill>
                <a:srgbClr val="FFFFFF"/>
              </a:solidFill>
              <a:ln w="9486" cap="flat">
                <a:noFill/>
                <a:prstDash val="solid"/>
                <a:miter/>
              </a:ln>
            </p:spPr>
            <p:txBody>
              <a:bodyPr rtlCol="0" anchor="ctr"/>
              <a:lstStyle/>
              <a:p>
                <a:endParaRPr lang="en-US"/>
              </a:p>
            </p:txBody>
          </p:sp>
        </p:grpSp>
        <p:grpSp>
          <p:nvGrpSpPr>
            <p:cNvPr id="13" name="Graphic 250">
              <a:extLst>
                <a:ext uri="{FF2B5EF4-FFF2-40B4-BE49-F238E27FC236}">
                  <a16:creationId xmlns:a16="http://schemas.microsoft.com/office/drawing/2014/main" id="{83E243D1-ADE0-4F1F-83F3-A316B460010B}"/>
                </a:ext>
              </a:extLst>
            </p:cNvPr>
            <p:cNvGrpSpPr/>
            <p:nvPr/>
          </p:nvGrpSpPr>
          <p:grpSpPr>
            <a:xfrm>
              <a:off x="11049664" y="2361842"/>
              <a:ext cx="1972031" cy="7594"/>
              <a:chOff x="11049664" y="2361842"/>
              <a:chExt cx="1972031" cy="7594"/>
            </a:xfrm>
            <a:solidFill>
              <a:srgbClr val="FFFFFF"/>
            </a:solidFill>
          </p:grpSpPr>
          <p:sp>
            <p:nvSpPr>
              <p:cNvPr id="14" name="Freeform 335">
                <a:extLst>
                  <a:ext uri="{FF2B5EF4-FFF2-40B4-BE49-F238E27FC236}">
                    <a16:creationId xmlns:a16="http://schemas.microsoft.com/office/drawing/2014/main" id="{027ABCE8-AD48-44AE-835C-EA5FFA385796}"/>
                  </a:ext>
                </a:extLst>
              </p:cNvPr>
              <p:cNvSpPr/>
              <p:nvPr/>
            </p:nvSpPr>
            <p:spPr>
              <a:xfrm>
                <a:off x="12689224" y="2361842"/>
                <a:ext cx="332471" cy="7594"/>
              </a:xfrm>
              <a:custGeom>
                <a:avLst/>
                <a:gdLst>
                  <a:gd name="connsiteX0" fmla="*/ 0 w 332471"/>
                  <a:gd name="connsiteY0" fmla="*/ 0 h 7594"/>
                  <a:gd name="connsiteX1" fmla="*/ 332472 w 332471"/>
                  <a:gd name="connsiteY1" fmla="*/ 0 h 7594"/>
                  <a:gd name="connsiteX2" fmla="*/ 332472 w 332471"/>
                  <a:gd name="connsiteY2" fmla="*/ 7594 h 7594"/>
                  <a:gd name="connsiteX3" fmla="*/ 0 w 332471"/>
                  <a:gd name="connsiteY3" fmla="*/ 7594 h 7594"/>
                </a:gdLst>
                <a:ahLst/>
                <a:cxnLst>
                  <a:cxn ang="0">
                    <a:pos x="connsiteX0" y="connsiteY0"/>
                  </a:cxn>
                  <a:cxn ang="0">
                    <a:pos x="connsiteX1" y="connsiteY1"/>
                  </a:cxn>
                  <a:cxn ang="0">
                    <a:pos x="connsiteX2" y="connsiteY2"/>
                  </a:cxn>
                  <a:cxn ang="0">
                    <a:pos x="connsiteX3" y="connsiteY3"/>
                  </a:cxn>
                </a:cxnLst>
                <a:rect l="l" t="t" r="r" b="b"/>
                <a:pathLst>
                  <a:path w="332471" h="7594">
                    <a:moveTo>
                      <a:pt x="0" y="0"/>
                    </a:moveTo>
                    <a:lnTo>
                      <a:pt x="332472" y="0"/>
                    </a:lnTo>
                    <a:lnTo>
                      <a:pt x="332472" y="7594"/>
                    </a:lnTo>
                    <a:lnTo>
                      <a:pt x="0" y="7594"/>
                    </a:lnTo>
                    <a:close/>
                  </a:path>
                </a:pathLst>
              </a:custGeom>
              <a:solidFill>
                <a:srgbClr val="FFFFFF"/>
              </a:solidFill>
              <a:ln w="9486" cap="flat">
                <a:noFill/>
                <a:prstDash val="solid"/>
                <a:miter/>
              </a:ln>
            </p:spPr>
            <p:txBody>
              <a:bodyPr rtlCol="0" anchor="ctr"/>
              <a:lstStyle/>
              <a:p>
                <a:endParaRPr lang="en-US"/>
              </a:p>
            </p:txBody>
          </p:sp>
          <p:sp>
            <p:nvSpPr>
              <p:cNvPr id="15" name="Freeform 336">
                <a:extLst>
                  <a:ext uri="{FF2B5EF4-FFF2-40B4-BE49-F238E27FC236}">
                    <a16:creationId xmlns:a16="http://schemas.microsoft.com/office/drawing/2014/main" id="{4E94CDAA-B5CA-433E-8B74-A68A4EDA8361}"/>
                  </a:ext>
                </a:extLst>
              </p:cNvPr>
              <p:cNvSpPr/>
              <p:nvPr/>
            </p:nvSpPr>
            <p:spPr>
              <a:xfrm>
                <a:off x="11049664" y="2361842"/>
                <a:ext cx="332471" cy="7594"/>
              </a:xfrm>
              <a:custGeom>
                <a:avLst/>
                <a:gdLst>
                  <a:gd name="connsiteX0" fmla="*/ 0 w 332471"/>
                  <a:gd name="connsiteY0" fmla="*/ 0 h 7594"/>
                  <a:gd name="connsiteX1" fmla="*/ 332472 w 332471"/>
                  <a:gd name="connsiteY1" fmla="*/ 0 h 7594"/>
                  <a:gd name="connsiteX2" fmla="*/ 332472 w 332471"/>
                  <a:gd name="connsiteY2" fmla="*/ 7594 h 7594"/>
                  <a:gd name="connsiteX3" fmla="*/ 0 w 332471"/>
                  <a:gd name="connsiteY3" fmla="*/ 7594 h 7594"/>
                </a:gdLst>
                <a:ahLst/>
                <a:cxnLst>
                  <a:cxn ang="0">
                    <a:pos x="connsiteX0" y="connsiteY0"/>
                  </a:cxn>
                  <a:cxn ang="0">
                    <a:pos x="connsiteX1" y="connsiteY1"/>
                  </a:cxn>
                  <a:cxn ang="0">
                    <a:pos x="connsiteX2" y="connsiteY2"/>
                  </a:cxn>
                  <a:cxn ang="0">
                    <a:pos x="connsiteX3" y="connsiteY3"/>
                  </a:cxn>
                </a:cxnLst>
                <a:rect l="l" t="t" r="r" b="b"/>
                <a:pathLst>
                  <a:path w="332471" h="7594">
                    <a:moveTo>
                      <a:pt x="0" y="0"/>
                    </a:moveTo>
                    <a:lnTo>
                      <a:pt x="332472" y="0"/>
                    </a:lnTo>
                    <a:lnTo>
                      <a:pt x="332472" y="7594"/>
                    </a:lnTo>
                    <a:lnTo>
                      <a:pt x="0" y="7594"/>
                    </a:lnTo>
                    <a:close/>
                  </a:path>
                </a:pathLst>
              </a:custGeom>
              <a:solidFill>
                <a:srgbClr val="FFFFFF"/>
              </a:solidFill>
              <a:ln w="9486" cap="flat">
                <a:noFill/>
                <a:prstDash val="solid"/>
                <a:miter/>
              </a:ln>
            </p:spPr>
            <p:txBody>
              <a:bodyPr rtlCol="0" anchor="ctr"/>
              <a:lstStyle/>
              <a:p>
                <a:endParaRPr lang="en-US"/>
              </a:p>
            </p:txBody>
          </p:sp>
        </p:grpSp>
      </p:grpSp>
      <p:sp>
        <p:nvSpPr>
          <p:cNvPr id="54" name="TextBox 53">
            <a:extLst>
              <a:ext uri="{FF2B5EF4-FFF2-40B4-BE49-F238E27FC236}">
                <a16:creationId xmlns:a16="http://schemas.microsoft.com/office/drawing/2014/main" id="{567B4AFF-2BEA-4B25-A686-45C3D5DC5BB4}"/>
              </a:ext>
            </a:extLst>
          </p:cNvPr>
          <p:cNvSpPr txBox="1"/>
          <p:nvPr userDrawn="1"/>
        </p:nvSpPr>
        <p:spPr>
          <a:xfrm>
            <a:off x="1880530" y="340041"/>
            <a:ext cx="1790007" cy="400110"/>
          </a:xfrm>
          <a:prstGeom prst="rect">
            <a:avLst/>
          </a:prstGeom>
          <a:noFill/>
        </p:spPr>
        <p:txBody>
          <a:bodyPr wrap="square" rtlCol="0">
            <a:spAutoFit/>
          </a:bodyPr>
          <a:lstStyle/>
          <a:p>
            <a:pPr algn="ctr"/>
            <a:r>
              <a:rPr lang="en-US" sz="2000" b="1">
                <a:solidFill>
                  <a:schemeClr val="bg1"/>
                </a:solidFill>
              </a:rPr>
              <a:t>ADVANCING</a:t>
            </a:r>
          </a:p>
        </p:txBody>
      </p:sp>
    </p:spTree>
    <p:extLst>
      <p:ext uri="{BB962C8B-B14F-4D97-AF65-F5344CB8AC3E}">
        <p14:creationId xmlns:p14="http://schemas.microsoft.com/office/powerpoint/2010/main" val="727039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0945E-3A5F-4A26-ADF7-4FA7B4FF6006}"/>
              </a:ext>
            </a:extLst>
          </p:cNvPr>
          <p:cNvSpPr>
            <a:spLocks noGrp="1"/>
          </p:cNvSpPr>
          <p:nvPr>
            <p:ph type="title"/>
          </p:nvPr>
        </p:nvSpPr>
        <p:spPr/>
        <p:txBody>
          <a:bodyPr>
            <a:normAutofit/>
          </a:bodyPr>
          <a:lstStyle>
            <a:lvl1pPr>
              <a:defRPr sz="3000" baseline="0">
                <a:solidFill>
                  <a:schemeClr val="accent1">
                    <a:lumMod val="50000"/>
                  </a:schemeClr>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5566EDE-2612-4EA3-B2FA-7559AB76A504}"/>
              </a:ext>
            </a:extLst>
          </p:cNvPr>
          <p:cNvSpPr>
            <a:spLocks noGrp="1"/>
          </p:cNvSpPr>
          <p:nvPr>
            <p:ph type="sldNum" sz="quarter" idx="4"/>
          </p:nvPr>
        </p:nvSpPr>
        <p:spPr>
          <a:xfrm>
            <a:off x="190122" y="6350520"/>
            <a:ext cx="83292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t> Slide </a:t>
            </a:r>
            <a:fld id="{425BCE6A-5E4F-435E-9987-52EEC942FADE}" type="slidenum">
              <a:rPr lang="en-US" smtClean="0"/>
              <a:pPr/>
              <a:t>‹#›</a:t>
            </a:fld>
            <a:endParaRPr lang="en-US"/>
          </a:p>
        </p:txBody>
      </p:sp>
    </p:spTree>
    <p:extLst>
      <p:ext uri="{BB962C8B-B14F-4D97-AF65-F5344CB8AC3E}">
        <p14:creationId xmlns:p14="http://schemas.microsoft.com/office/powerpoint/2010/main" val="1081353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0EA66-2989-46FA-ABD0-FAC05DD17F2D}"/>
              </a:ext>
            </a:extLst>
          </p:cNvPr>
          <p:cNvSpPr>
            <a:spLocks noGrp="1"/>
          </p:cNvSpPr>
          <p:nvPr>
            <p:ph type="title"/>
          </p:nvPr>
        </p:nvSpPr>
        <p:spPr/>
        <p:txBody>
          <a:bodyPr/>
          <a:lstStyle>
            <a:lvl1pPr>
              <a:defRPr>
                <a:solidFill>
                  <a:schemeClr val="accent1">
                    <a:lumMod val="50000"/>
                  </a:schemeClr>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105F65D-7CE8-46F9-B674-0FA009AD458D}"/>
              </a:ext>
            </a:extLst>
          </p:cNvPr>
          <p:cNvSpPr>
            <a:spLocks noGrp="1"/>
          </p:cNvSpPr>
          <p:nvPr>
            <p:ph idx="1"/>
          </p:nvPr>
        </p:nvSpPr>
        <p:spPr/>
        <p:txBody>
          <a:bodyPr/>
          <a:lstStyle>
            <a:lvl1pPr>
              <a:defRPr>
                <a:solidFill>
                  <a:schemeClr val="accent1">
                    <a:lumMod val="50000"/>
                  </a:schemeClr>
                </a:solidFill>
              </a:defRPr>
            </a:lvl1pPr>
            <a:lvl2pPr>
              <a:defRPr>
                <a:solidFill>
                  <a:schemeClr val="accent1">
                    <a:lumMod val="50000"/>
                  </a:schemeClr>
                </a:solidFill>
              </a:defRPr>
            </a:lvl2pPr>
            <a:lvl3pPr>
              <a:defRPr>
                <a:solidFill>
                  <a:schemeClr val="accent1">
                    <a:lumMod val="50000"/>
                  </a:schemeClr>
                </a:solidFill>
              </a:defRPr>
            </a:lvl3pPr>
            <a:lvl4pPr>
              <a:defRPr>
                <a:solidFill>
                  <a:schemeClr val="accent1">
                    <a:lumMod val="50000"/>
                  </a:schemeClr>
                </a:solidFill>
              </a:defRPr>
            </a:lvl4pPr>
            <a:lvl5pPr>
              <a:defRPr>
                <a:solidFill>
                  <a:schemeClr val="accent1">
                    <a:lumMod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DCF862-1326-4AEA-BC2E-98F1250C7F4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A5F1EE0-69C0-412A-89AD-37FA21C3E6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62D884-8B17-4B91-887A-9B5D7571A727}"/>
              </a:ext>
            </a:extLst>
          </p:cNvPr>
          <p:cNvSpPr>
            <a:spLocks noGrp="1"/>
          </p:cNvSpPr>
          <p:nvPr>
            <p:ph type="sldNum" sz="quarter" idx="12"/>
          </p:nvPr>
        </p:nvSpPr>
        <p:spPr/>
        <p:txBody>
          <a:bodyPr/>
          <a:lstStyle/>
          <a:p>
            <a:fld id="{702AF0C8-B6CA-4461-B059-8C4FB5CEC835}" type="slidenum">
              <a:rPr lang="en-US" smtClean="0"/>
              <a:t>‹#›</a:t>
            </a:fld>
            <a:endParaRPr lang="en-US"/>
          </a:p>
        </p:txBody>
      </p:sp>
    </p:spTree>
    <p:extLst>
      <p:ext uri="{BB962C8B-B14F-4D97-AF65-F5344CB8AC3E}">
        <p14:creationId xmlns:p14="http://schemas.microsoft.com/office/powerpoint/2010/main" val="37719020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7CEC13-7847-45AE-9B09-0210D8458A28}"/>
              </a:ext>
            </a:extLst>
          </p:cNvPr>
          <p:cNvSpPr>
            <a:spLocks noGrp="1"/>
          </p:cNvSpPr>
          <p:nvPr>
            <p:ph type="title"/>
          </p:nvPr>
        </p:nvSpPr>
        <p:spPr>
          <a:xfrm>
            <a:off x="838200" y="365125"/>
            <a:ext cx="9815004" cy="748451"/>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383C9D-311B-4224-8F1F-098987193D0E}"/>
              </a:ext>
            </a:extLst>
          </p:cNvPr>
          <p:cNvSpPr>
            <a:spLocks noGrp="1"/>
          </p:cNvSpPr>
          <p:nvPr>
            <p:ph type="body" idx="1"/>
          </p:nvPr>
        </p:nvSpPr>
        <p:spPr>
          <a:xfrm>
            <a:off x="838200" y="1267485"/>
            <a:ext cx="9815004" cy="490947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801F0FF-417B-4F07-9751-6AE87568FFFB}"/>
              </a:ext>
            </a:extLst>
          </p:cNvPr>
          <p:cNvSpPr>
            <a:spLocks noGrp="1"/>
          </p:cNvSpPr>
          <p:nvPr>
            <p:ph type="sldNum" sz="quarter" idx="4"/>
          </p:nvPr>
        </p:nvSpPr>
        <p:spPr>
          <a:xfrm>
            <a:off x="190122" y="6350520"/>
            <a:ext cx="83292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t> Slide </a:t>
            </a:r>
            <a:fld id="{425BCE6A-5E4F-435E-9987-52EEC942FADE}" type="slidenum">
              <a:rPr lang="en-US" smtClean="0"/>
              <a:pPr/>
              <a:t>‹#›</a:t>
            </a:fld>
            <a:endParaRPr lang="en-US"/>
          </a:p>
        </p:txBody>
      </p:sp>
      <p:pic>
        <p:nvPicPr>
          <p:cNvPr id="8" name="Picture 7">
            <a:extLst>
              <a:ext uri="{FF2B5EF4-FFF2-40B4-BE49-F238E27FC236}">
                <a16:creationId xmlns:a16="http://schemas.microsoft.com/office/drawing/2014/main" id="{C88F818A-A6A3-4BD0-B303-94C6B49FC7C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0722429" y="125186"/>
            <a:ext cx="1273627" cy="1583871"/>
          </a:xfrm>
          <a:prstGeom prst="rect">
            <a:avLst/>
          </a:prstGeom>
        </p:spPr>
      </p:pic>
      <p:pic>
        <p:nvPicPr>
          <p:cNvPr id="11" name="Picture 10">
            <a:extLst>
              <a:ext uri="{FF2B5EF4-FFF2-40B4-BE49-F238E27FC236}">
                <a16:creationId xmlns:a16="http://schemas.microsoft.com/office/drawing/2014/main" id="{4B2433FD-A454-4C6D-9F24-407EE205A73C}"/>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60591" r="6206"/>
          <a:stretch/>
        </p:blipFill>
        <p:spPr>
          <a:xfrm>
            <a:off x="9015900" y="6062062"/>
            <a:ext cx="3176100" cy="942040"/>
          </a:xfrm>
          <a:prstGeom prst="rect">
            <a:avLst/>
          </a:prstGeom>
        </p:spPr>
      </p:pic>
    </p:spTree>
    <p:extLst>
      <p:ext uri="{BB962C8B-B14F-4D97-AF65-F5344CB8AC3E}">
        <p14:creationId xmlns:p14="http://schemas.microsoft.com/office/powerpoint/2010/main" val="92268690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ctr" defTabSz="914400" rtl="0" eaLnBrk="1" latinLnBrk="0" hangingPunct="1">
        <a:lnSpc>
          <a:spcPct val="90000"/>
        </a:lnSpc>
        <a:spcBef>
          <a:spcPct val="0"/>
        </a:spcBef>
        <a:buNone/>
        <a:defRPr sz="3000" kern="1200">
          <a:solidFill>
            <a:schemeClr val="accent1">
              <a:lumMod val="5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20.emf"/><Relationship Id="rId13" Type="http://schemas.openxmlformats.org/officeDocument/2006/relationships/image" Target="../media/image25.emf"/><Relationship Id="rId3" Type="http://schemas.openxmlformats.org/officeDocument/2006/relationships/image" Target="../media/image15.emf"/><Relationship Id="rId7" Type="http://schemas.openxmlformats.org/officeDocument/2006/relationships/image" Target="../media/image19.emf"/><Relationship Id="rId12" Type="http://schemas.openxmlformats.org/officeDocument/2006/relationships/image" Target="../media/image24.emf"/><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8.emf"/><Relationship Id="rId11" Type="http://schemas.openxmlformats.org/officeDocument/2006/relationships/image" Target="../media/image23.emf"/><Relationship Id="rId5" Type="http://schemas.openxmlformats.org/officeDocument/2006/relationships/image" Target="../media/image17.emf"/><Relationship Id="rId15" Type="http://schemas.openxmlformats.org/officeDocument/2006/relationships/image" Target="../media/image27.emf"/><Relationship Id="rId10" Type="http://schemas.openxmlformats.org/officeDocument/2006/relationships/image" Target="../media/image22.emf"/><Relationship Id="rId4" Type="http://schemas.openxmlformats.org/officeDocument/2006/relationships/image" Target="../media/image16.emf"/><Relationship Id="rId9" Type="http://schemas.openxmlformats.org/officeDocument/2006/relationships/image" Target="../media/image21.emf"/><Relationship Id="rId14" Type="http://schemas.openxmlformats.org/officeDocument/2006/relationships/image" Target="../media/image26.emf"/></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5.emf"/><Relationship Id="rId5" Type="http://schemas.openxmlformats.org/officeDocument/2006/relationships/image" Target="../media/image26.emf"/><Relationship Id="rId4" Type="http://schemas.openxmlformats.org/officeDocument/2006/relationships/image" Target="../media/image23.emf"/></Relationships>
</file>

<file path=ppt/slides/_rels/slide1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19.emf"/><Relationship Id="rId13" Type="http://schemas.openxmlformats.org/officeDocument/2006/relationships/image" Target="../media/image24.emf"/><Relationship Id="rId3" Type="http://schemas.openxmlformats.org/officeDocument/2006/relationships/image" Target="../media/image15.emf"/><Relationship Id="rId7" Type="http://schemas.openxmlformats.org/officeDocument/2006/relationships/image" Target="../media/image27.emf"/><Relationship Id="rId12" Type="http://schemas.openxmlformats.org/officeDocument/2006/relationships/image" Target="../media/image23.emf"/><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8.emf"/><Relationship Id="rId11" Type="http://schemas.openxmlformats.org/officeDocument/2006/relationships/image" Target="../media/image22.emf"/><Relationship Id="rId5" Type="http://schemas.openxmlformats.org/officeDocument/2006/relationships/image" Target="../media/image17.emf"/><Relationship Id="rId15" Type="http://schemas.openxmlformats.org/officeDocument/2006/relationships/image" Target="../media/image26.emf"/><Relationship Id="rId10" Type="http://schemas.openxmlformats.org/officeDocument/2006/relationships/image" Target="../media/image21.emf"/><Relationship Id="rId4" Type="http://schemas.openxmlformats.org/officeDocument/2006/relationships/image" Target="../media/image16.emf"/><Relationship Id="rId9" Type="http://schemas.openxmlformats.org/officeDocument/2006/relationships/image" Target="../media/image20.emf"/><Relationship Id="rId14" Type="http://schemas.openxmlformats.org/officeDocument/2006/relationships/image" Target="../media/image25.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19.emf"/><Relationship Id="rId13" Type="http://schemas.openxmlformats.org/officeDocument/2006/relationships/image" Target="../media/image24.emf"/><Relationship Id="rId3" Type="http://schemas.openxmlformats.org/officeDocument/2006/relationships/image" Target="../media/image15.emf"/><Relationship Id="rId7" Type="http://schemas.openxmlformats.org/officeDocument/2006/relationships/image" Target="../media/image27.emf"/><Relationship Id="rId12" Type="http://schemas.openxmlformats.org/officeDocument/2006/relationships/image" Target="../media/image23.emf"/><Relationship Id="rId2" Type="http://schemas.openxmlformats.org/officeDocument/2006/relationships/notesSlide" Target="../notesSlides/notesSlide20.xml"/><Relationship Id="rId16" Type="http://schemas.openxmlformats.org/officeDocument/2006/relationships/image" Target="../media/image29.gif"/><Relationship Id="rId1" Type="http://schemas.openxmlformats.org/officeDocument/2006/relationships/slideLayout" Target="../slideLayouts/slideLayout3.xml"/><Relationship Id="rId6" Type="http://schemas.openxmlformats.org/officeDocument/2006/relationships/image" Target="../media/image18.emf"/><Relationship Id="rId11" Type="http://schemas.openxmlformats.org/officeDocument/2006/relationships/image" Target="../media/image22.emf"/><Relationship Id="rId5" Type="http://schemas.openxmlformats.org/officeDocument/2006/relationships/image" Target="../media/image17.emf"/><Relationship Id="rId15" Type="http://schemas.openxmlformats.org/officeDocument/2006/relationships/image" Target="../media/image26.emf"/><Relationship Id="rId10" Type="http://schemas.openxmlformats.org/officeDocument/2006/relationships/image" Target="../media/image21.emf"/><Relationship Id="rId4" Type="http://schemas.openxmlformats.org/officeDocument/2006/relationships/image" Target="../media/image16.emf"/><Relationship Id="rId9" Type="http://schemas.openxmlformats.org/officeDocument/2006/relationships/image" Target="../media/image20.emf"/><Relationship Id="rId14" Type="http://schemas.openxmlformats.org/officeDocument/2006/relationships/image" Target="../media/image25.emf"/></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31.gif"/></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4.emf"/><Relationship Id="rId4" Type="http://schemas.openxmlformats.org/officeDocument/2006/relationships/image" Target="../media/image15.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7.gif"/><Relationship Id="rId4" Type="http://schemas.openxmlformats.org/officeDocument/2006/relationships/image" Target="../media/image6.gif"/></Relationships>
</file>

<file path=ppt/slides/_rels/slide25.xml.rels><?xml version="1.0" encoding="UTF-8" standalone="yes"?>
<Relationships xmlns="http://schemas.openxmlformats.org/package/2006/relationships"><Relationship Id="rId3" Type="http://schemas.openxmlformats.org/officeDocument/2006/relationships/hyperlink" Target="https://vimeo.com/639223567"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38.gif"/><Relationship Id="rId3" Type="http://schemas.openxmlformats.org/officeDocument/2006/relationships/hyperlink" Target="../../../Videos/What%20you%20can%20learn%20from%20the%20Hydro%20ransomware%20attack.mp4" TargetMode="External"/><Relationship Id="rId7" Type="http://schemas.openxmlformats.org/officeDocument/2006/relationships/image" Target="../media/image37.gif"/><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6.gif"/><Relationship Id="rId5" Type="http://schemas.openxmlformats.org/officeDocument/2006/relationships/image" Target="../media/image35.gif"/><Relationship Id="rId10" Type="http://schemas.openxmlformats.org/officeDocument/2006/relationships/image" Target="../media/image40.gif"/><Relationship Id="rId4" Type="http://schemas.openxmlformats.org/officeDocument/2006/relationships/image" Target="../media/image34.gif"/><Relationship Id="rId9" Type="http://schemas.openxmlformats.org/officeDocument/2006/relationships/image" Target="../media/image39.gif"/></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3.svg"/></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7.gif"/><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3.gif"/><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F8F01-DB97-42B1-86F6-F9BD393CE1F9}"/>
              </a:ext>
            </a:extLst>
          </p:cNvPr>
          <p:cNvSpPr>
            <a:spLocks noGrp="1"/>
          </p:cNvSpPr>
          <p:nvPr>
            <p:ph type="ctrTitle" idx="4294967295"/>
          </p:nvPr>
        </p:nvSpPr>
        <p:spPr>
          <a:xfrm>
            <a:off x="4822686" y="2480158"/>
            <a:ext cx="6592667" cy="2387600"/>
          </a:xfrm>
        </p:spPr>
        <p:txBody>
          <a:bodyPr>
            <a:noAutofit/>
          </a:bodyPr>
          <a:lstStyle/>
          <a:p>
            <a:pPr marL="0" indent="0" algn="l">
              <a:spcBef>
                <a:spcPts val="1200"/>
              </a:spcBef>
              <a:buNone/>
            </a:pPr>
            <a:r>
              <a:rPr lang="en-US" sz="2600" b="1" dirty="0">
                <a:solidFill>
                  <a:srgbClr val="002060"/>
                </a:solidFill>
              </a:rPr>
              <a:t>Cybersecurity and the Insider Threat</a:t>
            </a:r>
            <a:br>
              <a:rPr lang="en-US" sz="2800" b="1" dirty="0"/>
            </a:br>
            <a:r>
              <a:rPr lang="en-US" sz="2200" dirty="0">
                <a:solidFill>
                  <a:srgbClr val="0070C0"/>
                </a:solidFill>
              </a:rPr>
              <a:t>Nuclear &amp; Radiological Facilities</a:t>
            </a:r>
            <a:br>
              <a:rPr lang="en-US" sz="2400" b="1" dirty="0"/>
            </a:br>
            <a:br>
              <a:rPr lang="en-US" sz="2400" b="1" dirty="0"/>
            </a:br>
            <a:br>
              <a:rPr lang="en-US" sz="2000" dirty="0"/>
            </a:br>
            <a:endParaRPr lang="en-US" sz="2400" b="1">
              <a:solidFill>
                <a:srgbClr val="002060"/>
              </a:solidFill>
            </a:endParaRPr>
          </a:p>
        </p:txBody>
      </p:sp>
      <p:sp>
        <p:nvSpPr>
          <p:cNvPr id="3" name="Subtitle 2">
            <a:extLst>
              <a:ext uri="{FF2B5EF4-FFF2-40B4-BE49-F238E27FC236}">
                <a16:creationId xmlns:a16="http://schemas.microsoft.com/office/drawing/2014/main" id="{4581E097-6008-437D-9A8D-087E1F15967E}"/>
              </a:ext>
            </a:extLst>
          </p:cNvPr>
          <p:cNvSpPr>
            <a:spLocks noGrp="1"/>
          </p:cNvSpPr>
          <p:nvPr>
            <p:ph type="subTitle" idx="4294967295"/>
          </p:nvPr>
        </p:nvSpPr>
        <p:spPr>
          <a:xfrm>
            <a:off x="4822686" y="5082969"/>
            <a:ext cx="6592667" cy="639762"/>
          </a:xfrm>
        </p:spPr>
        <p:txBody>
          <a:bodyPr>
            <a:normAutofit/>
          </a:bodyPr>
          <a:lstStyle/>
          <a:p>
            <a:pPr marL="0" indent="0">
              <a:buNone/>
            </a:pPr>
            <a:r>
              <a:rPr lang="en-US" sz="2400">
                <a:solidFill>
                  <a:srgbClr val="002060"/>
                </a:solidFill>
                <a:latin typeface="+mj-lt"/>
              </a:rPr>
              <a:t>Risk Management Exercise</a:t>
            </a:r>
          </a:p>
        </p:txBody>
      </p:sp>
      <p:sp>
        <p:nvSpPr>
          <p:cNvPr id="4" name="TextBox 3">
            <a:extLst>
              <a:ext uri="{FF2B5EF4-FFF2-40B4-BE49-F238E27FC236}">
                <a16:creationId xmlns:a16="http://schemas.microsoft.com/office/drawing/2014/main" id="{51EE9C0D-C7FB-4324-8D84-347F161F1F96}"/>
              </a:ext>
            </a:extLst>
          </p:cNvPr>
          <p:cNvSpPr txBox="1"/>
          <p:nvPr/>
        </p:nvSpPr>
        <p:spPr>
          <a:xfrm>
            <a:off x="4629739" y="6410211"/>
            <a:ext cx="2721114" cy="307777"/>
          </a:xfrm>
          <a:prstGeom prst="rect">
            <a:avLst/>
          </a:prstGeom>
          <a:noFill/>
        </p:spPr>
        <p:txBody>
          <a:bodyPr wrap="square" rtlCol="0">
            <a:spAutoFit/>
          </a:bodyPr>
          <a:lstStyle/>
          <a:p>
            <a:r>
              <a:rPr lang="en-US" sz="1400" dirty="0"/>
              <a:t>PNNL-SA-183134</a:t>
            </a:r>
          </a:p>
        </p:txBody>
      </p:sp>
    </p:spTree>
    <p:extLst>
      <p:ext uri="{BB962C8B-B14F-4D97-AF65-F5344CB8AC3E}">
        <p14:creationId xmlns:p14="http://schemas.microsoft.com/office/powerpoint/2010/main" val="14935574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35000" y="365125"/>
            <a:ext cx="100187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t>Scenario: </a:t>
            </a:r>
            <a:r>
              <a:rPr lang="en-US" sz="2000">
                <a:solidFill>
                  <a:srgbClr val="002060"/>
                </a:solidFill>
              </a:rPr>
              <a:t>Decisions</a:t>
            </a:r>
            <a:br>
              <a:rPr lang="en-US" sz="2200">
                <a:solidFill>
                  <a:srgbClr val="002060"/>
                </a:solidFill>
              </a:rPr>
            </a:br>
            <a:r>
              <a:rPr lang="en-US" sz="1600">
                <a:solidFill>
                  <a:srgbClr val="0070C0"/>
                </a:solidFill>
              </a:rPr>
              <a:t>June 17, 2018</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76981" y="415815"/>
            <a:ext cx="4376732" cy="646331"/>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What are the core functions of a risk management program?</a:t>
            </a:r>
          </a:p>
          <a:p>
            <a:pPr marL="285750" indent="-285750">
              <a:buFont typeface="Arial" panose="020B0604020202020204" pitchFamily="34" charset="0"/>
              <a:buChar char="•"/>
            </a:pPr>
            <a:r>
              <a:rPr lang="en-US" sz="1200">
                <a:solidFill>
                  <a:srgbClr val="002060"/>
                </a:solidFill>
                <a:latin typeface="+mj-lt"/>
              </a:rPr>
              <a:t>Who should be involved in developing the program?</a:t>
            </a:r>
          </a:p>
        </p:txBody>
      </p:sp>
      <p:sp>
        <p:nvSpPr>
          <p:cNvPr id="59" name="TextBox 58">
            <a:extLst>
              <a:ext uri="{FF2B5EF4-FFF2-40B4-BE49-F238E27FC236}">
                <a16:creationId xmlns:a16="http://schemas.microsoft.com/office/drawing/2014/main" id="{361B32D0-DCC8-424B-9E0C-60F9EE425BAF}"/>
              </a:ext>
            </a:extLst>
          </p:cNvPr>
          <p:cNvSpPr txBox="1"/>
          <p:nvPr/>
        </p:nvSpPr>
        <p:spPr>
          <a:xfrm>
            <a:off x="635000" y="1583819"/>
            <a:ext cx="6096000" cy="3970318"/>
          </a:xfrm>
          <a:prstGeom prst="rect">
            <a:avLst/>
          </a:prstGeom>
          <a:noFill/>
        </p:spPr>
        <p:txBody>
          <a:bodyPr wrap="square">
            <a:spAutoFit/>
          </a:bodyPr>
          <a:lstStyle/>
          <a:p>
            <a:r>
              <a:rPr lang="en-US" sz="1800">
                <a:solidFill>
                  <a:srgbClr val="002060"/>
                </a:solidFill>
                <a:latin typeface="+mj-lt"/>
              </a:rPr>
              <a:t>The plant director has issued an order for you to establish a cyber </a:t>
            </a:r>
            <a:r>
              <a:rPr lang="en-US" sz="1800">
                <a:solidFill>
                  <a:srgbClr val="FF0000"/>
                </a:solidFill>
                <a:latin typeface="+mj-lt"/>
              </a:rPr>
              <a:t>risk management </a:t>
            </a:r>
            <a:r>
              <a:rPr lang="en-US" sz="1800">
                <a:solidFill>
                  <a:srgbClr val="002060"/>
                </a:solidFill>
                <a:latin typeface="+mj-lt"/>
              </a:rPr>
              <a:t>program at Seaside.</a:t>
            </a:r>
          </a:p>
          <a:p>
            <a:endParaRPr lang="en-US" sz="1800">
              <a:solidFill>
                <a:srgbClr val="002060"/>
              </a:solidFill>
              <a:latin typeface="+mj-lt"/>
            </a:endParaRPr>
          </a:p>
          <a:p>
            <a:pPr marL="457200" indent="-457200">
              <a:buFont typeface="+mj-lt"/>
              <a:buAutoNum type="arabicPeriod"/>
            </a:pPr>
            <a:r>
              <a:rPr lang="en-US" sz="1800">
                <a:solidFill>
                  <a:srgbClr val="002060"/>
                </a:solidFill>
                <a:latin typeface="+mj-lt"/>
              </a:rPr>
              <a:t>What are the data needs to establish a risk management program?</a:t>
            </a:r>
          </a:p>
          <a:p>
            <a:pPr marL="457200" indent="-457200">
              <a:buFont typeface="+mj-lt"/>
              <a:buAutoNum type="arabicPeriod"/>
            </a:pPr>
            <a:r>
              <a:rPr lang="en-US" sz="1800">
                <a:solidFill>
                  <a:srgbClr val="002060"/>
                </a:solidFill>
                <a:latin typeface="+mj-lt"/>
              </a:rPr>
              <a:t>What type of personnel is needed to accomplish this task?</a:t>
            </a:r>
          </a:p>
          <a:p>
            <a:pPr marL="457200" indent="-457200">
              <a:buFont typeface="+mj-lt"/>
              <a:buAutoNum type="arabicPeriod"/>
            </a:pPr>
            <a:r>
              <a:rPr lang="en-US" sz="1800">
                <a:solidFill>
                  <a:srgbClr val="002060"/>
                </a:solidFill>
                <a:latin typeface="+mj-lt"/>
              </a:rPr>
              <a:t>To expedite the process, is hiring outside contractors appropriate?</a:t>
            </a:r>
          </a:p>
          <a:p>
            <a:pPr marL="457200" indent="-457200">
              <a:buFont typeface="+mj-lt"/>
              <a:buAutoNum type="arabicPeriod"/>
            </a:pPr>
            <a:r>
              <a:rPr lang="en-US" sz="1800">
                <a:solidFill>
                  <a:srgbClr val="002060"/>
                </a:solidFill>
                <a:latin typeface="+mj-lt"/>
              </a:rPr>
              <a:t>What systems at the plant should your staff prioritize to complete the quickest?</a:t>
            </a:r>
          </a:p>
          <a:p>
            <a:pPr marL="457200" indent="-457200">
              <a:buFont typeface="+mj-lt"/>
              <a:buAutoNum type="arabicPeriod"/>
            </a:pPr>
            <a:r>
              <a:rPr lang="en-US" sz="1800">
                <a:solidFill>
                  <a:srgbClr val="002060"/>
                </a:solidFill>
                <a:latin typeface="+mj-lt"/>
              </a:rPr>
              <a:t>How will you ensure the data is accurate?</a:t>
            </a:r>
          </a:p>
          <a:p>
            <a:pPr marL="457200" indent="-457200">
              <a:buFont typeface="+mj-lt"/>
              <a:buAutoNum type="arabicPeriod"/>
            </a:pPr>
            <a:r>
              <a:rPr lang="en-US" sz="1800">
                <a:solidFill>
                  <a:srgbClr val="002060"/>
                </a:solidFill>
                <a:latin typeface="+mj-lt"/>
              </a:rPr>
              <a:t>What type of data about the assets should be accumulated?</a:t>
            </a:r>
          </a:p>
        </p:txBody>
      </p:sp>
      <p:pic>
        <p:nvPicPr>
          <p:cNvPr id="5" name="Picture 4">
            <a:extLst>
              <a:ext uri="{FF2B5EF4-FFF2-40B4-BE49-F238E27FC236}">
                <a16:creationId xmlns:a16="http://schemas.microsoft.com/office/drawing/2014/main" id="{E7E00EE2-81CE-4D8A-8C9A-99677B8D2D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3804" y="1972778"/>
            <a:ext cx="3953296" cy="2645220"/>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4D4F3C26-37C4-4389-91AC-A70C0E301B57}"/>
              </a:ext>
            </a:extLst>
          </p:cNvPr>
          <p:cNvSpPr txBox="1"/>
          <p:nvPr/>
        </p:nvSpPr>
        <p:spPr>
          <a:xfrm>
            <a:off x="7133804" y="4823540"/>
            <a:ext cx="3953296" cy="1384995"/>
          </a:xfrm>
          <a:prstGeom prst="rect">
            <a:avLst/>
          </a:prstGeom>
          <a:noFill/>
        </p:spPr>
        <p:txBody>
          <a:bodyPr wrap="square">
            <a:spAutoFit/>
          </a:bodyPr>
          <a:lstStyle/>
          <a:p>
            <a:r>
              <a:rPr lang="en-US" sz="1400" i="1">
                <a:solidFill>
                  <a:srgbClr val="0070C0"/>
                </a:solidFill>
                <a:latin typeface="+mj-lt"/>
              </a:rPr>
              <a:t>“While cybersecurity is important, you must operate within a budget.  As such, I need you to evaluate the cyber risks, prioritize, and make decisions that are fiscally responsible.”  															</a:t>
            </a:r>
            <a:r>
              <a:rPr lang="en-US" sz="1400">
                <a:solidFill>
                  <a:srgbClr val="0070C0"/>
                </a:solidFill>
                <a:latin typeface="+mj-lt"/>
              </a:rPr>
              <a:t>- </a:t>
            </a:r>
            <a:r>
              <a:rPr lang="en-US" sz="1400" err="1">
                <a:solidFill>
                  <a:srgbClr val="0070C0"/>
                </a:solidFill>
                <a:latin typeface="+mj-lt"/>
              </a:rPr>
              <a:t>Mardil</a:t>
            </a:r>
            <a:r>
              <a:rPr lang="en-US" sz="1400">
                <a:solidFill>
                  <a:srgbClr val="0070C0"/>
                </a:solidFill>
                <a:latin typeface="+mj-lt"/>
              </a:rPr>
              <a:t> </a:t>
            </a:r>
            <a:r>
              <a:rPr lang="en-US" sz="1400" err="1">
                <a:solidFill>
                  <a:srgbClr val="0070C0"/>
                </a:solidFill>
                <a:latin typeface="+mj-lt"/>
              </a:rPr>
              <a:t>Voron</a:t>
            </a:r>
            <a:endParaRPr lang="en-US" sz="1400">
              <a:solidFill>
                <a:srgbClr val="0070C0"/>
              </a:solidFill>
              <a:latin typeface="+mj-lt"/>
            </a:endParaRPr>
          </a:p>
        </p:txBody>
      </p:sp>
      <p:cxnSp>
        <p:nvCxnSpPr>
          <p:cNvPr id="14" name="Straight Connector 13">
            <a:extLst>
              <a:ext uri="{FF2B5EF4-FFF2-40B4-BE49-F238E27FC236}">
                <a16:creationId xmlns:a16="http://schemas.microsoft.com/office/drawing/2014/main" id="{D493061E-5EA4-427D-BD34-B4164962B7F0}"/>
              </a:ext>
            </a:extLst>
          </p:cNvPr>
          <p:cNvCxnSpPr>
            <a:cxnSpLocks/>
          </p:cNvCxnSpPr>
          <p:nvPr/>
        </p:nvCxnSpPr>
        <p:spPr>
          <a:xfrm flipV="1">
            <a:off x="6096000" y="43338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ACEE655D-8A56-4154-AFEB-83B94FBA6EBB}"/>
              </a:ext>
            </a:extLst>
          </p:cNvPr>
          <p:cNvSpPr>
            <a:spLocks noGrp="1"/>
          </p:cNvSpPr>
          <p:nvPr>
            <p:ph type="sldNum" sz="quarter" idx="12"/>
          </p:nvPr>
        </p:nvSpPr>
        <p:spPr/>
        <p:txBody>
          <a:bodyPr/>
          <a:lstStyle/>
          <a:p>
            <a:fld id="{702AF0C8-B6CA-4461-B059-8C4FB5CEC835}" type="slidenum">
              <a:rPr lang="en-US" smtClean="0"/>
              <a:t>10</a:t>
            </a:fld>
            <a:endParaRPr lang="en-US"/>
          </a:p>
        </p:txBody>
      </p:sp>
    </p:spTree>
    <p:extLst>
      <p:ext uri="{BB962C8B-B14F-4D97-AF65-F5344CB8AC3E}">
        <p14:creationId xmlns:p14="http://schemas.microsoft.com/office/powerpoint/2010/main" val="1301583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24051" y="202264"/>
            <a:ext cx="11002292"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spcBef>
                <a:spcPts val="600"/>
              </a:spcBef>
              <a:spcAft>
                <a:spcPts val="600"/>
              </a:spcAft>
            </a:pPr>
            <a:r>
              <a:rPr lang="en-US" sz="2200">
                <a:solidFill>
                  <a:srgbClr val="002060"/>
                </a:solidFill>
              </a:rPr>
              <a:t>Introduction to Facility</a:t>
            </a:r>
            <a:br>
              <a:rPr lang="en-US" sz="2500">
                <a:solidFill>
                  <a:srgbClr val="002060"/>
                </a:solidFill>
              </a:rPr>
            </a:br>
            <a:r>
              <a:rPr lang="en-US" sz="1600">
                <a:solidFill>
                  <a:srgbClr val="0070C0"/>
                </a:solidFill>
              </a:rPr>
              <a:t>Network Configuration</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331491" y="348147"/>
            <a:ext cx="5295491" cy="461665"/>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Are there any vulnerabilities in the diagram?</a:t>
            </a:r>
          </a:p>
          <a:p>
            <a:pPr marL="285750" indent="-285750">
              <a:buFont typeface="Arial" panose="020B0604020202020204" pitchFamily="34" charset="0"/>
              <a:buChar char="•"/>
            </a:pPr>
            <a:r>
              <a:rPr lang="en-US" sz="1200">
                <a:solidFill>
                  <a:srgbClr val="002060"/>
                </a:solidFill>
                <a:latin typeface="+mj-lt"/>
              </a:rPr>
              <a:t>Is the network segmented or flat?</a:t>
            </a:r>
          </a:p>
        </p:txBody>
      </p:sp>
      <p:grpSp>
        <p:nvGrpSpPr>
          <p:cNvPr id="863" name="Group 862">
            <a:extLst>
              <a:ext uri="{FF2B5EF4-FFF2-40B4-BE49-F238E27FC236}">
                <a16:creationId xmlns:a16="http://schemas.microsoft.com/office/drawing/2014/main" id="{EA5A478C-BD79-45A2-BA98-F4D912833C39}"/>
              </a:ext>
            </a:extLst>
          </p:cNvPr>
          <p:cNvGrpSpPr/>
          <p:nvPr/>
        </p:nvGrpSpPr>
        <p:grpSpPr>
          <a:xfrm>
            <a:off x="592096" y="1247638"/>
            <a:ext cx="11034245" cy="942250"/>
            <a:chOff x="2201709" y="1402134"/>
            <a:chExt cx="9726587" cy="797423"/>
          </a:xfrm>
        </p:grpSpPr>
        <p:sp>
          <p:nvSpPr>
            <p:cNvPr id="1002" name="Rectangle 1001">
              <a:extLst>
                <a:ext uri="{FF2B5EF4-FFF2-40B4-BE49-F238E27FC236}">
                  <a16:creationId xmlns:a16="http://schemas.microsoft.com/office/drawing/2014/main" id="{66E1970B-D45F-4A51-98F6-7456A38D63D1}"/>
                </a:ext>
              </a:extLst>
            </p:cNvPr>
            <p:cNvSpPr/>
            <p:nvPr/>
          </p:nvSpPr>
          <p:spPr>
            <a:xfrm>
              <a:off x="2201709" y="1402134"/>
              <a:ext cx="1806422"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1003" name="Rectangle 1002">
              <a:extLst>
                <a:ext uri="{FF2B5EF4-FFF2-40B4-BE49-F238E27FC236}">
                  <a16:creationId xmlns:a16="http://schemas.microsoft.com/office/drawing/2014/main" id="{0D8CB176-A701-4E7B-AF46-82D49E8E59A7}"/>
                </a:ext>
              </a:extLst>
            </p:cNvPr>
            <p:cNvSpPr/>
            <p:nvPr/>
          </p:nvSpPr>
          <p:spPr bwMode="auto">
            <a:xfrm>
              <a:off x="3985991" y="1402134"/>
              <a:ext cx="7942305"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grpSp>
        <p:nvGrpSpPr>
          <p:cNvPr id="864" name="Group 863">
            <a:extLst>
              <a:ext uri="{FF2B5EF4-FFF2-40B4-BE49-F238E27FC236}">
                <a16:creationId xmlns:a16="http://schemas.microsoft.com/office/drawing/2014/main" id="{7D39AA28-1425-43BA-81AC-58EABA61E1AE}"/>
              </a:ext>
            </a:extLst>
          </p:cNvPr>
          <p:cNvGrpSpPr/>
          <p:nvPr/>
        </p:nvGrpSpPr>
        <p:grpSpPr>
          <a:xfrm>
            <a:off x="592097" y="2239220"/>
            <a:ext cx="11034244" cy="733629"/>
            <a:chOff x="2201710" y="1402134"/>
            <a:chExt cx="9726586" cy="797423"/>
          </a:xfrm>
        </p:grpSpPr>
        <p:sp>
          <p:nvSpPr>
            <p:cNvPr id="1000" name="Rectangle 999">
              <a:extLst>
                <a:ext uri="{FF2B5EF4-FFF2-40B4-BE49-F238E27FC236}">
                  <a16:creationId xmlns:a16="http://schemas.microsoft.com/office/drawing/2014/main" id="{3EA6EA1B-0ABA-45CA-82AE-5866926CA2B1}"/>
                </a:ext>
              </a:extLst>
            </p:cNvPr>
            <p:cNvSpPr/>
            <p:nvPr/>
          </p:nvSpPr>
          <p:spPr>
            <a:xfrm>
              <a:off x="2201710" y="1402134"/>
              <a:ext cx="1784280"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1" name="Rectangle 1000">
              <a:extLst>
                <a:ext uri="{FF2B5EF4-FFF2-40B4-BE49-F238E27FC236}">
                  <a16:creationId xmlns:a16="http://schemas.microsoft.com/office/drawing/2014/main" id="{9611406A-55B3-421F-A9C4-4C5D42316053}"/>
                </a:ext>
              </a:extLst>
            </p:cNvPr>
            <p:cNvSpPr/>
            <p:nvPr/>
          </p:nvSpPr>
          <p:spPr bwMode="auto">
            <a:xfrm>
              <a:off x="3973203" y="1402134"/>
              <a:ext cx="7955093"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grpSp>
        <p:nvGrpSpPr>
          <p:cNvPr id="865" name="Group 864">
            <a:extLst>
              <a:ext uri="{FF2B5EF4-FFF2-40B4-BE49-F238E27FC236}">
                <a16:creationId xmlns:a16="http://schemas.microsoft.com/office/drawing/2014/main" id="{51849B75-E3CD-44FB-8593-57C6CDEE8E04}"/>
              </a:ext>
            </a:extLst>
          </p:cNvPr>
          <p:cNvGrpSpPr/>
          <p:nvPr/>
        </p:nvGrpSpPr>
        <p:grpSpPr>
          <a:xfrm>
            <a:off x="592096" y="3022180"/>
            <a:ext cx="11034246" cy="733629"/>
            <a:chOff x="2201709" y="1402134"/>
            <a:chExt cx="9726588" cy="797423"/>
          </a:xfrm>
        </p:grpSpPr>
        <p:sp>
          <p:nvSpPr>
            <p:cNvPr id="998" name="Rectangle 997">
              <a:extLst>
                <a:ext uri="{FF2B5EF4-FFF2-40B4-BE49-F238E27FC236}">
                  <a16:creationId xmlns:a16="http://schemas.microsoft.com/office/drawing/2014/main" id="{BF2E1AC9-6C1B-4408-90A9-AA9DAD397AEC}"/>
                </a:ext>
              </a:extLst>
            </p:cNvPr>
            <p:cNvSpPr/>
            <p:nvPr/>
          </p:nvSpPr>
          <p:spPr>
            <a:xfrm>
              <a:off x="2201709" y="1402134"/>
              <a:ext cx="1771493"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9" name="Rectangle 998">
              <a:extLst>
                <a:ext uri="{FF2B5EF4-FFF2-40B4-BE49-F238E27FC236}">
                  <a16:creationId xmlns:a16="http://schemas.microsoft.com/office/drawing/2014/main" id="{FCD616CB-8921-424A-B6D3-3BDE8EEB8525}"/>
                </a:ext>
              </a:extLst>
            </p:cNvPr>
            <p:cNvSpPr/>
            <p:nvPr/>
          </p:nvSpPr>
          <p:spPr bwMode="auto">
            <a:xfrm>
              <a:off x="3973202" y="1402134"/>
              <a:ext cx="7955095"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grpSp>
        <p:nvGrpSpPr>
          <p:cNvPr id="866" name="Group 865">
            <a:extLst>
              <a:ext uri="{FF2B5EF4-FFF2-40B4-BE49-F238E27FC236}">
                <a16:creationId xmlns:a16="http://schemas.microsoft.com/office/drawing/2014/main" id="{4CD48F55-D9A6-4AAA-A1BB-434E1C686BA5}"/>
              </a:ext>
            </a:extLst>
          </p:cNvPr>
          <p:cNvGrpSpPr/>
          <p:nvPr/>
        </p:nvGrpSpPr>
        <p:grpSpPr>
          <a:xfrm>
            <a:off x="592097" y="3805141"/>
            <a:ext cx="11034245" cy="733629"/>
            <a:chOff x="2201710" y="1402134"/>
            <a:chExt cx="9726587" cy="797423"/>
          </a:xfrm>
        </p:grpSpPr>
        <p:sp>
          <p:nvSpPr>
            <p:cNvPr id="996" name="Rectangle 995">
              <a:extLst>
                <a:ext uri="{FF2B5EF4-FFF2-40B4-BE49-F238E27FC236}">
                  <a16:creationId xmlns:a16="http://schemas.microsoft.com/office/drawing/2014/main" id="{D4C2FD0E-ECE8-4C0B-A3D6-88F8C0E4A4FC}"/>
                </a:ext>
              </a:extLst>
            </p:cNvPr>
            <p:cNvSpPr/>
            <p:nvPr/>
          </p:nvSpPr>
          <p:spPr>
            <a:xfrm>
              <a:off x="2201710" y="1402134"/>
              <a:ext cx="1771492"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7" name="Rectangle 996">
              <a:extLst>
                <a:ext uri="{FF2B5EF4-FFF2-40B4-BE49-F238E27FC236}">
                  <a16:creationId xmlns:a16="http://schemas.microsoft.com/office/drawing/2014/main" id="{3832EB61-CF6D-4431-A3E5-638A5A315D29}"/>
                </a:ext>
              </a:extLst>
            </p:cNvPr>
            <p:cNvSpPr/>
            <p:nvPr/>
          </p:nvSpPr>
          <p:spPr bwMode="auto">
            <a:xfrm>
              <a:off x="3973202" y="1402134"/>
              <a:ext cx="7955095"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grpSp>
        <p:nvGrpSpPr>
          <p:cNvPr id="867" name="Group 866">
            <a:extLst>
              <a:ext uri="{FF2B5EF4-FFF2-40B4-BE49-F238E27FC236}">
                <a16:creationId xmlns:a16="http://schemas.microsoft.com/office/drawing/2014/main" id="{A2ECC3A7-DCB4-4E4B-B71F-3754C5ED302B}"/>
              </a:ext>
            </a:extLst>
          </p:cNvPr>
          <p:cNvGrpSpPr/>
          <p:nvPr/>
        </p:nvGrpSpPr>
        <p:grpSpPr>
          <a:xfrm>
            <a:off x="592094" y="4596789"/>
            <a:ext cx="11034248" cy="1878867"/>
            <a:chOff x="2173456" y="1402134"/>
            <a:chExt cx="9754841" cy="797423"/>
          </a:xfrm>
        </p:grpSpPr>
        <p:sp>
          <p:nvSpPr>
            <p:cNvPr id="994" name="Rectangle 993">
              <a:extLst>
                <a:ext uri="{FF2B5EF4-FFF2-40B4-BE49-F238E27FC236}">
                  <a16:creationId xmlns:a16="http://schemas.microsoft.com/office/drawing/2014/main" id="{7859BAF3-1C92-404F-8B2C-705907A5F249}"/>
                </a:ext>
              </a:extLst>
            </p:cNvPr>
            <p:cNvSpPr/>
            <p:nvPr/>
          </p:nvSpPr>
          <p:spPr>
            <a:xfrm>
              <a:off x="2173456" y="1402134"/>
              <a:ext cx="1773195"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5" name="Rectangle 994">
              <a:extLst>
                <a:ext uri="{FF2B5EF4-FFF2-40B4-BE49-F238E27FC236}">
                  <a16:creationId xmlns:a16="http://schemas.microsoft.com/office/drawing/2014/main" id="{040C5C7D-7D70-44FD-80C5-C5E9C273028F}"/>
                </a:ext>
              </a:extLst>
            </p:cNvPr>
            <p:cNvSpPr/>
            <p:nvPr/>
          </p:nvSpPr>
          <p:spPr bwMode="auto">
            <a:xfrm>
              <a:off x="3946652" y="1402134"/>
              <a:ext cx="7981645"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sp>
        <p:nvSpPr>
          <p:cNvPr id="868" name="TextBox 867">
            <a:extLst>
              <a:ext uri="{FF2B5EF4-FFF2-40B4-BE49-F238E27FC236}">
                <a16:creationId xmlns:a16="http://schemas.microsoft.com/office/drawing/2014/main" id="{90ABF202-F565-471C-93DD-BF9FDB5AF0DB}"/>
              </a:ext>
            </a:extLst>
          </p:cNvPr>
          <p:cNvSpPr txBox="1"/>
          <p:nvPr/>
        </p:nvSpPr>
        <p:spPr>
          <a:xfrm>
            <a:off x="624052" y="1582392"/>
            <a:ext cx="1691949" cy="481362"/>
          </a:xfrm>
          <a:prstGeom prst="rect">
            <a:avLst/>
          </a:prstGeom>
          <a:noFill/>
        </p:spPr>
        <p:txBody>
          <a:bodyPr wrap="square" rtlCol="0">
            <a:spAutoFit/>
          </a:bodyPr>
          <a:lstStyle/>
          <a:p>
            <a:r>
              <a:rPr lang="en-US" sz="1600">
                <a:solidFill>
                  <a:schemeClr val="bg1"/>
                </a:solidFill>
                <a:latin typeface="Century Gothic" panose="020B0502020202020204" pitchFamily="34" charset="0"/>
              </a:rPr>
              <a:t>External</a:t>
            </a:r>
            <a:endParaRPr lang="en-US" sz="12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Internet</a:t>
            </a:r>
          </a:p>
        </p:txBody>
      </p:sp>
      <p:grpSp>
        <p:nvGrpSpPr>
          <p:cNvPr id="869" name="Group 868">
            <a:extLst>
              <a:ext uri="{FF2B5EF4-FFF2-40B4-BE49-F238E27FC236}">
                <a16:creationId xmlns:a16="http://schemas.microsoft.com/office/drawing/2014/main" id="{7EFEA52F-794F-49DB-B4AF-D33462016B22}"/>
              </a:ext>
            </a:extLst>
          </p:cNvPr>
          <p:cNvGrpSpPr/>
          <p:nvPr/>
        </p:nvGrpSpPr>
        <p:grpSpPr>
          <a:xfrm>
            <a:off x="2537646" y="1252051"/>
            <a:ext cx="1538267" cy="681334"/>
            <a:chOff x="3883069" y="1406927"/>
            <a:chExt cx="1672030" cy="740580"/>
          </a:xfrm>
        </p:grpSpPr>
        <p:pic>
          <p:nvPicPr>
            <p:cNvPr id="992" name="Picture 991">
              <a:extLst>
                <a:ext uri="{FF2B5EF4-FFF2-40B4-BE49-F238E27FC236}">
                  <a16:creationId xmlns:a16="http://schemas.microsoft.com/office/drawing/2014/main" id="{2B27F25A-83C3-49B9-AF67-D2A418952047}"/>
                </a:ext>
              </a:extLst>
            </p:cNvPr>
            <p:cNvPicPr>
              <a:picLocks noChangeAspect="1"/>
            </p:cNvPicPr>
            <p:nvPr/>
          </p:nvPicPr>
          <p:blipFill>
            <a:blip r:embed="rId3"/>
            <a:stretch>
              <a:fillRect/>
            </a:stretch>
          </p:blipFill>
          <p:spPr>
            <a:xfrm>
              <a:off x="4422157" y="1406927"/>
              <a:ext cx="532210" cy="537374"/>
            </a:xfrm>
            <a:prstGeom prst="rect">
              <a:avLst/>
            </a:prstGeom>
          </p:spPr>
        </p:pic>
        <p:sp>
          <p:nvSpPr>
            <p:cNvPr id="993" name="TextBox 992">
              <a:extLst>
                <a:ext uri="{FF2B5EF4-FFF2-40B4-BE49-F238E27FC236}">
                  <a16:creationId xmlns:a16="http://schemas.microsoft.com/office/drawing/2014/main" id="{ECFA8DD6-EA02-4A8B-8F33-C0A870533DBB}"/>
                </a:ext>
              </a:extLst>
            </p:cNvPr>
            <p:cNvSpPr txBox="1"/>
            <p:nvPr/>
          </p:nvSpPr>
          <p:spPr>
            <a:xfrm>
              <a:off x="3883069" y="1863148"/>
              <a:ext cx="1672030" cy="284359"/>
            </a:xfrm>
            <a:prstGeom prst="rect">
              <a:avLst/>
            </a:prstGeom>
            <a:noFill/>
          </p:spPr>
          <p:txBody>
            <a:bodyPr wrap="square" rtlCol="0">
              <a:spAutoFit/>
            </a:bodyPr>
            <a:lstStyle/>
            <a:p>
              <a:pPr algn="ctr"/>
              <a:r>
                <a:rPr lang="en-US" sz="1100" b="1"/>
                <a:t>Remote Users</a:t>
              </a:r>
            </a:p>
          </p:txBody>
        </p:sp>
      </p:grpSp>
      <p:grpSp>
        <p:nvGrpSpPr>
          <p:cNvPr id="870" name="Group 869">
            <a:extLst>
              <a:ext uri="{FF2B5EF4-FFF2-40B4-BE49-F238E27FC236}">
                <a16:creationId xmlns:a16="http://schemas.microsoft.com/office/drawing/2014/main" id="{9E93BDF5-71BD-48F5-9F47-CCA4DF6FD415}"/>
              </a:ext>
            </a:extLst>
          </p:cNvPr>
          <p:cNvGrpSpPr/>
          <p:nvPr/>
        </p:nvGrpSpPr>
        <p:grpSpPr>
          <a:xfrm>
            <a:off x="3804801" y="1236305"/>
            <a:ext cx="1538267" cy="700385"/>
            <a:chOff x="3883069" y="1391396"/>
            <a:chExt cx="1672030" cy="761288"/>
          </a:xfrm>
        </p:grpSpPr>
        <p:pic>
          <p:nvPicPr>
            <p:cNvPr id="990" name="Picture 989">
              <a:extLst>
                <a:ext uri="{FF2B5EF4-FFF2-40B4-BE49-F238E27FC236}">
                  <a16:creationId xmlns:a16="http://schemas.microsoft.com/office/drawing/2014/main" id="{F795939E-6DDF-4B16-95CD-63364E61A762}"/>
                </a:ext>
              </a:extLst>
            </p:cNvPr>
            <p:cNvPicPr>
              <a:picLocks noChangeAspect="1"/>
            </p:cNvPicPr>
            <p:nvPr/>
          </p:nvPicPr>
          <p:blipFill>
            <a:blip r:embed="rId3"/>
            <a:stretch>
              <a:fillRect/>
            </a:stretch>
          </p:blipFill>
          <p:spPr>
            <a:xfrm>
              <a:off x="4422157" y="1391396"/>
              <a:ext cx="532210" cy="537375"/>
            </a:xfrm>
            <a:prstGeom prst="rect">
              <a:avLst/>
            </a:prstGeom>
          </p:spPr>
        </p:pic>
        <p:sp>
          <p:nvSpPr>
            <p:cNvPr id="991" name="TextBox 990">
              <a:extLst>
                <a:ext uri="{FF2B5EF4-FFF2-40B4-BE49-F238E27FC236}">
                  <a16:creationId xmlns:a16="http://schemas.microsoft.com/office/drawing/2014/main" id="{F8792411-8321-4544-9DFA-3DDE02C38B5B}"/>
                </a:ext>
              </a:extLst>
            </p:cNvPr>
            <p:cNvSpPr txBox="1"/>
            <p:nvPr/>
          </p:nvSpPr>
          <p:spPr>
            <a:xfrm>
              <a:off x="3883069" y="1868325"/>
              <a:ext cx="1672030" cy="284359"/>
            </a:xfrm>
            <a:prstGeom prst="rect">
              <a:avLst/>
            </a:prstGeom>
            <a:noFill/>
          </p:spPr>
          <p:txBody>
            <a:bodyPr wrap="square" rtlCol="0">
              <a:spAutoFit/>
            </a:bodyPr>
            <a:lstStyle/>
            <a:p>
              <a:pPr algn="ctr"/>
              <a:r>
                <a:rPr lang="en-US" sz="1100" b="1"/>
                <a:t>Remote Vendors</a:t>
              </a:r>
            </a:p>
          </p:txBody>
        </p:sp>
      </p:grpSp>
      <p:sp>
        <p:nvSpPr>
          <p:cNvPr id="871" name="TextBox 870">
            <a:extLst>
              <a:ext uri="{FF2B5EF4-FFF2-40B4-BE49-F238E27FC236}">
                <a16:creationId xmlns:a16="http://schemas.microsoft.com/office/drawing/2014/main" id="{FA356C1D-767D-4CB3-8E06-C28434FE957D}"/>
              </a:ext>
            </a:extLst>
          </p:cNvPr>
          <p:cNvSpPr txBox="1"/>
          <p:nvPr/>
        </p:nvSpPr>
        <p:spPr>
          <a:xfrm>
            <a:off x="592096" y="2355901"/>
            <a:ext cx="2009657" cy="481362"/>
          </a:xfrm>
          <a:prstGeom prst="rect">
            <a:avLst/>
          </a:prstGeom>
          <a:noFill/>
        </p:spPr>
        <p:txBody>
          <a:bodyPr wrap="square" rtlCol="0">
            <a:spAutoFit/>
          </a:bodyPr>
          <a:lstStyle/>
          <a:p>
            <a:r>
              <a:rPr lang="en-US" sz="1600">
                <a:solidFill>
                  <a:schemeClr val="bg1"/>
                </a:solidFill>
                <a:latin typeface="Century Gothic" panose="020B0502020202020204" pitchFamily="34" charset="0"/>
              </a:rPr>
              <a:t>Internet Facing</a:t>
            </a:r>
            <a:endParaRPr lang="en-US" sz="12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DMZ – Sanitizing Area</a:t>
            </a:r>
          </a:p>
        </p:txBody>
      </p:sp>
      <p:grpSp>
        <p:nvGrpSpPr>
          <p:cNvPr id="872" name="Group 871">
            <a:extLst>
              <a:ext uri="{FF2B5EF4-FFF2-40B4-BE49-F238E27FC236}">
                <a16:creationId xmlns:a16="http://schemas.microsoft.com/office/drawing/2014/main" id="{97A35184-1EBF-435C-B6E4-E26EAB9921B1}"/>
              </a:ext>
            </a:extLst>
          </p:cNvPr>
          <p:cNvGrpSpPr/>
          <p:nvPr/>
        </p:nvGrpSpPr>
        <p:grpSpPr>
          <a:xfrm>
            <a:off x="5110021" y="1256001"/>
            <a:ext cx="1538267" cy="682923"/>
            <a:chOff x="2205976" y="1458109"/>
            <a:chExt cx="1672030" cy="742308"/>
          </a:xfrm>
        </p:grpSpPr>
        <p:pic>
          <p:nvPicPr>
            <p:cNvPr id="988" name="Picture 987">
              <a:extLst>
                <a:ext uri="{FF2B5EF4-FFF2-40B4-BE49-F238E27FC236}">
                  <a16:creationId xmlns:a16="http://schemas.microsoft.com/office/drawing/2014/main" id="{8DA817DC-60B1-4CF2-A160-D7E1D046E8A5}"/>
                </a:ext>
              </a:extLst>
            </p:cNvPr>
            <p:cNvPicPr>
              <a:picLocks noChangeAspect="1"/>
            </p:cNvPicPr>
            <p:nvPr/>
          </p:nvPicPr>
          <p:blipFill>
            <a:blip r:embed="rId4"/>
            <a:stretch>
              <a:fillRect/>
            </a:stretch>
          </p:blipFill>
          <p:spPr>
            <a:xfrm>
              <a:off x="2753008" y="1458109"/>
              <a:ext cx="679588" cy="517950"/>
            </a:xfrm>
            <a:prstGeom prst="rect">
              <a:avLst/>
            </a:prstGeom>
          </p:spPr>
        </p:pic>
        <p:sp>
          <p:nvSpPr>
            <p:cNvPr id="989" name="TextBox 988">
              <a:extLst>
                <a:ext uri="{FF2B5EF4-FFF2-40B4-BE49-F238E27FC236}">
                  <a16:creationId xmlns:a16="http://schemas.microsoft.com/office/drawing/2014/main" id="{5FE19069-98AA-4F14-91D9-34FC08E2236F}"/>
                </a:ext>
              </a:extLst>
            </p:cNvPr>
            <p:cNvSpPr txBox="1"/>
            <p:nvPr/>
          </p:nvSpPr>
          <p:spPr>
            <a:xfrm>
              <a:off x="2205976" y="1916058"/>
              <a:ext cx="1672030" cy="284359"/>
            </a:xfrm>
            <a:prstGeom prst="rect">
              <a:avLst/>
            </a:prstGeom>
            <a:noFill/>
          </p:spPr>
          <p:txBody>
            <a:bodyPr wrap="square" rtlCol="0">
              <a:spAutoFit/>
            </a:bodyPr>
            <a:lstStyle/>
            <a:p>
              <a:pPr algn="ctr"/>
              <a:r>
                <a:rPr lang="en-US" sz="1100" b="1"/>
                <a:t>Internet</a:t>
              </a:r>
            </a:p>
          </p:txBody>
        </p:sp>
      </p:grpSp>
      <p:grpSp>
        <p:nvGrpSpPr>
          <p:cNvPr id="873" name="Group 872">
            <a:extLst>
              <a:ext uri="{FF2B5EF4-FFF2-40B4-BE49-F238E27FC236}">
                <a16:creationId xmlns:a16="http://schemas.microsoft.com/office/drawing/2014/main" id="{42D7D847-7831-4381-855E-F576A8EE05EC}"/>
              </a:ext>
            </a:extLst>
          </p:cNvPr>
          <p:cNvGrpSpPr/>
          <p:nvPr/>
        </p:nvGrpSpPr>
        <p:grpSpPr>
          <a:xfrm>
            <a:off x="4467661" y="2200045"/>
            <a:ext cx="1538267" cy="807562"/>
            <a:chOff x="3761705" y="2217418"/>
            <a:chExt cx="1672030" cy="877785"/>
          </a:xfrm>
        </p:grpSpPr>
        <p:pic>
          <p:nvPicPr>
            <p:cNvPr id="986" name="Picture 985">
              <a:extLst>
                <a:ext uri="{FF2B5EF4-FFF2-40B4-BE49-F238E27FC236}">
                  <a16:creationId xmlns:a16="http://schemas.microsoft.com/office/drawing/2014/main" id="{E1A75075-6DFD-431C-875D-E7ADA5EECEE1}"/>
                </a:ext>
              </a:extLst>
            </p:cNvPr>
            <p:cNvPicPr>
              <a:picLocks noChangeAspect="1"/>
            </p:cNvPicPr>
            <p:nvPr/>
          </p:nvPicPr>
          <p:blipFill>
            <a:blip r:embed="rId5"/>
            <a:stretch>
              <a:fillRect/>
            </a:stretch>
          </p:blipFill>
          <p:spPr>
            <a:xfrm>
              <a:off x="4332058" y="2217418"/>
              <a:ext cx="452096" cy="753270"/>
            </a:xfrm>
            <a:prstGeom prst="rect">
              <a:avLst/>
            </a:prstGeom>
          </p:spPr>
        </p:pic>
        <p:sp>
          <p:nvSpPr>
            <p:cNvPr id="987" name="TextBox 986">
              <a:extLst>
                <a:ext uri="{FF2B5EF4-FFF2-40B4-BE49-F238E27FC236}">
                  <a16:creationId xmlns:a16="http://schemas.microsoft.com/office/drawing/2014/main" id="{266D0406-33A1-44F2-AE3B-B418699DC177}"/>
                </a:ext>
              </a:extLst>
            </p:cNvPr>
            <p:cNvSpPr txBox="1"/>
            <p:nvPr/>
          </p:nvSpPr>
          <p:spPr>
            <a:xfrm>
              <a:off x="3761705" y="2810844"/>
              <a:ext cx="1672030" cy="284359"/>
            </a:xfrm>
            <a:prstGeom prst="rect">
              <a:avLst/>
            </a:prstGeom>
            <a:noFill/>
          </p:spPr>
          <p:txBody>
            <a:bodyPr wrap="square" rtlCol="0">
              <a:spAutoFit/>
            </a:bodyPr>
            <a:lstStyle/>
            <a:p>
              <a:pPr algn="ctr"/>
              <a:r>
                <a:rPr lang="en-US" sz="1100" b="1"/>
                <a:t>Email Server</a:t>
              </a:r>
            </a:p>
          </p:txBody>
        </p:sp>
      </p:grpSp>
      <p:grpSp>
        <p:nvGrpSpPr>
          <p:cNvPr id="874" name="Group 873">
            <a:extLst>
              <a:ext uri="{FF2B5EF4-FFF2-40B4-BE49-F238E27FC236}">
                <a16:creationId xmlns:a16="http://schemas.microsoft.com/office/drawing/2014/main" id="{4EBB1459-B4E3-4A79-A67A-148C86AE991F}"/>
              </a:ext>
            </a:extLst>
          </p:cNvPr>
          <p:cNvGrpSpPr/>
          <p:nvPr/>
        </p:nvGrpSpPr>
        <p:grpSpPr>
          <a:xfrm>
            <a:off x="8033464" y="2204099"/>
            <a:ext cx="1538267" cy="810532"/>
            <a:chOff x="5155292" y="2214509"/>
            <a:chExt cx="1672030" cy="881013"/>
          </a:xfrm>
        </p:grpSpPr>
        <p:pic>
          <p:nvPicPr>
            <p:cNvPr id="984" name="Picture 983">
              <a:extLst>
                <a:ext uri="{FF2B5EF4-FFF2-40B4-BE49-F238E27FC236}">
                  <a16:creationId xmlns:a16="http://schemas.microsoft.com/office/drawing/2014/main" id="{028A5F04-7B36-4E35-9D84-F6438752AE59}"/>
                </a:ext>
              </a:extLst>
            </p:cNvPr>
            <p:cNvPicPr>
              <a:picLocks noChangeAspect="1"/>
            </p:cNvPicPr>
            <p:nvPr/>
          </p:nvPicPr>
          <p:blipFill>
            <a:blip r:embed="rId6"/>
            <a:stretch>
              <a:fillRect/>
            </a:stretch>
          </p:blipFill>
          <p:spPr>
            <a:xfrm>
              <a:off x="5763236" y="2214509"/>
              <a:ext cx="456143" cy="636512"/>
            </a:xfrm>
            <a:prstGeom prst="rect">
              <a:avLst/>
            </a:prstGeom>
          </p:spPr>
        </p:pic>
        <p:sp>
          <p:nvSpPr>
            <p:cNvPr id="985" name="TextBox 984">
              <a:extLst>
                <a:ext uri="{FF2B5EF4-FFF2-40B4-BE49-F238E27FC236}">
                  <a16:creationId xmlns:a16="http://schemas.microsoft.com/office/drawing/2014/main" id="{F6092BCD-A178-4F14-914B-5B8F61DA5082}"/>
                </a:ext>
              </a:extLst>
            </p:cNvPr>
            <p:cNvSpPr txBox="1"/>
            <p:nvPr/>
          </p:nvSpPr>
          <p:spPr>
            <a:xfrm>
              <a:off x="5155292" y="2811163"/>
              <a:ext cx="1672030" cy="284359"/>
            </a:xfrm>
            <a:prstGeom prst="rect">
              <a:avLst/>
            </a:prstGeom>
            <a:noFill/>
          </p:spPr>
          <p:txBody>
            <a:bodyPr wrap="square" rtlCol="0">
              <a:spAutoFit/>
            </a:bodyPr>
            <a:lstStyle/>
            <a:p>
              <a:pPr algn="ctr"/>
              <a:r>
                <a:rPr lang="en-US" sz="1100" b="1"/>
                <a:t>Web Server</a:t>
              </a:r>
            </a:p>
          </p:txBody>
        </p:sp>
      </p:grpSp>
      <p:sp>
        <p:nvSpPr>
          <p:cNvPr id="983" name="TextBox 982">
            <a:extLst>
              <a:ext uri="{FF2B5EF4-FFF2-40B4-BE49-F238E27FC236}">
                <a16:creationId xmlns:a16="http://schemas.microsoft.com/office/drawing/2014/main" id="{921D9302-A167-40EB-A6C7-EAB3CBCFBA7E}"/>
              </a:ext>
            </a:extLst>
          </p:cNvPr>
          <p:cNvSpPr txBox="1"/>
          <p:nvPr/>
        </p:nvSpPr>
        <p:spPr>
          <a:xfrm>
            <a:off x="2616259" y="2720352"/>
            <a:ext cx="1226711" cy="261610"/>
          </a:xfrm>
          <a:prstGeom prst="rect">
            <a:avLst/>
          </a:prstGeom>
          <a:noFill/>
        </p:spPr>
        <p:txBody>
          <a:bodyPr wrap="square" rtlCol="0">
            <a:spAutoFit/>
          </a:bodyPr>
          <a:lstStyle/>
          <a:p>
            <a:pPr algn="ctr"/>
            <a:r>
              <a:rPr lang="en-US" sz="1100" b="1"/>
              <a:t>Firewall</a:t>
            </a:r>
          </a:p>
        </p:txBody>
      </p:sp>
      <p:sp>
        <p:nvSpPr>
          <p:cNvPr id="876" name="TextBox 875">
            <a:extLst>
              <a:ext uri="{FF2B5EF4-FFF2-40B4-BE49-F238E27FC236}">
                <a16:creationId xmlns:a16="http://schemas.microsoft.com/office/drawing/2014/main" id="{113364D1-C1A1-4E94-8EBD-91CB2B840163}"/>
              </a:ext>
            </a:extLst>
          </p:cNvPr>
          <p:cNvSpPr txBox="1"/>
          <p:nvPr/>
        </p:nvSpPr>
        <p:spPr>
          <a:xfrm>
            <a:off x="592095" y="3166892"/>
            <a:ext cx="2009657" cy="481362"/>
          </a:xfrm>
          <a:prstGeom prst="rect">
            <a:avLst/>
          </a:prstGeom>
          <a:noFill/>
        </p:spPr>
        <p:txBody>
          <a:bodyPr wrap="square" rtlCol="0">
            <a:spAutoFit/>
          </a:bodyPr>
          <a:lstStyle/>
          <a:p>
            <a:r>
              <a:rPr lang="en-US" sz="1600">
                <a:solidFill>
                  <a:schemeClr val="bg1"/>
                </a:solidFill>
                <a:latin typeface="Century Gothic" panose="020B0502020202020204" pitchFamily="34" charset="0"/>
              </a:rPr>
              <a:t>Business Network</a:t>
            </a:r>
            <a:endParaRPr lang="en-US" sz="12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Corporate Systems</a:t>
            </a:r>
          </a:p>
        </p:txBody>
      </p:sp>
      <p:grpSp>
        <p:nvGrpSpPr>
          <p:cNvPr id="877" name="Group 876">
            <a:extLst>
              <a:ext uri="{FF2B5EF4-FFF2-40B4-BE49-F238E27FC236}">
                <a16:creationId xmlns:a16="http://schemas.microsoft.com/office/drawing/2014/main" id="{E691AEE7-90AF-4A6A-B5AE-A3EB4199EF5F}"/>
              </a:ext>
            </a:extLst>
          </p:cNvPr>
          <p:cNvGrpSpPr/>
          <p:nvPr/>
        </p:nvGrpSpPr>
        <p:grpSpPr>
          <a:xfrm>
            <a:off x="5156767" y="3028194"/>
            <a:ext cx="1538267" cy="768835"/>
            <a:chOff x="7024101" y="3115128"/>
            <a:chExt cx="1672030" cy="835690"/>
          </a:xfrm>
        </p:grpSpPr>
        <p:pic>
          <p:nvPicPr>
            <p:cNvPr id="978" name="Picture 977">
              <a:extLst>
                <a:ext uri="{FF2B5EF4-FFF2-40B4-BE49-F238E27FC236}">
                  <a16:creationId xmlns:a16="http://schemas.microsoft.com/office/drawing/2014/main" id="{F6CE1CAF-0773-45C2-8015-4FD19C67274A}"/>
                </a:ext>
              </a:extLst>
            </p:cNvPr>
            <p:cNvPicPr>
              <a:picLocks noChangeAspect="1"/>
            </p:cNvPicPr>
            <p:nvPr/>
          </p:nvPicPr>
          <p:blipFill>
            <a:blip r:embed="rId7"/>
            <a:stretch>
              <a:fillRect/>
            </a:stretch>
          </p:blipFill>
          <p:spPr>
            <a:xfrm>
              <a:off x="7228739" y="3148057"/>
              <a:ext cx="392236" cy="596348"/>
            </a:xfrm>
            <a:prstGeom prst="rect">
              <a:avLst/>
            </a:prstGeom>
          </p:spPr>
        </p:pic>
        <p:sp>
          <p:nvSpPr>
            <p:cNvPr id="979" name="TextBox 978">
              <a:extLst>
                <a:ext uri="{FF2B5EF4-FFF2-40B4-BE49-F238E27FC236}">
                  <a16:creationId xmlns:a16="http://schemas.microsoft.com/office/drawing/2014/main" id="{3AEB6DFE-4437-48F0-B8BC-C6EA4F0DDF84}"/>
                </a:ext>
              </a:extLst>
            </p:cNvPr>
            <p:cNvSpPr txBox="1"/>
            <p:nvPr/>
          </p:nvSpPr>
          <p:spPr>
            <a:xfrm>
              <a:off x="7024101" y="3666459"/>
              <a:ext cx="1672030" cy="284359"/>
            </a:xfrm>
            <a:prstGeom prst="rect">
              <a:avLst/>
            </a:prstGeom>
            <a:noFill/>
          </p:spPr>
          <p:txBody>
            <a:bodyPr wrap="square" rtlCol="0">
              <a:spAutoFit/>
            </a:bodyPr>
            <a:lstStyle/>
            <a:p>
              <a:pPr algn="ctr"/>
              <a:r>
                <a:rPr lang="en-US" sz="1100" b="1"/>
                <a:t>Business Servers</a:t>
              </a:r>
            </a:p>
          </p:txBody>
        </p:sp>
        <p:pic>
          <p:nvPicPr>
            <p:cNvPr id="980" name="Picture 979">
              <a:extLst>
                <a:ext uri="{FF2B5EF4-FFF2-40B4-BE49-F238E27FC236}">
                  <a16:creationId xmlns:a16="http://schemas.microsoft.com/office/drawing/2014/main" id="{FFA7CFB5-A923-450F-86D1-DBCED180BE1B}"/>
                </a:ext>
              </a:extLst>
            </p:cNvPr>
            <p:cNvPicPr>
              <a:picLocks noChangeAspect="1"/>
            </p:cNvPicPr>
            <p:nvPr/>
          </p:nvPicPr>
          <p:blipFill>
            <a:blip r:embed="rId7"/>
            <a:stretch>
              <a:fillRect/>
            </a:stretch>
          </p:blipFill>
          <p:spPr>
            <a:xfrm>
              <a:off x="7660103" y="3116168"/>
              <a:ext cx="397565" cy="604451"/>
            </a:xfrm>
            <a:prstGeom prst="rect">
              <a:avLst/>
            </a:prstGeom>
          </p:spPr>
        </p:pic>
        <p:pic>
          <p:nvPicPr>
            <p:cNvPr id="981" name="Picture 980">
              <a:extLst>
                <a:ext uri="{FF2B5EF4-FFF2-40B4-BE49-F238E27FC236}">
                  <a16:creationId xmlns:a16="http://schemas.microsoft.com/office/drawing/2014/main" id="{F15AE8AE-EB7E-45B5-8B26-707F795304B8}"/>
                </a:ext>
              </a:extLst>
            </p:cNvPr>
            <p:cNvPicPr>
              <a:picLocks noChangeAspect="1"/>
            </p:cNvPicPr>
            <p:nvPr/>
          </p:nvPicPr>
          <p:blipFill>
            <a:blip r:embed="rId7"/>
            <a:stretch>
              <a:fillRect/>
            </a:stretch>
          </p:blipFill>
          <p:spPr>
            <a:xfrm>
              <a:off x="8132564" y="3115128"/>
              <a:ext cx="397565" cy="604451"/>
            </a:xfrm>
            <a:prstGeom prst="rect">
              <a:avLst/>
            </a:prstGeom>
          </p:spPr>
        </p:pic>
      </p:grpSp>
      <p:grpSp>
        <p:nvGrpSpPr>
          <p:cNvPr id="878" name="Group 877">
            <a:extLst>
              <a:ext uri="{FF2B5EF4-FFF2-40B4-BE49-F238E27FC236}">
                <a16:creationId xmlns:a16="http://schemas.microsoft.com/office/drawing/2014/main" id="{00CD88FE-CB3E-46F4-8A97-29F96C2DDA47}"/>
              </a:ext>
            </a:extLst>
          </p:cNvPr>
          <p:cNvGrpSpPr/>
          <p:nvPr/>
        </p:nvGrpSpPr>
        <p:grpSpPr>
          <a:xfrm>
            <a:off x="2863337" y="3080794"/>
            <a:ext cx="2111894" cy="697308"/>
            <a:chOff x="3885501" y="3146724"/>
            <a:chExt cx="2295537" cy="757944"/>
          </a:xfrm>
        </p:grpSpPr>
        <p:grpSp>
          <p:nvGrpSpPr>
            <p:cNvPr id="972" name="Group 971">
              <a:extLst>
                <a:ext uri="{FF2B5EF4-FFF2-40B4-BE49-F238E27FC236}">
                  <a16:creationId xmlns:a16="http://schemas.microsoft.com/office/drawing/2014/main" id="{5FE0CE79-645F-4B9F-8209-03881DDE1814}"/>
                </a:ext>
              </a:extLst>
            </p:cNvPr>
            <p:cNvGrpSpPr/>
            <p:nvPr/>
          </p:nvGrpSpPr>
          <p:grpSpPr>
            <a:xfrm>
              <a:off x="3885501" y="3146724"/>
              <a:ext cx="2295537" cy="757944"/>
              <a:chOff x="4036756" y="1474786"/>
              <a:chExt cx="2295537" cy="757944"/>
            </a:xfrm>
          </p:grpSpPr>
          <p:pic>
            <p:nvPicPr>
              <p:cNvPr id="976" name="Picture 975">
                <a:extLst>
                  <a:ext uri="{FF2B5EF4-FFF2-40B4-BE49-F238E27FC236}">
                    <a16:creationId xmlns:a16="http://schemas.microsoft.com/office/drawing/2014/main" id="{AA383501-F1EE-4F24-B31E-B93145C1022F}"/>
                  </a:ext>
                </a:extLst>
              </p:cNvPr>
              <p:cNvPicPr>
                <a:picLocks noChangeAspect="1"/>
              </p:cNvPicPr>
              <p:nvPr/>
            </p:nvPicPr>
            <p:blipFill>
              <a:blip r:embed="rId3"/>
              <a:stretch>
                <a:fillRect/>
              </a:stretch>
            </p:blipFill>
            <p:spPr>
              <a:xfrm>
                <a:off x="4036756" y="1474786"/>
                <a:ext cx="532210" cy="537374"/>
              </a:xfrm>
              <a:prstGeom prst="rect">
                <a:avLst/>
              </a:prstGeom>
            </p:spPr>
          </p:pic>
          <p:sp>
            <p:nvSpPr>
              <p:cNvPr id="977" name="TextBox 976">
                <a:extLst>
                  <a:ext uri="{FF2B5EF4-FFF2-40B4-BE49-F238E27FC236}">
                    <a16:creationId xmlns:a16="http://schemas.microsoft.com/office/drawing/2014/main" id="{68D51CE1-BD09-4C3A-BCB3-D81C06728C4A}"/>
                  </a:ext>
                </a:extLst>
              </p:cNvPr>
              <p:cNvSpPr txBox="1"/>
              <p:nvPr/>
            </p:nvSpPr>
            <p:spPr>
              <a:xfrm>
                <a:off x="4226859" y="1948371"/>
                <a:ext cx="2105434" cy="284359"/>
              </a:xfrm>
              <a:prstGeom prst="rect">
                <a:avLst/>
              </a:prstGeom>
              <a:noFill/>
            </p:spPr>
            <p:txBody>
              <a:bodyPr wrap="square" rtlCol="0">
                <a:spAutoFit/>
              </a:bodyPr>
              <a:lstStyle/>
              <a:p>
                <a:pPr algn="ctr"/>
                <a:r>
                  <a:rPr lang="en-US" sz="1100" b="1"/>
                  <a:t>Enterprise Computers</a:t>
                </a:r>
              </a:p>
            </p:txBody>
          </p:sp>
        </p:grpSp>
        <p:pic>
          <p:nvPicPr>
            <p:cNvPr id="973" name="Picture 972">
              <a:extLst>
                <a:ext uri="{FF2B5EF4-FFF2-40B4-BE49-F238E27FC236}">
                  <a16:creationId xmlns:a16="http://schemas.microsoft.com/office/drawing/2014/main" id="{1E55E09A-5823-4282-8BD0-EC6910BDFDA2}"/>
                </a:ext>
              </a:extLst>
            </p:cNvPr>
            <p:cNvPicPr>
              <a:picLocks noChangeAspect="1"/>
            </p:cNvPicPr>
            <p:nvPr/>
          </p:nvPicPr>
          <p:blipFill>
            <a:blip r:embed="rId3"/>
            <a:stretch>
              <a:fillRect/>
            </a:stretch>
          </p:blipFill>
          <p:spPr>
            <a:xfrm>
              <a:off x="4338016" y="3169514"/>
              <a:ext cx="532210" cy="537374"/>
            </a:xfrm>
            <a:prstGeom prst="rect">
              <a:avLst/>
            </a:prstGeom>
          </p:spPr>
        </p:pic>
        <p:pic>
          <p:nvPicPr>
            <p:cNvPr id="974" name="Picture 973">
              <a:extLst>
                <a:ext uri="{FF2B5EF4-FFF2-40B4-BE49-F238E27FC236}">
                  <a16:creationId xmlns:a16="http://schemas.microsoft.com/office/drawing/2014/main" id="{E2752118-3D98-4FF5-9F78-9108AD474310}"/>
                </a:ext>
              </a:extLst>
            </p:cNvPr>
            <p:cNvPicPr>
              <a:picLocks noChangeAspect="1"/>
            </p:cNvPicPr>
            <p:nvPr/>
          </p:nvPicPr>
          <p:blipFill>
            <a:blip r:embed="rId3"/>
            <a:stretch>
              <a:fillRect/>
            </a:stretch>
          </p:blipFill>
          <p:spPr>
            <a:xfrm>
              <a:off x="4827296" y="3179185"/>
              <a:ext cx="532210" cy="537374"/>
            </a:xfrm>
            <a:prstGeom prst="rect">
              <a:avLst/>
            </a:prstGeom>
          </p:spPr>
        </p:pic>
        <p:pic>
          <p:nvPicPr>
            <p:cNvPr id="975" name="Picture 974">
              <a:extLst>
                <a:ext uri="{FF2B5EF4-FFF2-40B4-BE49-F238E27FC236}">
                  <a16:creationId xmlns:a16="http://schemas.microsoft.com/office/drawing/2014/main" id="{D07B138A-B6CD-430F-946D-22FE616AC974}"/>
                </a:ext>
              </a:extLst>
            </p:cNvPr>
            <p:cNvPicPr>
              <a:picLocks noChangeAspect="1"/>
            </p:cNvPicPr>
            <p:nvPr/>
          </p:nvPicPr>
          <p:blipFill>
            <a:blip r:embed="rId3"/>
            <a:stretch>
              <a:fillRect/>
            </a:stretch>
          </p:blipFill>
          <p:spPr>
            <a:xfrm>
              <a:off x="5401367" y="3167263"/>
              <a:ext cx="532210" cy="537374"/>
            </a:xfrm>
            <a:prstGeom prst="rect">
              <a:avLst/>
            </a:prstGeom>
          </p:spPr>
        </p:pic>
      </p:grpSp>
      <p:sp>
        <p:nvSpPr>
          <p:cNvPr id="879" name="TextBox 878">
            <a:extLst>
              <a:ext uri="{FF2B5EF4-FFF2-40B4-BE49-F238E27FC236}">
                <a16:creationId xmlns:a16="http://schemas.microsoft.com/office/drawing/2014/main" id="{75C11B19-3D34-41A4-9D5B-A5E14BD6EC51}"/>
              </a:ext>
            </a:extLst>
          </p:cNvPr>
          <p:cNvSpPr txBox="1"/>
          <p:nvPr/>
        </p:nvSpPr>
        <p:spPr>
          <a:xfrm>
            <a:off x="592095" y="3947895"/>
            <a:ext cx="2009657" cy="453048"/>
          </a:xfrm>
          <a:prstGeom prst="rect">
            <a:avLst/>
          </a:prstGeom>
          <a:noFill/>
        </p:spPr>
        <p:txBody>
          <a:bodyPr wrap="square" rtlCol="0">
            <a:spAutoFit/>
          </a:bodyPr>
          <a:lstStyle/>
          <a:p>
            <a:r>
              <a:rPr lang="en-US" sz="1400">
                <a:solidFill>
                  <a:schemeClr val="bg1"/>
                </a:solidFill>
                <a:latin typeface="Century Gothic" panose="020B0502020202020204" pitchFamily="34" charset="0"/>
              </a:rPr>
              <a:t>Engineering Network</a:t>
            </a:r>
            <a:endParaRPr lang="en-US" sz="11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Management Systems</a:t>
            </a:r>
          </a:p>
        </p:txBody>
      </p:sp>
      <p:grpSp>
        <p:nvGrpSpPr>
          <p:cNvPr id="880" name="Group 879">
            <a:extLst>
              <a:ext uri="{FF2B5EF4-FFF2-40B4-BE49-F238E27FC236}">
                <a16:creationId xmlns:a16="http://schemas.microsoft.com/office/drawing/2014/main" id="{01FB4161-45DE-4F02-BD66-D178F0C82B90}"/>
              </a:ext>
            </a:extLst>
          </p:cNvPr>
          <p:cNvGrpSpPr/>
          <p:nvPr/>
        </p:nvGrpSpPr>
        <p:grpSpPr>
          <a:xfrm>
            <a:off x="5680839" y="3806319"/>
            <a:ext cx="1680607" cy="772067"/>
            <a:chOff x="4909287" y="3924921"/>
            <a:chExt cx="1826747" cy="839203"/>
          </a:xfrm>
        </p:grpSpPr>
        <p:pic>
          <p:nvPicPr>
            <p:cNvPr id="968" name="Picture 967">
              <a:extLst>
                <a:ext uri="{FF2B5EF4-FFF2-40B4-BE49-F238E27FC236}">
                  <a16:creationId xmlns:a16="http://schemas.microsoft.com/office/drawing/2014/main" id="{229FCEAA-1632-4ED6-9179-3CBA6801BBC0}"/>
                </a:ext>
              </a:extLst>
            </p:cNvPr>
            <p:cNvPicPr>
              <a:picLocks noChangeAspect="1"/>
            </p:cNvPicPr>
            <p:nvPr/>
          </p:nvPicPr>
          <p:blipFill>
            <a:blip r:embed="rId8"/>
            <a:stretch>
              <a:fillRect/>
            </a:stretch>
          </p:blipFill>
          <p:spPr>
            <a:xfrm>
              <a:off x="5728255" y="3924921"/>
              <a:ext cx="343529" cy="599790"/>
            </a:xfrm>
            <a:prstGeom prst="rect">
              <a:avLst/>
            </a:prstGeom>
          </p:spPr>
        </p:pic>
        <p:sp>
          <p:nvSpPr>
            <p:cNvPr id="969" name="TextBox 968">
              <a:extLst>
                <a:ext uri="{FF2B5EF4-FFF2-40B4-BE49-F238E27FC236}">
                  <a16:creationId xmlns:a16="http://schemas.microsoft.com/office/drawing/2014/main" id="{98C38334-D474-420E-8D3C-F7FE5B4FB072}"/>
                </a:ext>
              </a:extLst>
            </p:cNvPr>
            <p:cNvSpPr txBox="1"/>
            <p:nvPr/>
          </p:nvSpPr>
          <p:spPr>
            <a:xfrm>
              <a:off x="4909287" y="4479765"/>
              <a:ext cx="1826747" cy="284359"/>
            </a:xfrm>
            <a:prstGeom prst="rect">
              <a:avLst/>
            </a:prstGeom>
            <a:noFill/>
          </p:spPr>
          <p:txBody>
            <a:bodyPr wrap="square" rtlCol="0">
              <a:spAutoFit/>
            </a:bodyPr>
            <a:lstStyle/>
            <a:p>
              <a:pPr algn="ctr"/>
              <a:r>
                <a:rPr lang="en-US" sz="1100" b="1"/>
                <a:t>Application Servers</a:t>
              </a:r>
            </a:p>
          </p:txBody>
        </p:sp>
        <p:pic>
          <p:nvPicPr>
            <p:cNvPr id="970" name="Picture 969">
              <a:extLst>
                <a:ext uri="{FF2B5EF4-FFF2-40B4-BE49-F238E27FC236}">
                  <a16:creationId xmlns:a16="http://schemas.microsoft.com/office/drawing/2014/main" id="{1B5164AC-199E-4403-A64B-B701D404147B}"/>
                </a:ext>
              </a:extLst>
            </p:cNvPr>
            <p:cNvPicPr>
              <a:picLocks noChangeAspect="1"/>
            </p:cNvPicPr>
            <p:nvPr/>
          </p:nvPicPr>
          <p:blipFill>
            <a:blip r:embed="rId8"/>
            <a:stretch>
              <a:fillRect/>
            </a:stretch>
          </p:blipFill>
          <p:spPr>
            <a:xfrm>
              <a:off x="5272290" y="3932106"/>
              <a:ext cx="343529" cy="599790"/>
            </a:xfrm>
            <a:prstGeom prst="rect">
              <a:avLst/>
            </a:prstGeom>
          </p:spPr>
        </p:pic>
        <p:pic>
          <p:nvPicPr>
            <p:cNvPr id="971" name="Picture 970">
              <a:extLst>
                <a:ext uri="{FF2B5EF4-FFF2-40B4-BE49-F238E27FC236}">
                  <a16:creationId xmlns:a16="http://schemas.microsoft.com/office/drawing/2014/main" id="{4C24B074-7E99-4F00-B602-1F953B818E73}"/>
                </a:ext>
              </a:extLst>
            </p:cNvPr>
            <p:cNvPicPr>
              <a:picLocks noChangeAspect="1"/>
            </p:cNvPicPr>
            <p:nvPr/>
          </p:nvPicPr>
          <p:blipFill>
            <a:blip r:embed="rId8"/>
            <a:stretch>
              <a:fillRect/>
            </a:stretch>
          </p:blipFill>
          <p:spPr>
            <a:xfrm>
              <a:off x="6173037" y="3940444"/>
              <a:ext cx="343529" cy="599790"/>
            </a:xfrm>
            <a:prstGeom prst="rect">
              <a:avLst/>
            </a:prstGeom>
          </p:spPr>
        </p:pic>
      </p:grpSp>
      <p:grpSp>
        <p:nvGrpSpPr>
          <p:cNvPr id="881" name="Group 880">
            <a:extLst>
              <a:ext uri="{FF2B5EF4-FFF2-40B4-BE49-F238E27FC236}">
                <a16:creationId xmlns:a16="http://schemas.microsoft.com/office/drawing/2014/main" id="{AC15A351-BB7F-41DE-94EB-5B4A930F1F52}"/>
              </a:ext>
            </a:extLst>
          </p:cNvPr>
          <p:cNvGrpSpPr/>
          <p:nvPr/>
        </p:nvGrpSpPr>
        <p:grpSpPr>
          <a:xfrm>
            <a:off x="8260276" y="3807518"/>
            <a:ext cx="1643883" cy="772374"/>
            <a:chOff x="6692018" y="3956167"/>
            <a:chExt cx="1786830" cy="839537"/>
          </a:xfrm>
        </p:grpSpPr>
        <p:pic>
          <p:nvPicPr>
            <p:cNvPr id="965" name="Picture 964">
              <a:extLst>
                <a:ext uri="{FF2B5EF4-FFF2-40B4-BE49-F238E27FC236}">
                  <a16:creationId xmlns:a16="http://schemas.microsoft.com/office/drawing/2014/main" id="{12B834CF-791F-4D12-AB5A-57CCC9C96541}"/>
                </a:ext>
              </a:extLst>
            </p:cNvPr>
            <p:cNvPicPr>
              <a:picLocks noChangeAspect="1"/>
            </p:cNvPicPr>
            <p:nvPr/>
          </p:nvPicPr>
          <p:blipFill>
            <a:blip r:embed="rId9"/>
            <a:stretch>
              <a:fillRect/>
            </a:stretch>
          </p:blipFill>
          <p:spPr>
            <a:xfrm>
              <a:off x="6959404" y="3956167"/>
              <a:ext cx="397565" cy="610166"/>
            </a:xfrm>
            <a:prstGeom prst="rect">
              <a:avLst/>
            </a:prstGeom>
          </p:spPr>
        </p:pic>
        <p:pic>
          <p:nvPicPr>
            <p:cNvPr id="966" name="Picture 965">
              <a:extLst>
                <a:ext uri="{FF2B5EF4-FFF2-40B4-BE49-F238E27FC236}">
                  <a16:creationId xmlns:a16="http://schemas.microsoft.com/office/drawing/2014/main" id="{BE0E2C50-972B-4425-B70C-E43A868C608A}"/>
                </a:ext>
              </a:extLst>
            </p:cNvPr>
            <p:cNvPicPr>
              <a:picLocks noChangeAspect="1"/>
            </p:cNvPicPr>
            <p:nvPr/>
          </p:nvPicPr>
          <p:blipFill>
            <a:blip r:embed="rId9"/>
            <a:stretch>
              <a:fillRect/>
            </a:stretch>
          </p:blipFill>
          <p:spPr>
            <a:xfrm>
              <a:off x="7526713" y="3958845"/>
              <a:ext cx="397565" cy="610167"/>
            </a:xfrm>
            <a:prstGeom prst="rect">
              <a:avLst/>
            </a:prstGeom>
          </p:spPr>
        </p:pic>
        <p:sp>
          <p:nvSpPr>
            <p:cNvPr id="967" name="TextBox 966">
              <a:extLst>
                <a:ext uri="{FF2B5EF4-FFF2-40B4-BE49-F238E27FC236}">
                  <a16:creationId xmlns:a16="http://schemas.microsoft.com/office/drawing/2014/main" id="{BC4E97C3-E818-4A1B-AB45-9DAA03A2F81F}"/>
                </a:ext>
              </a:extLst>
            </p:cNvPr>
            <p:cNvSpPr txBox="1"/>
            <p:nvPr/>
          </p:nvSpPr>
          <p:spPr>
            <a:xfrm>
              <a:off x="6692018" y="4511345"/>
              <a:ext cx="1786830" cy="284359"/>
            </a:xfrm>
            <a:prstGeom prst="rect">
              <a:avLst/>
            </a:prstGeom>
            <a:noFill/>
          </p:spPr>
          <p:txBody>
            <a:bodyPr wrap="square" rtlCol="0">
              <a:spAutoFit/>
            </a:bodyPr>
            <a:lstStyle/>
            <a:p>
              <a:pPr algn="ctr"/>
              <a:r>
                <a:rPr lang="en-US" sz="1100" b="1"/>
                <a:t>Domain Controllers</a:t>
              </a:r>
            </a:p>
          </p:txBody>
        </p:sp>
      </p:grpSp>
      <p:grpSp>
        <p:nvGrpSpPr>
          <p:cNvPr id="882" name="Group 881">
            <a:extLst>
              <a:ext uri="{FF2B5EF4-FFF2-40B4-BE49-F238E27FC236}">
                <a16:creationId xmlns:a16="http://schemas.microsoft.com/office/drawing/2014/main" id="{BF49269E-C2CD-441C-A251-722B9931E785}"/>
              </a:ext>
            </a:extLst>
          </p:cNvPr>
          <p:cNvGrpSpPr/>
          <p:nvPr/>
        </p:nvGrpSpPr>
        <p:grpSpPr>
          <a:xfrm>
            <a:off x="7061572" y="3846398"/>
            <a:ext cx="1538267" cy="739193"/>
            <a:chOff x="6772507" y="3979429"/>
            <a:chExt cx="1672030" cy="803471"/>
          </a:xfrm>
        </p:grpSpPr>
        <p:pic>
          <p:nvPicPr>
            <p:cNvPr id="963" name="Picture 962">
              <a:extLst>
                <a:ext uri="{FF2B5EF4-FFF2-40B4-BE49-F238E27FC236}">
                  <a16:creationId xmlns:a16="http://schemas.microsoft.com/office/drawing/2014/main" id="{4E10D0D6-3394-4C0E-9F94-BEB752D38746}"/>
                </a:ext>
              </a:extLst>
            </p:cNvPr>
            <p:cNvPicPr>
              <a:picLocks noChangeAspect="1"/>
            </p:cNvPicPr>
            <p:nvPr/>
          </p:nvPicPr>
          <p:blipFill>
            <a:blip r:embed="rId10"/>
            <a:stretch>
              <a:fillRect/>
            </a:stretch>
          </p:blipFill>
          <p:spPr>
            <a:xfrm>
              <a:off x="7370419" y="3979429"/>
              <a:ext cx="397565" cy="554769"/>
            </a:xfrm>
            <a:prstGeom prst="rect">
              <a:avLst/>
            </a:prstGeom>
          </p:spPr>
        </p:pic>
        <p:sp>
          <p:nvSpPr>
            <p:cNvPr id="964" name="TextBox 963">
              <a:extLst>
                <a:ext uri="{FF2B5EF4-FFF2-40B4-BE49-F238E27FC236}">
                  <a16:creationId xmlns:a16="http://schemas.microsoft.com/office/drawing/2014/main" id="{D2A42246-DD79-4D18-B0A3-DC622D112AEC}"/>
                </a:ext>
              </a:extLst>
            </p:cNvPr>
            <p:cNvSpPr txBox="1"/>
            <p:nvPr/>
          </p:nvSpPr>
          <p:spPr>
            <a:xfrm>
              <a:off x="6772507" y="4498541"/>
              <a:ext cx="1672030" cy="284359"/>
            </a:xfrm>
            <a:prstGeom prst="rect">
              <a:avLst/>
            </a:prstGeom>
            <a:noFill/>
          </p:spPr>
          <p:txBody>
            <a:bodyPr wrap="square" rtlCol="0">
              <a:spAutoFit/>
            </a:bodyPr>
            <a:lstStyle/>
            <a:p>
              <a:pPr algn="ctr"/>
              <a:r>
                <a:rPr lang="en-US" sz="1100" b="1"/>
                <a:t>Historian</a:t>
              </a:r>
            </a:p>
          </p:txBody>
        </p:sp>
      </p:grpSp>
      <p:sp>
        <p:nvSpPr>
          <p:cNvPr id="883" name="TextBox 882">
            <a:extLst>
              <a:ext uri="{FF2B5EF4-FFF2-40B4-BE49-F238E27FC236}">
                <a16:creationId xmlns:a16="http://schemas.microsoft.com/office/drawing/2014/main" id="{82513C85-FD40-4353-B6DD-D35FBDB68796}"/>
              </a:ext>
            </a:extLst>
          </p:cNvPr>
          <p:cNvSpPr txBox="1"/>
          <p:nvPr/>
        </p:nvSpPr>
        <p:spPr>
          <a:xfrm>
            <a:off x="592095" y="5071549"/>
            <a:ext cx="2009657" cy="453048"/>
          </a:xfrm>
          <a:prstGeom prst="rect">
            <a:avLst/>
          </a:prstGeom>
          <a:noFill/>
        </p:spPr>
        <p:txBody>
          <a:bodyPr wrap="square" rtlCol="0">
            <a:spAutoFit/>
          </a:bodyPr>
          <a:lstStyle/>
          <a:p>
            <a:r>
              <a:rPr lang="en-US" sz="1400">
                <a:solidFill>
                  <a:schemeClr val="bg1"/>
                </a:solidFill>
                <a:latin typeface="Century Gothic" panose="020B0502020202020204" pitchFamily="34" charset="0"/>
              </a:rPr>
              <a:t>Engineering Network</a:t>
            </a:r>
            <a:endParaRPr lang="en-US" sz="11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Operational Systems</a:t>
            </a:r>
          </a:p>
        </p:txBody>
      </p:sp>
      <p:grpSp>
        <p:nvGrpSpPr>
          <p:cNvPr id="884" name="Group 883">
            <a:extLst>
              <a:ext uri="{FF2B5EF4-FFF2-40B4-BE49-F238E27FC236}">
                <a16:creationId xmlns:a16="http://schemas.microsoft.com/office/drawing/2014/main" id="{A39E8BE3-842F-42C7-9697-24F243AA4F22}"/>
              </a:ext>
            </a:extLst>
          </p:cNvPr>
          <p:cNvGrpSpPr/>
          <p:nvPr/>
        </p:nvGrpSpPr>
        <p:grpSpPr>
          <a:xfrm>
            <a:off x="7370840" y="4632535"/>
            <a:ext cx="2514683" cy="757097"/>
            <a:chOff x="3611250" y="3126654"/>
            <a:chExt cx="2733352" cy="822932"/>
          </a:xfrm>
        </p:grpSpPr>
        <p:grpSp>
          <p:nvGrpSpPr>
            <p:cNvPr id="957" name="Group 956">
              <a:extLst>
                <a:ext uri="{FF2B5EF4-FFF2-40B4-BE49-F238E27FC236}">
                  <a16:creationId xmlns:a16="http://schemas.microsoft.com/office/drawing/2014/main" id="{F6BE9DEC-62B2-4754-9655-839AC46DF4E3}"/>
                </a:ext>
              </a:extLst>
            </p:cNvPr>
            <p:cNvGrpSpPr/>
            <p:nvPr/>
          </p:nvGrpSpPr>
          <p:grpSpPr>
            <a:xfrm>
              <a:off x="3611250" y="3126654"/>
              <a:ext cx="2733352" cy="822932"/>
              <a:chOff x="3762505" y="1454716"/>
              <a:chExt cx="2733352" cy="822932"/>
            </a:xfrm>
          </p:grpSpPr>
          <p:pic>
            <p:nvPicPr>
              <p:cNvPr id="961" name="Picture 960">
                <a:extLst>
                  <a:ext uri="{FF2B5EF4-FFF2-40B4-BE49-F238E27FC236}">
                    <a16:creationId xmlns:a16="http://schemas.microsoft.com/office/drawing/2014/main" id="{A253534B-E93A-4458-8382-E3D283CD7969}"/>
                  </a:ext>
                </a:extLst>
              </p:cNvPr>
              <p:cNvPicPr>
                <a:picLocks noChangeAspect="1"/>
              </p:cNvPicPr>
              <p:nvPr/>
            </p:nvPicPr>
            <p:blipFill>
              <a:blip r:embed="rId3"/>
              <a:stretch>
                <a:fillRect/>
              </a:stretch>
            </p:blipFill>
            <p:spPr>
              <a:xfrm>
                <a:off x="3957061" y="1454716"/>
                <a:ext cx="532210" cy="537374"/>
              </a:xfrm>
              <a:prstGeom prst="rect">
                <a:avLst/>
              </a:prstGeom>
            </p:spPr>
          </p:pic>
          <p:sp>
            <p:nvSpPr>
              <p:cNvPr id="962" name="TextBox 961">
                <a:extLst>
                  <a:ext uri="{FF2B5EF4-FFF2-40B4-BE49-F238E27FC236}">
                    <a16:creationId xmlns:a16="http://schemas.microsoft.com/office/drawing/2014/main" id="{70C57048-D088-4D21-82B4-F16D05E70E9A}"/>
                  </a:ext>
                </a:extLst>
              </p:cNvPr>
              <p:cNvSpPr txBox="1"/>
              <p:nvPr/>
            </p:nvSpPr>
            <p:spPr>
              <a:xfrm>
                <a:off x="3762505" y="1993289"/>
                <a:ext cx="2733352" cy="284359"/>
              </a:xfrm>
              <a:prstGeom prst="rect">
                <a:avLst/>
              </a:prstGeom>
              <a:noFill/>
            </p:spPr>
            <p:txBody>
              <a:bodyPr wrap="square" rtlCol="0">
                <a:spAutoFit/>
              </a:bodyPr>
              <a:lstStyle/>
              <a:p>
                <a:pPr algn="ctr"/>
                <a:r>
                  <a:rPr lang="en-US" sz="1100" b="1"/>
                  <a:t>Field Workstation(s)</a:t>
                </a:r>
              </a:p>
            </p:txBody>
          </p:sp>
        </p:grpSp>
        <p:pic>
          <p:nvPicPr>
            <p:cNvPr id="958" name="Picture 957">
              <a:extLst>
                <a:ext uri="{FF2B5EF4-FFF2-40B4-BE49-F238E27FC236}">
                  <a16:creationId xmlns:a16="http://schemas.microsoft.com/office/drawing/2014/main" id="{EDE2F9CB-CB6A-4026-8A77-FA17399EB115}"/>
                </a:ext>
              </a:extLst>
            </p:cNvPr>
            <p:cNvPicPr>
              <a:picLocks noChangeAspect="1"/>
            </p:cNvPicPr>
            <p:nvPr/>
          </p:nvPicPr>
          <p:blipFill>
            <a:blip r:embed="rId3"/>
            <a:stretch>
              <a:fillRect/>
            </a:stretch>
          </p:blipFill>
          <p:spPr>
            <a:xfrm>
              <a:off x="4338016" y="3169514"/>
              <a:ext cx="532210" cy="537374"/>
            </a:xfrm>
            <a:prstGeom prst="rect">
              <a:avLst/>
            </a:prstGeom>
          </p:spPr>
        </p:pic>
        <p:pic>
          <p:nvPicPr>
            <p:cNvPr id="959" name="Picture 958">
              <a:extLst>
                <a:ext uri="{FF2B5EF4-FFF2-40B4-BE49-F238E27FC236}">
                  <a16:creationId xmlns:a16="http://schemas.microsoft.com/office/drawing/2014/main" id="{6DC34735-9346-483F-8F45-F41ADEE17AA8}"/>
                </a:ext>
              </a:extLst>
            </p:cNvPr>
            <p:cNvPicPr>
              <a:picLocks noChangeAspect="1"/>
            </p:cNvPicPr>
            <p:nvPr/>
          </p:nvPicPr>
          <p:blipFill>
            <a:blip r:embed="rId3"/>
            <a:stretch>
              <a:fillRect/>
            </a:stretch>
          </p:blipFill>
          <p:spPr>
            <a:xfrm>
              <a:off x="4827296" y="3179185"/>
              <a:ext cx="532210" cy="537374"/>
            </a:xfrm>
            <a:prstGeom prst="rect">
              <a:avLst/>
            </a:prstGeom>
          </p:spPr>
        </p:pic>
        <p:pic>
          <p:nvPicPr>
            <p:cNvPr id="960" name="Picture 959">
              <a:extLst>
                <a:ext uri="{FF2B5EF4-FFF2-40B4-BE49-F238E27FC236}">
                  <a16:creationId xmlns:a16="http://schemas.microsoft.com/office/drawing/2014/main" id="{A9D9E9DF-1EA9-4FC7-9D5C-8725495A8016}"/>
                </a:ext>
              </a:extLst>
            </p:cNvPr>
            <p:cNvPicPr>
              <a:picLocks noChangeAspect="1"/>
            </p:cNvPicPr>
            <p:nvPr/>
          </p:nvPicPr>
          <p:blipFill>
            <a:blip r:embed="rId3"/>
            <a:stretch>
              <a:fillRect/>
            </a:stretch>
          </p:blipFill>
          <p:spPr>
            <a:xfrm>
              <a:off x="5401368" y="3193149"/>
              <a:ext cx="532210" cy="537374"/>
            </a:xfrm>
            <a:prstGeom prst="rect">
              <a:avLst/>
            </a:prstGeom>
          </p:spPr>
        </p:pic>
      </p:grpSp>
      <p:sp>
        <p:nvSpPr>
          <p:cNvPr id="956" name="TextBox 955">
            <a:extLst>
              <a:ext uri="{FF2B5EF4-FFF2-40B4-BE49-F238E27FC236}">
                <a16:creationId xmlns:a16="http://schemas.microsoft.com/office/drawing/2014/main" id="{E555C806-4E76-4807-9078-77CC49E8316D}"/>
              </a:ext>
            </a:extLst>
          </p:cNvPr>
          <p:cNvSpPr txBox="1"/>
          <p:nvPr/>
        </p:nvSpPr>
        <p:spPr>
          <a:xfrm>
            <a:off x="2635307" y="4294433"/>
            <a:ext cx="1226711" cy="261610"/>
          </a:xfrm>
          <a:prstGeom prst="rect">
            <a:avLst/>
          </a:prstGeom>
          <a:noFill/>
        </p:spPr>
        <p:txBody>
          <a:bodyPr wrap="square" rtlCol="0">
            <a:spAutoFit/>
          </a:bodyPr>
          <a:lstStyle/>
          <a:p>
            <a:pPr algn="ctr"/>
            <a:r>
              <a:rPr lang="en-US" sz="1100" b="1"/>
              <a:t>Firewall</a:t>
            </a:r>
          </a:p>
        </p:txBody>
      </p:sp>
      <p:grpSp>
        <p:nvGrpSpPr>
          <p:cNvPr id="886" name="Group 885">
            <a:extLst>
              <a:ext uri="{FF2B5EF4-FFF2-40B4-BE49-F238E27FC236}">
                <a16:creationId xmlns:a16="http://schemas.microsoft.com/office/drawing/2014/main" id="{55365A5C-D147-4185-B09D-3C83EE6333E7}"/>
              </a:ext>
            </a:extLst>
          </p:cNvPr>
          <p:cNvGrpSpPr/>
          <p:nvPr/>
        </p:nvGrpSpPr>
        <p:grpSpPr>
          <a:xfrm>
            <a:off x="7400337" y="5719611"/>
            <a:ext cx="2514683" cy="734420"/>
            <a:chOff x="7598517" y="5841228"/>
            <a:chExt cx="2733352" cy="798283"/>
          </a:xfrm>
        </p:grpSpPr>
        <p:grpSp>
          <p:nvGrpSpPr>
            <p:cNvPr id="949" name="Group 948">
              <a:extLst>
                <a:ext uri="{FF2B5EF4-FFF2-40B4-BE49-F238E27FC236}">
                  <a16:creationId xmlns:a16="http://schemas.microsoft.com/office/drawing/2014/main" id="{6804081E-9A5E-4EBF-B842-DF2B9C6037D8}"/>
                </a:ext>
              </a:extLst>
            </p:cNvPr>
            <p:cNvGrpSpPr/>
            <p:nvPr/>
          </p:nvGrpSpPr>
          <p:grpSpPr>
            <a:xfrm>
              <a:off x="8066309" y="5841228"/>
              <a:ext cx="1665137" cy="532266"/>
              <a:chOff x="7761011" y="5838180"/>
              <a:chExt cx="1665137" cy="532266"/>
            </a:xfrm>
          </p:grpSpPr>
          <p:pic>
            <p:nvPicPr>
              <p:cNvPr id="951" name="Picture 950">
                <a:extLst>
                  <a:ext uri="{FF2B5EF4-FFF2-40B4-BE49-F238E27FC236}">
                    <a16:creationId xmlns:a16="http://schemas.microsoft.com/office/drawing/2014/main" id="{EE835045-C5FF-483C-AECF-EACEC5974719}"/>
                  </a:ext>
                </a:extLst>
              </p:cNvPr>
              <p:cNvPicPr>
                <a:picLocks noChangeAspect="1"/>
              </p:cNvPicPr>
              <p:nvPr/>
            </p:nvPicPr>
            <p:blipFill>
              <a:blip r:embed="rId11"/>
              <a:stretch>
                <a:fillRect/>
              </a:stretch>
            </p:blipFill>
            <p:spPr>
              <a:xfrm>
                <a:off x="7761011" y="5841228"/>
                <a:ext cx="360907" cy="515429"/>
              </a:xfrm>
              <a:prstGeom prst="rect">
                <a:avLst/>
              </a:prstGeom>
            </p:spPr>
          </p:pic>
          <p:pic>
            <p:nvPicPr>
              <p:cNvPr id="952" name="Picture 951">
                <a:extLst>
                  <a:ext uri="{FF2B5EF4-FFF2-40B4-BE49-F238E27FC236}">
                    <a16:creationId xmlns:a16="http://schemas.microsoft.com/office/drawing/2014/main" id="{B6727C34-37DA-40F5-B669-B155B80A1A0F}"/>
                  </a:ext>
                </a:extLst>
              </p:cNvPr>
              <p:cNvPicPr>
                <a:picLocks noChangeAspect="1"/>
              </p:cNvPicPr>
              <p:nvPr/>
            </p:nvPicPr>
            <p:blipFill>
              <a:blip r:embed="rId11"/>
              <a:stretch>
                <a:fillRect/>
              </a:stretch>
            </p:blipFill>
            <p:spPr>
              <a:xfrm>
                <a:off x="8198419" y="5841227"/>
                <a:ext cx="360907" cy="515429"/>
              </a:xfrm>
              <a:prstGeom prst="rect">
                <a:avLst/>
              </a:prstGeom>
            </p:spPr>
          </p:pic>
          <p:pic>
            <p:nvPicPr>
              <p:cNvPr id="953" name="Picture 952">
                <a:extLst>
                  <a:ext uri="{FF2B5EF4-FFF2-40B4-BE49-F238E27FC236}">
                    <a16:creationId xmlns:a16="http://schemas.microsoft.com/office/drawing/2014/main" id="{8EF380CE-A10E-4084-AC42-11115F6156EB}"/>
                  </a:ext>
                </a:extLst>
              </p:cNvPr>
              <p:cNvPicPr>
                <a:picLocks noChangeAspect="1"/>
              </p:cNvPicPr>
              <p:nvPr/>
            </p:nvPicPr>
            <p:blipFill>
              <a:blip r:embed="rId11"/>
              <a:stretch>
                <a:fillRect/>
              </a:stretch>
            </p:blipFill>
            <p:spPr>
              <a:xfrm>
                <a:off x="8627833" y="5838180"/>
                <a:ext cx="360907" cy="515429"/>
              </a:xfrm>
              <a:prstGeom prst="rect">
                <a:avLst/>
              </a:prstGeom>
            </p:spPr>
          </p:pic>
          <p:pic>
            <p:nvPicPr>
              <p:cNvPr id="954" name="Picture 953">
                <a:extLst>
                  <a:ext uri="{FF2B5EF4-FFF2-40B4-BE49-F238E27FC236}">
                    <a16:creationId xmlns:a16="http://schemas.microsoft.com/office/drawing/2014/main" id="{6D738131-FFD1-4977-B9D9-9535A62B8D4B}"/>
                  </a:ext>
                </a:extLst>
              </p:cNvPr>
              <p:cNvPicPr>
                <a:picLocks noChangeAspect="1"/>
              </p:cNvPicPr>
              <p:nvPr/>
            </p:nvPicPr>
            <p:blipFill>
              <a:blip r:embed="rId11"/>
              <a:stretch>
                <a:fillRect/>
              </a:stretch>
            </p:blipFill>
            <p:spPr>
              <a:xfrm>
                <a:off x="9065241" y="5855017"/>
                <a:ext cx="360907" cy="515429"/>
              </a:xfrm>
              <a:prstGeom prst="rect">
                <a:avLst/>
              </a:prstGeom>
            </p:spPr>
          </p:pic>
        </p:grpSp>
        <p:sp>
          <p:nvSpPr>
            <p:cNvPr id="950" name="TextBox 949">
              <a:extLst>
                <a:ext uri="{FF2B5EF4-FFF2-40B4-BE49-F238E27FC236}">
                  <a16:creationId xmlns:a16="http://schemas.microsoft.com/office/drawing/2014/main" id="{A79FC56F-576B-44B5-98AE-628BACAD4FD6}"/>
                </a:ext>
              </a:extLst>
            </p:cNvPr>
            <p:cNvSpPr txBox="1"/>
            <p:nvPr/>
          </p:nvSpPr>
          <p:spPr>
            <a:xfrm>
              <a:off x="7598517" y="6355152"/>
              <a:ext cx="2733352" cy="284359"/>
            </a:xfrm>
            <a:prstGeom prst="rect">
              <a:avLst/>
            </a:prstGeom>
            <a:noFill/>
          </p:spPr>
          <p:txBody>
            <a:bodyPr wrap="square" rtlCol="0">
              <a:spAutoFit/>
            </a:bodyPr>
            <a:lstStyle/>
            <a:p>
              <a:pPr algn="ctr"/>
              <a:r>
                <a:rPr lang="en-US" sz="1100" b="1"/>
                <a:t>Safety Analog Devices</a:t>
              </a:r>
            </a:p>
          </p:txBody>
        </p:sp>
      </p:grpSp>
      <p:grpSp>
        <p:nvGrpSpPr>
          <p:cNvPr id="887" name="Group 886">
            <a:extLst>
              <a:ext uri="{FF2B5EF4-FFF2-40B4-BE49-F238E27FC236}">
                <a16:creationId xmlns:a16="http://schemas.microsoft.com/office/drawing/2014/main" id="{DC2170F6-BFE5-4C5E-8EBA-D984DDBAC33C}"/>
              </a:ext>
            </a:extLst>
          </p:cNvPr>
          <p:cNvGrpSpPr/>
          <p:nvPr/>
        </p:nvGrpSpPr>
        <p:grpSpPr>
          <a:xfrm>
            <a:off x="3535082" y="3828153"/>
            <a:ext cx="2233244" cy="765449"/>
            <a:chOff x="3643095" y="3126654"/>
            <a:chExt cx="2427440" cy="832010"/>
          </a:xfrm>
        </p:grpSpPr>
        <p:grpSp>
          <p:nvGrpSpPr>
            <p:cNvPr id="943" name="Group 942">
              <a:extLst>
                <a:ext uri="{FF2B5EF4-FFF2-40B4-BE49-F238E27FC236}">
                  <a16:creationId xmlns:a16="http://schemas.microsoft.com/office/drawing/2014/main" id="{DF0D9209-8E64-4388-96C5-214CDD86463C}"/>
                </a:ext>
              </a:extLst>
            </p:cNvPr>
            <p:cNvGrpSpPr/>
            <p:nvPr/>
          </p:nvGrpSpPr>
          <p:grpSpPr>
            <a:xfrm>
              <a:off x="3643095" y="3126654"/>
              <a:ext cx="2427440" cy="832010"/>
              <a:chOff x="3794350" y="1454716"/>
              <a:chExt cx="2427440" cy="832010"/>
            </a:xfrm>
          </p:grpSpPr>
          <p:pic>
            <p:nvPicPr>
              <p:cNvPr id="947" name="Picture 946">
                <a:extLst>
                  <a:ext uri="{FF2B5EF4-FFF2-40B4-BE49-F238E27FC236}">
                    <a16:creationId xmlns:a16="http://schemas.microsoft.com/office/drawing/2014/main" id="{D08934E2-90F0-4106-9F2B-889C532AC7AE}"/>
                  </a:ext>
                </a:extLst>
              </p:cNvPr>
              <p:cNvPicPr>
                <a:picLocks noChangeAspect="1"/>
              </p:cNvPicPr>
              <p:nvPr/>
            </p:nvPicPr>
            <p:blipFill>
              <a:blip r:embed="rId3"/>
              <a:stretch>
                <a:fillRect/>
              </a:stretch>
            </p:blipFill>
            <p:spPr>
              <a:xfrm>
                <a:off x="3957061" y="1454716"/>
                <a:ext cx="532210" cy="537374"/>
              </a:xfrm>
              <a:prstGeom prst="rect">
                <a:avLst/>
              </a:prstGeom>
            </p:spPr>
          </p:pic>
          <p:sp>
            <p:nvSpPr>
              <p:cNvPr id="948" name="TextBox 947">
                <a:extLst>
                  <a:ext uri="{FF2B5EF4-FFF2-40B4-BE49-F238E27FC236}">
                    <a16:creationId xmlns:a16="http://schemas.microsoft.com/office/drawing/2014/main" id="{2DE90C60-C1D0-4E70-8968-5ADE1BD0C9F4}"/>
                  </a:ext>
                </a:extLst>
              </p:cNvPr>
              <p:cNvSpPr txBox="1"/>
              <p:nvPr/>
            </p:nvSpPr>
            <p:spPr>
              <a:xfrm>
                <a:off x="3794350" y="2002367"/>
                <a:ext cx="2427440" cy="284359"/>
              </a:xfrm>
              <a:prstGeom prst="rect">
                <a:avLst/>
              </a:prstGeom>
              <a:noFill/>
            </p:spPr>
            <p:txBody>
              <a:bodyPr wrap="square" rtlCol="0">
                <a:spAutoFit/>
              </a:bodyPr>
              <a:lstStyle/>
              <a:p>
                <a:pPr algn="ctr"/>
                <a:r>
                  <a:rPr lang="en-US" sz="1100" b="1"/>
                  <a:t>Engineering Workstations</a:t>
                </a:r>
              </a:p>
            </p:txBody>
          </p:sp>
        </p:grpSp>
        <p:pic>
          <p:nvPicPr>
            <p:cNvPr id="944" name="Picture 943">
              <a:extLst>
                <a:ext uri="{FF2B5EF4-FFF2-40B4-BE49-F238E27FC236}">
                  <a16:creationId xmlns:a16="http://schemas.microsoft.com/office/drawing/2014/main" id="{9C34B168-703D-4D3E-93FC-6EDC28369806}"/>
                </a:ext>
              </a:extLst>
            </p:cNvPr>
            <p:cNvPicPr>
              <a:picLocks noChangeAspect="1"/>
            </p:cNvPicPr>
            <p:nvPr/>
          </p:nvPicPr>
          <p:blipFill>
            <a:blip r:embed="rId3"/>
            <a:stretch>
              <a:fillRect/>
            </a:stretch>
          </p:blipFill>
          <p:spPr>
            <a:xfrm>
              <a:off x="4338016" y="3169514"/>
              <a:ext cx="532210" cy="537374"/>
            </a:xfrm>
            <a:prstGeom prst="rect">
              <a:avLst/>
            </a:prstGeom>
          </p:spPr>
        </p:pic>
        <p:pic>
          <p:nvPicPr>
            <p:cNvPr id="945" name="Picture 944">
              <a:extLst>
                <a:ext uri="{FF2B5EF4-FFF2-40B4-BE49-F238E27FC236}">
                  <a16:creationId xmlns:a16="http://schemas.microsoft.com/office/drawing/2014/main" id="{846EBC71-5E30-489D-9A2B-8A86F7EB5ECC}"/>
                </a:ext>
              </a:extLst>
            </p:cNvPr>
            <p:cNvPicPr>
              <a:picLocks noChangeAspect="1"/>
            </p:cNvPicPr>
            <p:nvPr/>
          </p:nvPicPr>
          <p:blipFill>
            <a:blip r:embed="rId3"/>
            <a:stretch>
              <a:fillRect/>
            </a:stretch>
          </p:blipFill>
          <p:spPr>
            <a:xfrm>
              <a:off x="4827296" y="3179185"/>
              <a:ext cx="532210" cy="537374"/>
            </a:xfrm>
            <a:prstGeom prst="rect">
              <a:avLst/>
            </a:prstGeom>
          </p:spPr>
        </p:pic>
        <p:pic>
          <p:nvPicPr>
            <p:cNvPr id="946" name="Picture 945">
              <a:extLst>
                <a:ext uri="{FF2B5EF4-FFF2-40B4-BE49-F238E27FC236}">
                  <a16:creationId xmlns:a16="http://schemas.microsoft.com/office/drawing/2014/main" id="{09F7A995-1B0C-4438-8D4A-5D76D74ACD55}"/>
                </a:ext>
              </a:extLst>
            </p:cNvPr>
            <p:cNvPicPr>
              <a:picLocks noChangeAspect="1"/>
            </p:cNvPicPr>
            <p:nvPr/>
          </p:nvPicPr>
          <p:blipFill>
            <a:blip r:embed="rId3"/>
            <a:stretch>
              <a:fillRect/>
            </a:stretch>
          </p:blipFill>
          <p:spPr>
            <a:xfrm>
              <a:off x="5401368" y="3193149"/>
              <a:ext cx="532210" cy="537374"/>
            </a:xfrm>
            <a:prstGeom prst="rect">
              <a:avLst/>
            </a:prstGeom>
          </p:spPr>
        </p:pic>
      </p:grpSp>
      <p:grpSp>
        <p:nvGrpSpPr>
          <p:cNvPr id="888" name="Group 887">
            <a:extLst>
              <a:ext uri="{FF2B5EF4-FFF2-40B4-BE49-F238E27FC236}">
                <a16:creationId xmlns:a16="http://schemas.microsoft.com/office/drawing/2014/main" id="{0F7B0033-A7AB-4C69-8349-A6ACF8859B0E}"/>
              </a:ext>
            </a:extLst>
          </p:cNvPr>
          <p:cNvGrpSpPr/>
          <p:nvPr/>
        </p:nvGrpSpPr>
        <p:grpSpPr>
          <a:xfrm>
            <a:off x="4592642" y="4609083"/>
            <a:ext cx="2698370" cy="700368"/>
            <a:chOff x="4481084" y="4859849"/>
            <a:chExt cx="2933012" cy="761270"/>
          </a:xfrm>
        </p:grpSpPr>
        <p:pic>
          <p:nvPicPr>
            <p:cNvPr id="938" name="Picture 937">
              <a:extLst>
                <a:ext uri="{FF2B5EF4-FFF2-40B4-BE49-F238E27FC236}">
                  <a16:creationId xmlns:a16="http://schemas.microsoft.com/office/drawing/2014/main" id="{5967B52D-55F9-4280-B88B-6B31B82253F2}"/>
                </a:ext>
              </a:extLst>
            </p:cNvPr>
            <p:cNvPicPr>
              <a:picLocks noChangeAspect="1"/>
            </p:cNvPicPr>
            <p:nvPr/>
          </p:nvPicPr>
          <p:blipFill>
            <a:blip r:embed="rId12"/>
            <a:stretch>
              <a:fillRect/>
            </a:stretch>
          </p:blipFill>
          <p:spPr>
            <a:xfrm>
              <a:off x="5153421" y="4859849"/>
              <a:ext cx="372919" cy="489009"/>
            </a:xfrm>
            <a:prstGeom prst="rect">
              <a:avLst/>
            </a:prstGeom>
          </p:spPr>
        </p:pic>
        <p:pic>
          <p:nvPicPr>
            <p:cNvPr id="939" name="Picture 938">
              <a:extLst>
                <a:ext uri="{FF2B5EF4-FFF2-40B4-BE49-F238E27FC236}">
                  <a16:creationId xmlns:a16="http://schemas.microsoft.com/office/drawing/2014/main" id="{55FE9A21-18F7-4FF2-9726-271E77A23CAA}"/>
                </a:ext>
              </a:extLst>
            </p:cNvPr>
            <p:cNvPicPr>
              <a:picLocks noChangeAspect="1"/>
            </p:cNvPicPr>
            <p:nvPr/>
          </p:nvPicPr>
          <p:blipFill>
            <a:blip r:embed="rId12"/>
            <a:stretch>
              <a:fillRect/>
            </a:stretch>
          </p:blipFill>
          <p:spPr>
            <a:xfrm>
              <a:off x="5594615" y="4878790"/>
              <a:ext cx="372919" cy="489009"/>
            </a:xfrm>
            <a:prstGeom prst="rect">
              <a:avLst/>
            </a:prstGeom>
          </p:spPr>
        </p:pic>
        <p:pic>
          <p:nvPicPr>
            <p:cNvPr id="940" name="Picture 939">
              <a:extLst>
                <a:ext uri="{FF2B5EF4-FFF2-40B4-BE49-F238E27FC236}">
                  <a16:creationId xmlns:a16="http://schemas.microsoft.com/office/drawing/2014/main" id="{09A95659-F107-4263-8DA5-C0FA9CABB0B4}"/>
                </a:ext>
              </a:extLst>
            </p:cNvPr>
            <p:cNvPicPr>
              <a:picLocks noChangeAspect="1"/>
            </p:cNvPicPr>
            <p:nvPr/>
          </p:nvPicPr>
          <p:blipFill>
            <a:blip r:embed="rId12"/>
            <a:stretch>
              <a:fillRect/>
            </a:stretch>
          </p:blipFill>
          <p:spPr>
            <a:xfrm>
              <a:off x="6001581" y="4906832"/>
              <a:ext cx="372919" cy="489009"/>
            </a:xfrm>
            <a:prstGeom prst="rect">
              <a:avLst/>
            </a:prstGeom>
          </p:spPr>
        </p:pic>
        <p:pic>
          <p:nvPicPr>
            <p:cNvPr id="941" name="Picture 940">
              <a:extLst>
                <a:ext uri="{FF2B5EF4-FFF2-40B4-BE49-F238E27FC236}">
                  <a16:creationId xmlns:a16="http://schemas.microsoft.com/office/drawing/2014/main" id="{4415CF5A-C7FE-4739-AFD3-8495CE6ABC74}"/>
                </a:ext>
              </a:extLst>
            </p:cNvPr>
            <p:cNvPicPr>
              <a:picLocks noChangeAspect="1"/>
            </p:cNvPicPr>
            <p:nvPr/>
          </p:nvPicPr>
          <p:blipFill>
            <a:blip r:embed="rId12"/>
            <a:stretch>
              <a:fillRect/>
            </a:stretch>
          </p:blipFill>
          <p:spPr>
            <a:xfrm>
              <a:off x="6451338" y="4906341"/>
              <a:ext cx="372919" cy="489009"/>
            </a:xfrm>
            <a:prstGeom prst="rect">
              <a:avLst/>
            </a:prstGeom>
          </p:spPr>
        </p:pic>
        <p:sp>
          <p:nvSpPr>
            <p:cNvPr id="942" name="TextBox 941">
              <a:extLst>
                <a:ext uri="{FF2B5EF4-FFF2-40B4-BE49-F238E27FC236}">
                  <a16:creationId xmlns:a16="http://schemas.microsoft.com/office/drawing/2014/main" id="{51CC5320-495C-4B24-9BF2-8EDB7E965932}"/>
                </a:ext>
              </a:extLst>
            </p:cNvPr>
            <p:cNvSpPr txBox="1"/>
            <p:nvPr/>
          </p:nvSpPr>
          <p:spPr>
            <a:xfrm>
              <a:off x="4481084" y="5336760"/>
              <a:ext cx="2933012" cy="284359"/>
            </a:xfrm>
            <a:prstGeom prst="rect">
              <a:avLst/>
            </a:prstGeom>
            <a:noFill/>
          </p:spPr>
          <p:txBody>
            <a:bodyPr wrap="square" rtlCol="0">
              <a:spAutoFit/>
            </a:bodyPr>
            <a:lstStyle/>
            <a:p>
              <a:pPr algn="ctr"/>
              <a:r>
                <a:rPr lang="en-US" sz="1100" b="1"/>
                <a:t>Safety Parameter Display System</a:t>
              </a:r>
            </a:p>
          </p:txBody>
        </p:sp>
      </p:grpSp>
      <p:grpSp>
        <p:nvGrpSpPr>
          <p:cNvPr id="889" name="Group 888">
            <a:extLst>
              <a:ext uri="{FF2B5EF4-FFF2-40B4-BE49-F238E27FC236}">
                <a16:creationId xmlns:a16="http://schemas.microsoft.com/office/drawing/2014/main" id="{DCAC867F-799C-4A24-93F5-2BDD96BB3925}"/>
              </a:ext>
            </a:extLst>
          </p:cNvPr>
          <p:cNvGrpSpPr/>
          <p:nvPr/>
        </p:nvGrpSpPr>
        <p:grpSpPr>
          <a:xfrm>
            <a:off x="2981922" y="4592631"/>
            <a:ext cx="1711028" cy="715223"/>
            <a:chOff x="2795891" y="4811234"/>
            <a:chExt cx="1859813" cy="777416"/>
          </a:xfrm>
        </p:grpSpPr>
        <p:grpSp>
          <p:nvGrpSpPr>
            <p:cNvPr id="932" name="Group 931">
              <a:extLst>
                <a:ext uri="{FF2B5EF4-FFF2-40B4-BE49-F238E27FC236}">
                  <a16:creationId xmlns:a16="http://schemas.microsoft.com/office/drawing/2014/main" id="{AD61A882-5091-48E0-8B08-980D392CAEA3}"/>
                </a:ext>
              </a:extLst>
            </p:cNvPr>
            <p:cNvGrpSpPr/>
            <p:nvPr/>
          </p:nvGrpSpPr>
          <p:grpSpPr>
            <a:xfrm>
              <a:off x="2795891" y="4811234"/>
              <a:ext cx="1653075" cy="506891"/>
              <a:chOff x="2755562" y="4893392"/>
              <a:chExt cx="1653075" cy="601097"/>
            </a:xfrm>
          </p:grpSpPr>
          <p:pic>
            <p:nvPicPr>
              <p:cNvPr id="934" name="Picture 933">
                <a:extLst>
                  <a:ext uri="{FF2B5EF4-FFF2-40B4-BE49-F238E27FC236}">
                    <a16:creationId xmlns:a16="http://schemas.microsoft.com/office/drawing/2014/main" id="{DABEAE59-4BF0-4363-8A3A-93A522C9AE5D}"/>
                  </a:ext>
                </a:extLst>
              </p:cNvPr>
              <p:cNvPicPr>
                <a:picLocks noChangeAspect="1"/>
              </p:cNvPicPr>
              <p:nvPr/>
            </p:nvPicPr>
            <p:blipFill>
              <a:blip r:embed="rId13"/>
              <a:stretch>
                <a:fillRect/>
              </a:stretch>
            </p:blipFill>
            <p:spPr>
              <a:xfrm>
                <a:off x="2755562" y="4893392"/>
                <a:ext cx="386751" cy="565085"/>
              </a:xfrm>
              <a:prstGeom prst="rect">
                <a:avLst/>
              </a:prstGeom>
            </p:spPr>
          </p:pic>
          <p:pic>
            <p:nvPicPr>
              <p:cNvPr id="935" name="Picture 934">
                <a:extLst>
                  <a:ext uri="{FF2B5EF4-FFF2-40B4-BE49-F238E27FC236}">
                    <a16:creationId xmlns:a16="http://schemas.microsoft.com/office/drawing/2014/main" id="{15D0026A-3605-4F6D-AEC3-98B75F7DBF7B}"/>
                  </a:ext>
                </a:extLst>
              </p:cNvPr>
              <p:cNvPicPr>
                <a:picLocks noChangeAspect="1"/>
              </p:cNvPicPr>
              <p:nvPr/>
            </p:nvPicPr>
            <p:blipFill>
              <a:blip r:embed="rId13"/>
              <a:stretch>
                <a:fillRect/>
              </a:stretch>
            </p:blipFill>
            <p:spPr>
              <a:xfrm>
                <a:off x="3185069" y="4907247"/>
                <a:ext cx="386751" cy="565085"/>
              </a:xfrm>
              <a:prstGeom prst="rect">
                <a:avLst/>
              </a:prstGeom>
            </p:spPr>
          </p:pic>
          <p:pic>
            <p:nvPicPr>
              <p:cNvPr id="936" name="Picture 935">
                <a:extLst>
                  <a:ext uri="{FF2B5EF4-FFF2-40B4-BE49-F238E27FC236}">
                    <a16:creationId xmlns:a16="http://schemas.microsoft.com/office/drawing/2014/main" id="{05A76BD9-1242-4334-9531-71BE99E5990A}"/>
                  </a:ext>
                </a:extLst>
              </p:cNvPr>
              <p:cNvPicPr>
                <a:picLocks noChangeAspect="1"/>
              </p:cNvPicPr>
              <p:nvPr/>
            </p:nvPicPr>
            <p:blipFill>
              <a:blip r:embed="rId13"/>
              <a:stretch>
                <a:fillRect/>
              </a:stretch>
            </p:blipFill>
            <p:spPr>
              <a:xfrm>
                <a:off x="3613682" y="4929404"/>
                <a:ext cx="386751" cy="565085"/>
              </a:xfrm>
              <a:prstGeom prst="rect">
                <a:avLst/>
              </a:prstGeom>
            </p:spPr>
          </p:pic>
          <p:pic>
            <p:nvPicPr>
              <p:cNvPr id="937" name="Picture 936">
                <a:extLst>
                  <a:ext uri="{FF2B5EF4-FFF2-40B4-BE49-F238E27FC236}">
                    <a16:creationId xmlns:a16="http://schemas.microsoft.com/office/drawing/2014/main" id="{C096F32C-6105-4E2C-A437-BBDC9C872E9A}"/>
                  </a:ext>
                </a:extLst>
              </p:cNvPr>
              <p:cNvPicPr>
                <a:picLocks noChangeAspect="1"/>
              </p:cNvPicPr>
              <p:nvPr/>
            </p:nvPicPr>
            <p:blipFill>
              <a:blip r:embed="rId13"/>
              <a:stretch>
                <a:fillRect/>
              </a:stretch>
            </p:blipFill>
            <p:spPr>
              <a:xfrm>
                <a:off x="4021886" y="4927583"/>
                <a:ext cx="386751" cy="565085"/>
              </a:xfrm>
              <a:prstGeom prst="rect">
                <a:avLst/>
              </a:prstGeom>
            </p:spPr>
          </p:pic>
        </p:grpSp>
        <p:sp>
          <p:nvSpPr>
            <p:cNvPr id="933" name="TextBox 932">
              <a:extLst>
                <a:ext uri="{FF2B5EF4-FFF2-40B4-BE49-F238E27FC236}">
                  <a16:creationId xmlns:a16="http://schemas.microsoft.com/office/drawing/2014/main" id="{FF0DDA90-9A34-4922-8DF0-27846DD1F706}"/>
                </a:ext>
              </a:extLst>
            </p:cNvPr>
            <p:cNvSpPr txBox="1"/>
            <p:nvPr/>
          </p:nvSpPr>
          <p:spPr>
            <a:xfrm>
              <a:off x="2867706" y="5304291"/>
              <a:ext cx="1787998" cy="284359"/>
            </a:xfrm>
            <a:prstGeom prst="rect">
              <a:avLst/>
            </a:prstGeom>
            <a:noFill/>
          </p:spPr>
          <p:txBody>
            <a:bodyPr wrap="square" rtlCol="0">
              <a:spAutoFit/>
            </a:bodyPr>
            <a:lstStyle/>
            <a:p>
              <a:pPr algn="ctr"/>
              <a:r>
                <a:rPr lang="en-US" sz="1100" b="1"/>
                <a:t>PLC</a:t>
              </a:r>
            </a:p>
          </p:txBody>
        </p:sp>
      </p:grpSp>
      <p:grpSp>
        <p:nvGrpSpPr>
          <p:cNvPr id="890" name="Group 889">
            <a:extLst>
              <a:ext uri="{FF2B5EF4-FFF2-40B4-BE49-F238E27FC236}">
                <a16:creationId xmlns:a16="http://schemas.microsoft.com/office/drawing/2014/main" id="{03D433E9-9F08-4576-B1AA-834F875135B0}"/>
              </a:ext>
            </a:extLst>
          </p:cNvPr>
          <p:cNvGrpSpPr/>
          <p:nvPr/>
        </p:nvGrpSpPr>
        <p:grpSpPr>
          <a:xfrm>
            <a:off x="5136626" y="5664150"/>
            <a:ext cx="2169148" cy="678611"/>
            <a:chOff x="5127777" y="5854859"/>
            <a:chExt cx="2357770" cy="737621"/>
          </a:xfrm>
        </p:grpSpPr>
        <p:pic>
          <p:nvPicPr>
            <p:cNvPr id="930" name="Picture 929">
              <a:extLst>
                <a:ext uri="{FF2B5EF4-FFF2-40B4-BE49-F238E27FC236}">
                  <a16:creationId xmlns:a16="http://schemas.microsoft.com/office/drawing/2014/main" id="{AB15A30E-2EB9-41A6-9B24-D4783E2ABDE5}"/>
                </a:ext>
              </a:extLst>
            </p:cNvPr>
            <p:cNvPicPr>
              <a:picLocks noChangeAspect="1"/>
            </p:cNvPicPr>
            <p:nvPr/>
          </p:nvPicPr>
          <p:blipFill>
            <a:blip r:embed="rId14"/>
            <a:stretch>
              <a:fillRect/>
            </a:stretch>
          </p:blipFill>
          <p:spPr>
            <a:xfrm>
              <a:off x="5501498" y="5854859"/>
              <a:ext cx="1534446" cy="437351"/>
            </a:xfrm>
            <a:prstGeom prst="rect">
              <a:avLst/>
            </a:prstGeom>
          </p:spPr>
        </p:pic>
        <p:sp>
          <p:nvSpPr>
            <p:cNvPr id="931" name="TextBox 930">
              <a:extLst>
                <a:ext uri="{FF2B5EF4-FFF2-40B4-BE49-F238E27FC236}">
                  <a16:creationId xmlns:a16="http://schemas.microsoft.com/office/drawing/2014/main" id="{2E42E069-6039-4A93-9F3A-88E7845A9D7B}"/>
                </a:ext>
              </a:extLst>
            </p:cNvPr>
            <p:cNvSpPr txBox="1"/>
            <p:nvPr/>
          </p:nvSpPr>
          <p:spPr>
            <a:xfrm>
              <a:off x="5127777" y="6308121"/>
              <a:ext cx="2357770" cy="284359"/>
            </a:xfrm>
            <a:prstGeom prst="rect">
              <a:avLst/>
            </a:prstGeom>
            <a:noFill/>
          </p:spPr>
          <p:txBody>
            <a:bodyPr wrap="square" rtlCol="0">
              <a:spAutoFit/>
            </a:bodyPr>
            <a:lstStyle/>
            <a:p>
              <a:pPr algn="ctr"/>
              <a:r>
                <a:rPr lang="en-US" sz="1100" b="1"/>
                <a:t>Field Input/Output Devices</a:t>
              </a:r>
            </a:p>
          </p:txBody>
        </p:sp>
      </p:grpSp>
      <p:grpSp>
        <p:nvGrpSpPr>
          <p:cNvPr id="891" name="Group 890">
            <a:extLst>
              <a:ext uri="{FF2B5EF4-FFF2-40B4-BE49-F238E27FC236}">
                <a16:creationId xmlns:a16="http://schemas.microsoft.com/office/drawing/2014/main" id="{6AB6B63E-DCF9-4E03-9AD9-C29C256C4150}"/>
              </a:ext>
            </a:extLst>
          </p:cNvPr>
          <p:cNvGrpSpPr/>
          <p:nvPr/>
        </p:nvGrpSpPr>
        <p:grpSpPr>
          <a:xfrm>
            <a:off x="2664163" y="5606955"/>
            <a:ext cx="2514683" cy="785794"/>
            <a:chOff x="7598077" y="5841228"/>
            <a:chExt cx="2733352" cy="854124"/>
          </a:xfrm>
        </p:grpSpPr>
        <p:grpSp>
          <p:nvGrpSpPr>
            <p:cNvPr id="924" name="Group 923">
              <a:extLst>
                <a:ext uri="{FF2B5EF4-FFF2-40B4-BE49-F238E27FC236}">
                  <a16:creationId xmlns:a16="http://schemas.microsoft.com/office/drawing/2014/main" id="{81F6F123-F71E-42EE-BC44-582FDE1D6AF3}"/>
                </a:ext>
              </a:extLst>
            </p:cNvPr>
            <p:cNvGrpSpPr/>
            <p:nvPr/>
          </p:nvGrpSpPr>
          <p:grpSpPr>
            <a:xfrm>
              <a:off x="8066309" y="5841228"/>
              <a:ext cx="1665137" cy="532266"/>
              <a:chOff x="7761011" y="5838180"/>
              <a:chExt cx="1665137" cy="532266"/>
            </a:xfrm>
          </p:grpSpPr>
          <p:pic>
            <p:nvPicPr>
              <p:cNvPr id="926" name="Picture 925">
                <a:extLst>
                  <a:ext uri="{FF2B5EF4-FFF2-40B4-BE49-F238E27FC236}">
                    <a16:creationId xmlns:a16="http://schemas.microsoft.com/office/drawing/2014/main" id="{8A6FACE0-A3C1-4F44-B33E-4FD2BBE63B4A}"/>
                  </a:ext>
                </a:extLst>
              </p:cNvPr>
              <p:cNvPicPr>
                <a:picLocks noChangeAspect="1"/>
              </p:cNvPicPr>
              <p:nvPr/>
            </p:nvPicPr>
            <p:blipFill>
              <a:blip r:embed="rId11"/>
              <a:stretch>
                <a:fillRect/>
              </a:stretch>
            </p:blipFill>
            <p:spPr>
              <a:xfrm>
                <a:off x="7761011" y="5841228"/>
                <a:ext cx="360907" cy="515429"/>
              </a:xfrm>
              <a:prstGeom prst="rect">
                <a:avLst/>
              </a:prstGeom>
            </p:spPr>
          </p:pic>
          <p:pic>
            <p:nvPicPr>
              <p:cNvPr id="927" name="Picture 926">
                <a:extLst>
                  <a:ext uri="{FF2B5EF4-FFF2-40B4-BE49-F238E27FC236}">
                    <a16:creationId xmlns:a16="http://schemas.microsoft.com/office/drawing/2014/main" id="{4C7A3FB8-2C52-46B1-AD6D-3A9DEE3CC902}"/>
                  </a:ext>
                </a:extLst>
              </p:cNvPr>
              <p:cNvPicPr>
                <a:picLocks noChangeAspect="1"/>
              </p:cNvPicPr>
              <p:nvPr/>
            </p:nvPicPr>
            <p:blipFill>
              <a:blip r:embed="rId11"/>
              <a:stretch>
                <a:fillRect/>
              </a:stretch>
            </p:blipFill>
            <p:spPr>
              <a:xfrm>
                <a:off x="8198419" y="5841227"/>
                <a:ext cx="360907" cy="515430"/>
              </a:xfrm>
              <a:prstGeom prst="rect">
                <a:avLst/>
              </a:prstGeom>
            </p:spPr>
          </p:pic>
          <p:pic>
            <p:nvPicPr>
              <p:cNvPr id="928" name="Picture 927">
                <a:extLst>
                  <a:ext uri="{FF2B5EF4-FFF2-40B4-BE49-F238E27FC236}">
                    <a16:creationId xmlns:a16="http://schemas.microsoft.com/office/drawing/2014/main" id="{C6139C1B-14C2-461F-BEF2-4FB9FCBE51E8}"/>
                  </a:ext>
                </a:extLst>
              </p:cNvPr>
              <p:cNvPicPr>
                <a:picLocks noChangeAspect="1"/>
              </p:cNvPicPr>
              <p:nvPr/>
            </p:nvPicPr>
            <p:blipFill>
              <a:blip r:embed="rId11"/>
              <a:stretch>
                <a:fillRect/>
              </a:stretch>
            </p:blipFill>
            <p:spPr>
              <a:xfrm>
                <a:off x="8627833" y="5838180"/>
                <a:ext cx="360907" cy="515430"/>
              </a:xfrm>
              <a:prstGeom prst="rect">
                <a:avLst/>
              </a:prstGeom>
            </p:spPr>
          </p:pic>
          <p:pic>
            <p:nvPicPr>
              <p:cNvPr id="929" name="Picture 928">
                <a:extLst>
                  <a:ext uri="{FF2B5EF4-FFF2-40B4-BE49-F238E27FC236}">
                    <a16:creationId xmlns:a16="http://schemas.microsoft.com/office/drawing/2014/main" id="{567AA546-D7B8-4113-84CC-6EFA77657691}"/>
                  </a:ext>
                </a:extLst>
              </p:cNvPr>
              <p:cNvPicPr>
                <a:picLocks noChangeAspect="1"/>
              </p:cNvPicPr>
              <p:nvPr/>
            </p:nvPicPr>
            <p:blipFill>
              <a:blip r:embed="rId11"/>
              <a:stretch>
                <a:fillRect/>
              </a:stretch>
            </p:blipFill>
            <p:spPr>
              <a:xfrm>
                <a:off x="9065241" y="5855017"/>
                <a:ext cx="360907" cy="515429"/>
              </a:xfrm>
              <a:prstGeom prst="rect">
                <a:avLst/>
              </a:prstGeom>
            </p:spPr>
          </p:pic>
        </p:grpSp>
        <p:sp>
          <p:nvSpPr>
            <p:cNvPr id="925" name="TextBox 924">
              <a:extLst>
                <a:ext uri="{FF2B5EF4-FFF2-40B4-BE49-F238E27FC236}">
                  <a16:creationId xmlns:a16="http://schemas.microsoft.com/office/drawing/2014/main" id="{2BF38CC9-CB9E-4AD1-94C4-8FE4AB36480C}"/>
                </a:ext>
              </a:extLst>
            </p:cNvPr>
            <p:cNvSpPr txBox="1"/>
            <p:nvPr/>
          </p:nvSpPr>
          <p:spPr>
            <a:xfrm>
              <a:off x="7598077" y="6410993"/>
              <a:ext cx="2733352" cy="284359"/>
            </a:xfrm>
            <a:prstGeom prst="rect">
              <a:avLst/>
            </a:prstGeom>
            <a:noFill/>
          </p:spPr>
          <p:txBody>
            <a:bodyPr wrap="square" rtlCol="0">
              <a:spAutoFit/>
            </a:bodyPr>
            <a:lstStyle/>
            <a:p>
              <a:pPr algn="ctr"/>
              <a:r>
                <a:rPr lang="en-US" sz="1100" b="1"/>
                <a:t>Balance of Plant Digital Devices</a:t>
              </a:r>
            </a:p>
          </p:txBody>
        </p:sp>
      </p:grpSp>
      <p:cxnSp>
        <p:nvCxnSpPr>
          <p:cNvPr id="893" name="Elbow Connector 135">
            <a:extLst>
              <a:ext uri="{FF2B5EF4-FFF2-40B4-BE49-F238E27FC236}">
                <a16:creationId xmlns:a16="http://schemas.microsoft.com/office/drawing/2014/main" id="{529C74AB-E18C-4549-BDB8-4AE94F904E4B}"/>
              </a:ext>
            </a:extLst>
          </p:cNvPr>
          <p:cNvCxnSpPr>
            <a:cxnSpLocks/>
            <a:stCxn id="984" idx="0"/>
          </p:cNvCxnSpPr>
          <p:nvPr/>
        </p:nvCxnSpPr>
        <p:spPr>
          <a:xfrm rot="16200000" flipH="1" flipV="1">
            <a:off x="5901130" y="-357049"/>
            <a:ext cx="340322" cy="5462614"/>
          </a:xfrm>
          <a:prstGeom prst="bentConnector4">
            <a:avLst>
              <a:gd name="adj1" fmla="val 1818"/>
              <a:gd name="adj2" fmla="val 90795"/>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94" name="Elbow Connector 137">
            <a:extLst>
              <a:ext uri="{FF2B5EF4-FFF2-40B4-BE49-F238E27FC236}">
                <a16:creationId xmlns:a16="http://schemas.microsoft.com/office/drawing/2014/main" id="{1963A095-55A4-4653-BFEC-3DF282DCAF10}"/>
              </a:ext>
            </a:extLst>
          </p:cNvPr>
          <p:cNvCxnSpPr>
            <a:cxnSpLocks/>
          </p:cNvCxnSpPr>
          <p:nvPr/>
        </p:nvCxnSpPr>
        <p:spPr>
          <a:xfrm rot="16200000" flipH="1" flipV="1">
            <a:off x="3766992" y="1447977"/>
            <a:ext cx="344376" cy="1860366"/>
          </a:xfrm>
          <a:prstGeom prst="bentConnector4">
            <a:avLst>
              <a:gd name="adj1" fmla="val 1797"/>
              <a:gd name="adj2" fmla="val 55589"/>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95" name="Elbow Connector 143">
            <a:extLst>
              <a:ext uri="{FF2B5EF4-FFF2-40B4-BE49-F238E27FC236}">
                <a16:creationId xmlns:a16="http://schemas.microsoft.com/office/drawing/2014/main" id="{199DB847-F626-4C90-8FB8-2A85A7257124}"/>
              </a:ext>
            </a:extLst>
          </p:cNvPr>
          <p:cNvCxnSpPr>
            <a:cxnSpLocks/>
          </p:cNvCxnSpPr>
          <p:nvPr/>
        </p:nvCxnSpPr>
        <p:spPr>
          <a:xfrm rot="5400000" flipH="1" flipV="1">
            <a:off x="2019219" y="3359625"/>
            <a:ext cx="1552109" cy="1680"/>
          </a:xfrm>
          <a:prstGeom prst="bentConnector3">
            <a:avLst>
              <a:gd name="adj1" fmla="val 5000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96" name="Elbow Connector 150">
            <a:extLst>
              <a:ext uri="{FF2B5EF4-FFF2-40B4-BE49-F238E27FC236}">
                <a16:creationId xmlns:a16="http://schemas.microsoft.com/office/drawing/2014/main" id="{644F8695-73BF-4F8B-9793-BFD9E9023269}"/>
              </a:ext>
            </a:extLst>
          </p:cNvPr>
          <p:cNvCxnSpPr>
            <a:cxnSpLocks/>
            <a:stCxn id="980" idx="0"/>
          </p:cNvCxnSpPr>
          <p:nvPr/>
        </p:nvCxnSpPr>
        <p:spPr>
          <a:xfrm rot="16200000" flipV="1">
            <a:off x="4340999" y="1445383"/>
            <a:ext cx="18280" cy="3149260"/>
          </a:xfrm>
          <a:prstGeom prst="bentConnector2">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97" name="Elbow Connector 154">
            <a:extLst>
              <a:ext uri="{FF2B5EF4-FFF2-40B4-BE49-F238E27FC236}">
                <a16:creationId xmlns:a16="http://schemas.microsoft.com/office/drawing/2014/main" id="{D26067F2-1984-48CB-B940-89CBDFD8C406}"/>
              </a:ext>
            </a:extLst>
          </p:cNvPr>
          <p:cNvCxnSpPr>
            <a:cxnSpLocks/>
          </p:cNvCxnSpPr>
          <p:nvPr/>
        </p:nvCxnSpPr>
        <p:spPr>
          <a:xfrm flipV="1">
            <a:off x="3363795" y="3797233"/>
            <a:ext cx="7332846" cy="305398"/>
          </a:xfrm>
          <a:prstGeom prst="bentConnector4">
            <a:avLst>
              <a:gd name="adj1" fmla="val -7742"/>
              <a:gd name="adj2" fmla="val 106076"/>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898" name="Group 897">
            <a:extLst>
              <a:ext uri="{FF2B5EF4-FFF2-40B4-BE49-F238E27FC236}">
                <a16:creationId xmlns:a16="http://schemas.microsoft.com/office/drawing/2014/main" id="{8CEECC4E-4D6E-48CF-87B6-D61427121916}"/>
              </a:ext>
            </a:extLst>
          </p:cNvPr>
          <p:cNvGrpSpPr/>
          <p:nvPr/>
        </p:nvGrpSpPr>
        <p:grpSpPr>
          <a:xfrm>
            <a:off x="9412135" y="4653050"/>
            <a:ext cx="2514683" cy="755277"/>
            <a:chOff x="7643468" y="5841228"/>
            <a:chExt cx="2733352" cy="820953"/>
          </a:xfrm>
        </p:grpSpPr>
        <p:grpSp>
          <p:nvGrpSpPr>
            <p:cNvPr id="918" name="Group 917">
              <a:extLst>
                <a:ext uri="{FF2B5EF4-FFF2-40B4-BE49-F238E27FC236}">
                  <a16:creationId xmlns:a16="http://schemas.microsoft.com/office/drawing/2014/main" id="{F31BAEB5-5B76-4D9B-98A2-F2DBBC9703DF}"/>
                </a:ext>
              </a:extLst>
            </p:cNvPr>
            <p:cNvGrpSpPr/>
            <p:nvPr/>
          </p:nvGrpSpPr>
          <p:grpSpPr>
            <a:xfrm>
              <a:off x="8066309" y="5841228"/>
              <a:ext cx="1665137" cy="532266"/>
              <a:chOff x="7761011" y="5838180"/>
              <a:chExt cx="1665137" cy="532266"/>
            </a:xfrm>
          </p:grpSpPr>
          <p:pic>
            <p:nvPicPr>
              <p:cNvPr id="920" name="Picture 919">
                <a:extLst>
                  <a:ext uri="{FF2B5EF4-FFF2-40B4-BE49-F238E27FC236}">
                    <a16:creationId xmlns:a16="http://schemas.microsoft.com/office/drawing/2014/main" id="{A3D4DCEE-7D21-4F0F-A533-574F47A2B477}"/>
                  </a:ext>
                </a:extLst>
              </p:cNvPr>
              <p:cNvPicPr>
                <a:picLocks noChangeAspect="1"/>
              </p:cNvPicPr>
              <p:nvPr/>
            </p:nvPicPr>
            <p:blipFill>
              <a:blip r:embed="rId11"/>
              <a:stretch>
                <a:fillRect/>
              </a:stretch>
            </p:blipFill>
            <p:spPr>
              <a:xfrm>
                <a:off x="7761011" y="5841228"/>
                <a:ext cx="360907" cy="515429"/>
              </a:xfrm>
              <a:prstGeom prst="rect">
                <a:avLst/>
              </a:prstGeom>
            </p:spPr>
          </p:pic>
          <p:pic>
            <p:nvPicPr>
              <p:cNvPr id="921" name="Picture 920">
                <a:extLst>
                  <a:ext uri="{FF2B5EF4-FFF2-40B4-BE49-F238E27FC236}">
                    <a16:creationId xmlns:a16="http://schemas.microsoft.com/office/drawing/2014/main" id="{7046F581-82EE-48E2-80E6-02F0B5611A99}"/>
                  </a:ext>
                </a:extLst>
              </p:cNvPr>
              <p:cNvPicPr>
                <a:picLocks noChangeAspect="1"/>
              </p:cNvPicPr>
              <p:nvPr/>
            </p:nvPicPr>
            <p:blipFill>
              <a:blip r:embed="rId11"/>
              <a:stretch>
                <a:fillRect/>
              </a:stretch>
            </p:blipFill>
            <p:spPr>
              <a:xfrm>
                <a:off x="8198419" y="5841227"/>
                <a:ext cx="360907" cy="515429"/>
              </a:xfrm>
              <a:prstGeom prst="rect">
                <a:avLst/>
              </a:prstGeom>
            </p:spPr>
          </p:pic>
          <p:pic>
            <p:nvPicPr>
              <p:cNvPr id="922" name="Picture 921">
                <a:extLst>
                  <a:ext uri="{FF2B5EF4-FFF2-40B4-BE49-F238E27FC236}">
                    <a16:creationId xmlns:a16="http://schemas.microsoft.com/office/drawing/2014/main" id="{17D83E29-CE52-4736-BB36-ECB857A8012B}"/>
                  </a:ext>
                </a:extLst>
              </p:cNvPr>
              <p:cNvPicPr>
                <a:picLocks noChangeAspect="1"/>
              </p:cNvPicPr>
              <p:nvPr/>
            </p:nvPicPr>
            <p:blipFill>
              <a:blip r:embed="rId11"/>
              <a:stretch>
                <a:fillRect/>
              </a:stretch>
            </p:blipFill>
            <p:spPr>
              <a:xfrm>
                <a:off x="8627833" y="5838180"/>
                <a:ext cx="360907" cy="515429"/>
              </a:xfrm>
              <a:prstGeom prst="rect">
                <a:avLst/>
              </a:prstGeom>
            </p:spPr>
          </p:pic>
          <p:pic>
            <p:nvPicPr>
              <p:cNvPr id="923" name="Picture 922">
                <a:extLst>
                  <a:ext uri="{FF2B5EF4-FFF2-40B4-BE49-F238E27FC236}">
                    <a16:creationId xmlns:a16="http://schemas.microsoft.com/office/drawing/2014/main" id="{09CFF4EC-CC9D-48AA-B9F0-1F2A6D47CE12}"/>
                  </a:ext>
                </a:extLst>
              </p:cNvPr>
              <p:cNvPicPr>
                <a:picLocks noChangeAspect="1"/>
              </p:cNvPicPr>
              <p:nvPr/>
            </p:nvPicPr>
            <p:blipFill>
              <a:blip r:embed="rId11"/>
              <a:stretch>
                <a:fillRect/>
              </a:stretch>
            </p:blipFill>
            <p:spPr>
              <a:xfrm>
                <a:off x="9065241" y="5855017"/>
                <a:ext cx="360907" cy="515429"/>
              </a:xfrm>
              <a:prstGeom prst="rect">
                <a:avLst/>
              </a:prstGeom>
            </p:spPr>
          </p:pic>
        </p:grpSp>
        <p:sp>
          <p:nvSpPr>
            <p:cNvPr id="919" name="TextBox 918">
              <a:extLst>
                <a:ext uri="{FF2B5EF4-FFF2-40B4-BE49-F238E27FC236}">
                  <a16:creationId xmlns:a16="http://schemas.microsoft.com/office/drawing/2014/main" id="{D39F7EBF-CA83-4AF0-BBDE-1E596C61D6F5}"/>
                </a:ext>
              </a:extLst>
            </p:cNvPr>
            <p:cNvSpPr txBox="1"/>
            <p:nvPr/>
          </p:nvSpPr>
          <p:spPr>
            <a:xfrm>
              <a:off x="7643468" y="6377822"/>
              <a:ext cx="2733352" cy="284359"/>
            </a:xfrm>
            <a:prstGeom prst="rect">
              <a:avLst/>
            </a:prstGeom>
            <a:noFill/>
          </p:spPr>
          <p:txBody>
            <a:bodyPr wrap="square" rtlCol="0">
              <a:spAutoFit/>
            </a:bodyPr>
            <a:lstStyle/>
            <a:p>
              <a:pPr algn="ctr"/>
              <a:r>
                <a:rPr lang="en-US" sz="1100" b="1"/>
                <a:t>Physical Security Systems</a:t>
              </a:r>
            </a:p>
          </p:txBody>
        </p:sp>
      </p:grpSp>
      <p:grpSp>
        <p:nvGrpSpPr>
          <p:cNvPr id="899" name="Group 898">
            <a:extLst>
              <a:ext uri="{FF2B5EF4-FFF2-40B4-BE49-F238E27FC236}">
                <a16:creationId xmlns:a16="http://schemas.microsoft.com/office/drawing/2014/main" id="{91699DDD-69EB-4A51-B2FC-8DE1E6F1E377}"/>
              </a:ext>
            </a:extLst>
          </p:cNvPr>
          <p:cNvGrpSpPr/>
          <p:nvPr/>
        </p:nvGrpSpPr>
        <p:grpSpPr>
          <a:xfrm>
            <a:off x="9941714" y="3794058"/>
            <a:ext cx="1538267" cy="751893"/>
            <a:chOff x="6772507" y="3965625"/>
            <a:chExt cx="1672030" cy="817275"/>
          </a:xfrm>
        </p:grpSpPr>
        <p:pic>
          <p:nvPicPr>
            <p:cNvPr id="916" name="Picture 915">
              <a:extLst>
                <a:ext uri="{FF2B5EF4-FFF2-40B4-BE49-F238E27FC236}">
                  <a16:creationId xmlns:a16="http://schemas.microsoft.com/office/drawing/2014/main" id="{51AE288C-3F68-46C5-A6DC-BD22AF9C4171}"/>
                </a:ext>
              </a:extLst>
            </p:cNvPr>
            <p:cNvPicPr>
              <a:picLocks noChangeAspect="1"/>
            </p:cNvPicPr>
            <p:nvPr/>
          </p:nvPicPr>
          <p:blipFill>
            <a:blip r:embed="rId10"/>
            <a:stretch>
              <a:fillRect/>
            </a:stretch>
          </p:blipFill>
          <p:spPr>
            <a:xfrm>
              <a:off x="7370419" y="3965625"/>
              <a:ext cx="434968" cy="606963"/>
            </a:xfrm>
            <a:prstGeom prst="rect">
              <a:avLst/>
            </a:prstGeom>
          </p:spPr>
        </p:pic>
        <p:sp>
          <p:nvSpPr>
            <p:cNvPr id="917" name="TextBox 916">
              <a:extLst>
                <a:ext uri="{FF2B5EF4-FFF2-40B4-BE49-F238E27FC236}">
                  <a16:creationId xmlns:a16="http://schemas.microsoft.com/office/drawing/2014/main" id="{D8AD6714-7A95-4926-9BB6-6FBA99836D76}"/>
                </a:ext>
              </a:extLst>
            </p:cNvPr>
            <p:cNvSpPr txBox="1"/>
            <p:nvPr/>
          </p:nvSpPr>
          <p:spPr>
            <a:xfrm>
              <a:off x="6772507" y="4498541"/>
              <a:ext cx="1672030" cy="284359"/>
            </a:xfrm>
            <a:prstGeom prst="rect">
              <a:avLst/>
            </a:prstGeom>
            <a:noFill/>
          </p:spPr>
          <p:txBody>
            <a:bodyPr wrap="square" rtlCol="0">
              <a:spAutoFit/>
            </a:bodyPr>
            <a:lstStyle/>
            <a:p>
              <a:pPr algn="ctr"/>
              <a:r>
                <a:rPr lang="en-US" sz="1100" b="1"/>
                <a:t>Database Server</a:t>
              </a:r>
            </a:p>
          </p:txBody>
        </p:sp>
      </p:grpSp>
      <p:cxnSp>
        <p:nvCxnSpPr>
          <p:cNvPr id="900" name="Elbow Connector 136">
            <a:extLst>
              <a:ext uri="{FF2B5EF4-FFF2-40B4-BE49-F238E27FC236}">
                <a16:creationId xmlns:a16="http://schemas.microsoft.com/office/drawing/2014/main" id="{DD125611-7EC1-440A-AD3A-2C2295BA94B2}"/>
              </a:ext>
            </a:extLst>
          </p:cNvPr>
          <p:cNvCxnSpPr>
            <a:stCxn id="928" idx="1"/>
            <a:endCxn id="937" idx="2"/>
          </p:cNvCxnSpPr>
          <p:nvPr/>
        </p:nvCxnSpPr>
        <p:spPr>
          <a:xfrm rot="10800000" flipH="1">
            <a:off x="3892411" y="5057558"/>
            <a:ext cx="432434" cy="786495"/>
          </a:xfrm>
          <a:prstGeom prst="bentConnector4">
            <a:avLst>
              <a:gd name="adj1" fmla="val 4292"/>
              <a:gd name="adj2" fmla="val 53276"/>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1" name="Elbow Connector 144">
            <a:extLst>
              <a:ext uri="{FF2B5EF4-FFF2-40B4-BE49-F238E27FC236}">
                <a16:creationId xmlns:a16="http://schemas.microsoft.com/office/drawing/2014/main" id="{0288D5B2-E624-4FC6-8890-D5E94B5BEA31}"/>
              </a:ext>
            </a:extLst>
          </p:cNvPr>
          <p:cNvCxnSpPr>
            <a:cxnSpLocks/>
            <a:stCxn id="930" idx="0"/>
          </p:cNvCxnSpPr>
          <p:nvPr/>
        </p:nvCxnSpPr>
        <p:spPr>
          <a:xfrm rot="5400000" flipH="1" flipV="1">
            <a:off x="6065738" y="5543594"/>
            <a:ext cx="241112" cy="1"/>
          </a:xfrm>
          <a:prstGeom prst="bentConnector3">
            <a:avLst>
              <a:gd name="adj1" fmla="val 5000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2" name="Elbow Connector 146">
            <a:extLst>
              <a:ext uri="{FF2B5EF4-FFF2-40B4-BE49-F238E27FC236}">
                <a16:creationId xmlns:a16="http://schemas.microsoft.com/office/drawing/2014/main" id="{9F2AFAF7-DCE9-443B-97BE-73198FBF4911}"/>
              </a:ext>
            </a:extLst>
          </p:cNvPr>
          <p:cNvCxnSpPr>
            <a:cxnSpLocks/>
            <a:stCxn id="951" idx="0"/>
            <a:endCxn id="961" idx="2"/>
          </p:cNvCxnSpPr>
          <p:nvPr/>
        </p:nvCxnSpPr>
        <p:spPr>
          <a:xfrm rot="16200000" flipV="1">
            <a:off x="7597938" y="5323629"/>
            <a:ext cx="595496" cy="202075"/>
          </a:xfrm>
          <a:prstGeom prst="bentConnector3">
            <a:avLst>
              <a:gd name="adj1" fmla="val 50000"/>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03" name="Elbow Connector 151">
            <a:extLst>
              <a:ext uri="{FF2B5EF4-FFF2-40B4-BE49-F238E27FC236}">
                <a16:creationId xmlns:a16="http://schemas.microsoft.com/office/drawing/2014/main" id="{C94C3167-57C8-47E3-A179-207D4373796B}"/>
              </a:ext>
            </a:extLst>
          </p:cNvPr>
          <p:cNvCxnSpPr>
            <a:endCxn id="920" idx="1"/>
          </p:cNvCxnSpPr>
          <p:nvPr/>
        </p:nvCxnSpPr>
        <p:spPr>
          <a:xfrm rot="5400000" flipH="1" flipV="1">
            <a:off x="9502011" y="5109878"/>
            <a:ext cx="516063" cy="82210"/>
          </a:xfrm>
          <a:prstGeom prst="bentConnector2">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4" name="Elbow Connector 157">
            <a:extLst>
              <a:ext uri="{FF2B5EF4-FFF2-40B4-BE49-F238E27FC236}">
                <a16:creationId xmlns:a16="http://schemas.microsoft.com/office/drawing/2014/main" id="{550984B0-2DC0-47FE-BA09-6189FB4D536B}"/>
              </a:ext>
            </a:extLst>
          </p:cNvPr>
          <p:cNvCxnSpPr>
            <a:cxnSpLocks/>
          </p:cNvCxnSpPr>
          <p:nvPr/>
        </p:nvCxnSpPr>
        <p:spPr>
          <a:xfrm>
            <a:off x="9956517" y="3777458"/>
            <a:ext cx="524628" cy="299083"/>
          </a:xfrm>
          <a:prstGeom prst="bentConnector3">
            <a:avLst>
              <a:gd name="adj1" fmla="val 5000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5" name="Elbow Connector 163">
            <a:extLst>
              <a:ext uri="{FF2B5EF4-FFF2-40B4-BE49-F238E27FC236}">
                <a16:creationId xmlns:a16="http://schemas.microsoft.com/office/drawing/2014/main" id="{35DE2BD1-3F60-4095-AF91-92D8148D1868}"/>
              </a:ext>
            </a:extLst>
          </p:cNvPr>
          <p:cNvCxnSpPr>
            <a:endCxn id="966" idx="3"/>
          </p:cNvCxnSpPr>
          <p:nvPr/>
        </p:nvCxnSpPr>
        <p:spPr>
          <a:xfrm rot="10800000" flipV="1">
            <a:off x="9393956" y="3777830"/>
            <a:ext cx="324983" cy="312829"/>
          </a:xfrm>
          <a:prstGeom prst="bentConnector3">
            <a:avLst>
              <a:gd name="adj1" fmla="val 5000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6" name="Elbow Connector 166">
            <a:extLst>
              <a:ext uri="{FF2B5EF4-FFF2-40B4-BE49-F238E27FC236}">
                <a16:creationId xmlns:a16="http://schemas.microsoft.com/office/drawing/2014/main" id="{C820055F-0EB7-4496-A010-3195EF7A5782}"/>
              </a:ext>
            </a:extLst>
          </p:cNvPr>
          <p:cNvCxnSpPr>
            <a:cxnSpLocks/>
          </p:cNvCxnSpPr>
          <p:nvPr/>
        </p:nvCxnSpPr>
        <p:spPr>
          <a:xfrm rot="10800000" flipV="1">
            <a:off x="7977412" y="3776330"/>
            <a:ext cx="320687" cy="320499"/>
          </a:xfrm>
          <a:prstGeom prst="bentConnector3">
            <a:avLst>
              <a:gd name="adj1" fmla="val 5000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7" name="Elbow Connector 174">
            <a:extLst>
              <a:ext uri="{FF2B5EF4-FFF2-40B4-BE49-F238E27FC236}">
                <a16:creationId xmlns:a16="http://schemas.microsoft.com/office/drawing/2014/main" id="{24B8C3DD-0509-4099-9AFD-5A624E8F7DCA}"/>
              </a:ext>
            </a:extLst>
          </p:cNvPr>
          <p:cNvCxnSpPr>
            <a:endCxn id="971" idx="3"/>
          </p:cNvCxnSpPr>
          <p:nvPr/>
        </p:nvCxnSpPr>
        <p:spPr>
          <a:xfrm rot="5400000">
            <a:off x="7094897" y="3829955"/>
            <a:ext cx="331187" cy="201911"/>
          </a:xfrm>
          <a:prstGeom prst="bentConnector2">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8" name="Elbow Connector 178">
            <a:extLst>
              <a:ext uri="{FF2B5EF4-FFF2-40B4-BE49-F238E27FC236}">
                <a16:creationId xmlns:a16="http://schemas.microsoft.com/office/drawing/2014/main" id="{5E8C1810-2B74-4F08-8B3C-E8339A41E382}"/>
              </a:ext>
            </a:extLst>
          </p:cNvPr>
          <p:cNvCxnSpPr>
            <a:endCxn id="946" idx="3"/>
          </p:cNvCxnSpPr>
          <p:nvPr/>
        </p:nvCxnSpPr>
        <p:spPr>
          <a:xfrm rot="5400000">
            <a:off x="5500135" y="3894766"/>
            <a:ext cx="383945" cy="99562"/>
          </a:xfrm>
          <a:prstGeom prst="bentConnector2">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9" name="Elbow Connector 179">
            <a:extLst>
              <a:ext uri="{FF2B5EF4-FFF2-40B4-BE49-F238E27FC236}">
                <a16:creationId xmlns:a16="http://schemas.microsoft.com/office/drawing/2014/main" id="{A1B99714-867C-42BA-B3A3-8EABB321210D}"/>
              </a:ext>
            </a:extLst>
          </p:cNvPr>
          <p:cNvCxnSpPr>
            <a:cxnSpLocks/>
          </p:cNvCxnSpPr>
          <p:nvPr/>
        </p:nvCxnSpPr>
        <p:spPr>
          <a:xfrm rot="10800000">
            <a:off x="5923783" y="3010262"/>
            <a:ext cx="674370" cy="346086"/>
          </a:xfrm>
          <a:prstGeom prst="bentConnector3">
            <a:avLst>
              <a:gd name="adj1" fmla="val -31921"/>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10" name="Elbow Connector 180">
            <a:extLst>
              <a:ext uri="{FF2B5EF4-FFF2-40B4-BE49-F238E27FC236}">
                <a16:creationId xmlns:a16="http://schemas.microsoft.com/office/drawing/2014/main" id="{7E4A4C78-5CFB-4E9A-983D-66D2DC739536}"/>
              </a:ext>
            </a:extLst>
          </p:cNvPr>
          <p:cNvCxnSpPr>
            <a:stCxn id="975" idx="3"/>
          </p:cNvCxnSpPr>
          <p:nvPr/>
        </p:nvCxnSpPr>
        <p:spPr>
          <a:xfrm flipV="1">
            <a:off x="4747567" y="2990483"/>
            <a:ext cx="163410" cy="356399"/>
          </a:xfrm>
          <a:prstGeom prst="bentConnector2">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11" name="Elbow Connector 181">
            <a:extLst>
              <a:ext uri="{FF2B5EF4-FFF2-40B4-BE49-F238E27FC236}">
                <a16:creationId xmlns:a16="http://schemas.microsoft.com/office/drawing/2014/main" id="{B16950E5-5262-46AB-9C33-3797F43B5636}"/>
              </a:ext>
            </a:extLst>
          </p:cNvPr>
          <p:cNvCxnSpPr>
            <a:cxnSpLocks/>
            <a:stCxn id="986" idx="1"/>
          </p:cNvCxnSpPr>
          <p:nvPr/>
        </p:nvCxnSpPr>
        <p:spPr>
          <a:xfrm rot="10800000">
            <a:off x="4604006" y="2208563"/>
            <a:ext cx="388380" cy="337986"/>
          </a:xfrm>
          <a:prstGeom prst="bentConnector3">
            <a:avLst>
              <a:gd name="adj1" fmla="val 5000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12" name="Elbow Connector 184">
            <a:extLst>
              <a:ext uri="{FF2B5EF4-FFF2-40B4-BE49-F238E27FC236}">
                <a16:creationId xmlns:a16="http://schemas.microsoft.com/office/drawing/2014/main" id="{0BADCED9-A0A0-4EA0-8038-3DDC86721506}"/>
              </a:ext>
            </a:extLst>
          </p:cNvPr>
          <p:cNvCxnSpPr>
            <a:stCxn id="984" idx="1"/>
          </p:cNvCxnSpPr>
          <p:nvPr/>
        </p:nvCxnSpPr>
        <p:spPr>
          <a:xfrm rot="10800000">
            <a:off x="7696394" y="2208918"/>
            <a:ext cx="896378" cy="287977"/>
          </a:xfrm>
          <a:prstGeom prst="bentConnector3">
            <a:avLst>
              <a:gd name="adj1" fmla="val 5000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13" name="Elbow Connector 152">
            <a:extLst>
              <a:ext uri="{FF2B5EF4-FFF2-40B4-BE49-F238E27FC236}">
                <a16:creationId xmlns:a16="http://schemas.microsoft.com/office/drawing/2014/main" id="{4066CB92-9363-4615-83AD-6CBB18A1A52B}"/>
              </a:ext>
            </a:extLst>
          </p:cNvPr>
          <p:cNvCxnSpPr>
            <a:cxnSpLocks/>
            <a:endCxn id="163" idx="0"/>
          </p:cNvCxnSpPr>
          <p:nvPr/>
        </p:nvCxnSpPr>
        <p:spPr>
          <a:xfrm rot="10800000" flipV="1">
            <a:off x="2865137" y="2063753"/>
            <a:ext cx="1703533" cy="174348"/>
          </a:xfrm>
          <a:prstGeom prst="bentConnector2">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15" name="Elbow Connector 159">
            <a:extLst>
              <a:ext uri="{FF2B5EF4-FFF2-40B4-BE49-F238E27FC236}">
                <a16:creationId xmlns:a16="http://schemas.microsoft.com/office/drawing/2014/main" id="{13ADA565-9181-4270-BF27-B4DC71B00FE3}"/>
              </a:ext>
            </a:extLst>
          </p:cNvPr>
          <p:cNvCxnSpPr>
            <a:cxnSpLocks/>
          </p:cNvCxnSpPr>
          <p:nvPr/>
        </p:nvCxnSpPr>
        <p:spPr>
          <a:xfrm rot="10800000" flipH="1" flipV="1">
            <a:off x="3003040" y="4099455"/>
            <a:ext cx="8447945" cy="1327462"/>
          </a:xfrm>
          <a:prstGeom prst="bentConnector3">
            <a:avLst>
              <a:gd name="adj1" fmla="val -249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04" name="Elbow Connector 153">
            <a:extLst>
              <a:ext uri="{FF2B5EF4-FFF2-40B4-BE49-F238E27FC236}">
                <a16:creationId xmlns:a16="http://schemas.microsoft.com/office/drawing/2014/main" id="{734335EA-44A1-4005-973C-B1A3BBB73F7F}"/>
              </a:ext>
            </a:extLst>
          </p:cNvPr>
          <p:cNvCxnSpPr/>
          <p:nvPr/>
        </p:nvCxnSpPr>
        <p:spPr>
          <a:xfrm flipH="1" flipV="1">
            <a:off x="6620611" y="3357412"/>
            <a:ext cx="4299652" cy="729010"/>
          </a:xfrm>
          <a:prstGeom prst="bentConnector3">
            <a:avLst>
              <a:gd name="adj1" fmla="val -4891"/>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13" name="Straight Connector 1012">
            <a:extLst>
              <a:ext uri="{FF2B5EF4-FFF2-40B4-BE49-F238E27FC236}">
                <a16:creationId xmlns:a16="http://schemas.microsoft.com/office/drawing/2014/main" id="{641B57F5-E8CA-4CFA-8CBA-3458F6280DA7}"/>
              </a:ext>
            </a:extLst>
          </p:cNvPr>
          <p:cNvCxnSpPr>
            <a:cxnSpLocks/>
          </p:cNvCxnSpPr>
          <p:nvPr/>
        </p:nvCxnSpPr>
        <p:spPr>
          <a:xfrm flipV="1">
            <a:off x="6096000" y="24525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D8A838D4-C7B9-442D-ABF8-2822E2DD258A}"/>
              </a:ext>
            </a:extLst>
          </p:cNvPr>
          <p:cNvSpPr>
            <a:spLocks noGrp="1"/>
          </p:cNvSpPr>
          <p:nvPr>
            <p:ph type="sldNum" sz="quarter" idx="12"/>
          </p:nvPr>
        </p:nvSpPr>
        <p:spPr/>
        <p:txBody>
          <a:bodyPr/>
          <a:lstStyle/>
          <a:p>
            <a:fld id="{702AF0C8-B6CA-4461-B059-8C4FB5CEC835}" type="slidenum">
              <a:rPr lang="en-US" smtClean="0"/>
              <a:t>11</a:t>
            </a:fld>
            <a:endParaRPr lang="en-US"/>
          </a:p>
        </p:txBody>
      </p:sp>
      <p:cxnSp>
        <p:nvCxnSpPr>
          <p:cNvPr id="159" name="Elbow Connector 152">
            <a:extLst>
              <a:ext uri="{FF2B5EF4-FFF2-40B4-BE49-F238E27FC236}">
                <a16:creationId xmlns:a16="http://schemas.microsoft.com/office/drawing/2014/main" id="{B969A08C-FEC4-4416-A34C-1919927A77BA}"/>
              </a:ext>
            </a:extLst>
          </p:cNvPr>
          <p:cNvCxnSpPr>
            <a:cxnSpLocks/>
            <a:stCxn id="989" idx="2"/>
          </p:cNvCxnSpPr>
          <p:nvPr/>
        </p:nvCxnSpPr>
        <p:spPr>
          <a:xfrm rot="5400000">
            <a:off x="5128539" y="1313136"/>
            <a:ext cx="124829" cy="1376404"/>
          </a:xfrm>
          <a:prstGeom prst="bentConnector2">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pic>
        <p:nvPicPr>
          <p:cNvPr id="163" name="Picture 162">
            <a:extLst>
              <a:ext uri="{FF2B5EF4-FFF2-40B4-BE49-F238E27FC236}">
                <a16:creationId xmlns:a16="http://schemas.microsoft.com/office/drawing/2014/main" id="{2B4F4D2A-02DB-4611-94B0-4A7E42A88052}"/>
              </a:ext>
            </a:extLst>
          </p:cNvPr>
          <p:cNvPicPr>
            <a:picLocks noChangeAspect="1"/>
          </p:cNvPicPr>
          <p:nvPr/>
        </p:nvPicPr>
        <p:blipFill>
          <a:blip r:embed="rId15"/>
          <a:stretch>
            <a:fillRect/>
          </a:stretch>
        </p:blipFill>
        <p:spPr>
          <a:xfrm>
            <a:off x="2696665" y="2238101"/>
            <a:ext cx="336942" cy="517586"/>
          </a:xfrm>
          <a:prstGeom prst="rect">
            <a:avLst/>
          </a:prstGeom>
        </p:spPr>
      </p:pic>
      <p:sp>
        <p:nvSpPr>
          <p:cNvPr id="35" name="Rectangle 34">
            <a:extLst>
              <a:ext uri="{FF2B5EF4-FFF2-40B4-BE49-F238E27FC236}">
                <a16:creationId xmlns:a16="http://schemas.microsoft.com/office/drawing/2014/main" id="{0C931FF6-3E6C-4C09-8BAE-BA8EAFCE81F1}"/>
              </a:ext>
            </a:extLst>
          </p:cNvPr>
          <p:cNvSpPr/>
          <p:nvPr/>
        </p:nvSpPr>
        <p:spPr>
          <a:xfrm>
            <a:off x="2874412" y="4006684"/>
            <a:ext cx="660670" cy="26161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1" name="Picture 170">
            <a:extLst>
              <a:ext uri="{FF2B5EF4-FFF2-40B4-BE49-F238E27FC236}">
                <a16:creationId xmlns:a16="http://schemas.microsoft.com/office/drawing/2014/main" id="{44B57B58-B8C8-4763-AB9D-402EC9D8E67F}"/>
              </a:ext>
            </a:extLst>
          </p:cNvPr>
          <p:cNvPicPr>
            <a:picLocks noChangeAspect="1"/>
          </p:cNvPicPr>
          <p:nvPr/>
        </p:nvPicPr>
        <p:blipFill>
          <a:blip r:embed="rId15"/>
          <a:stretch>
            <a:fillRect/>
          </a:stretch>
        </p:blipFill>
        <p:spPr>
          <a:xfrm>
            <a:off x="2653033" y="3595596"/>
            <a:ext cx="336942" cy="517587"/>
          </a:xfrm>
          <a:prstGeom prst="rect">
            <a:avLst/>
          </a:prstGeom>
        </p:spPr>
      </p:pic>
    </p:spTree>
    <p:extLst>
      <p:ext uri="{BB962C8B-B14F-4D97-AF65-F5344CB8AC3E}">
        <p14:creationId xmlns:p14="http://schemas.microsoft.com/office/powerpoint/2010/main" val="3378018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01329" y="202264"/>
            <a:ext cx="11069971"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t>Introduction to Facility</a:t>
            </a:r>
            <a:br>
              <a:rPr lang="en-US" sz="2300"/>
            </a:br>
            <a:r>
              <a:rPr lang="en-US" sz="1600">
                <a:solidFill>
                  <a:srgbClr val="0070C0"/>
                </a:solidFill>
              </a:rPr>
              <a:t>Engineering Network / Management Systems</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60319" y="323030"/>
            <a:ext cx="5515748" cy="492443"/>
          </a:xfrm>
          <a:prstGeom prst="rect">
            <a:avLst/>
          </a:prstGeom>
          <a:noFill/>
        </p:spPr>
        <p:txBody>
          <a:bodyPr wrap="square">
            <a:spAutoFit/>
          </a:bodyPr>
          <a:lstStyle/>
          <a:p>
            <a:pPr marL="285750" indent="-285750">
              <a:buFont typeface="Arial" panose="020B0604020202020204" pitchFamily="34" charset="0"/>
              <a:buChar char="•"/>
            </a:pPr>
            <a:r>
              <a:rPr lang="en-US" sz="1300">
                <a:solidFill>
                  <a:srgbClr val="002060"/>
                </a:solidFill>
                <a:latin typeface="+mj-lt"/>
              </a:rPr>
              <a:t>Are there any vulnerabilities in the diagram?</a:t>
            </a:r>
          </a:p>
          <a:p>
            <a:pPr marL="285750" indent="-285750">
              <a:buFont typeface="Arial" panose="020B0604020202020204" pitchFamily="34" charset="0"/>
              <a:buChar char="•"/>
            </a:pPr>
            <a:r>
              <a:rPr lang="en-US" sz="1300">
                <a:solidFill>
                  <a:srgbClr val="002060"/>
                </a:solidFill>
                <a:latin typeface="+mj-lt"/>
              </a:rPr>
              <a:t>Is the network segmented or flat?</a:t>
            </a:r>
          </a:p>
        </p:txBody>
      </p:sp>
      <p:sp>
        <p:nvSpPr>
          <p:cNvPr id="406" name="Rectangle 405">
            <a:extLst>
              <a:ext uri="{FF2B5EF4-FFF2-40B4-BE49-F238E27FC236}">
                <a16:creationId xmlns:a16="http://schemas.microsoft.com/office/drawing/2014/main" id="{077853CD-69D4-4009-95E3-C9A037AD8A47}"/>
              </a:ext>
            </a:extLst>
          </p:cNvPr>
          <p:cNvSpPr/>
          <p:nvPr/>
        </p:nvSpPr>
        <p:spPr>
          <a:xfrm>
            <a:off x="568331" y="1155113"/>
            <a:ext cx="2116105" cy="97297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7" name="Rectangle 406">
            <a:extLst>
              <a:ext uri="{FF2B5EF4-FFF2-40B4-BE49-F238E27FC236}">
                <a16:creationId xmlns:a16="http://schemas.microsoft.com/office/drawing/2014/main" id="{6E99F61A-E282-4CCE-80F4-3C62457B59DE}"/>
              </a:ext>
            </a:extLst>
          </p:cNvPr>
          <p:cNvSpPr/>
          <p:nvPr/>
        </p:nvSpPr>
        <p:spPr bwMode="auto">
          <a:xfrm>
            <a:off x="2639495" y="1155095"/>
            <a:ext cx="9031805" cy="972976"/>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nvGrpSpPr>
          <p:cNvPr id="408" name="Gruppieren 38">
            <a:extLst>
              <a:ext uri="{FF2B5EF4-FFF2-40B4-BE49-F238E27FC236}">
                <a16:creationId xmlns:a16="http://schemas.microsoft.com/office/drawing/2014/main" id="{1D49A432-519F-42DE-B599-786A882B9C6E}"/>
              </a:ext>
            </a:extLst>
          </p:cNvPr>
          <p:cNvGrpSpPr/>
          <p:nvPr/>
        </p:nvGrpSpPr>
        <p:grpSpPr>
          <a:xfrm>
            <a:off x="4608072" y="1185976"/>
            <a:ext cx="2611890" cy="786960"/>
            <a:chOff x="2312981" y="1166889"/>
            <a:chExt cx="2749358" cy="828379"/>
          </a:xfrm>
        </p:grpSpPr>
        <p:pic>
          <p:nvPicPr>
            <p:cNvPr id="479" name="Picture 478">
              <a:extLst>
                <a:ext uri="{FF2B5EF4-FFF2-40B4-BE49-F238E27FC236}">
                  <a16:creationId xmlns:a16="http://schemas.microsoft.com/office/drawing/2014/main" id="{2FE11517-C8AE-41A4-9920-25C63FE89CEC}"/>
                </a:ext>
              </a:extLst>
            </p:cNvPr>
            <p:cNvPicPr>
              <a:picLocks noChangeAspect="1"/>
            </p:cNvPicPr>
            <p:nvPr/>
          </p:nvPicPr>
          <p:blipFill>
            <a:blip r:embed="rId3"/>
            <a:stretch>
              <a:fillRect/>
            </a:stretch>
          </p:blipFill>
          <p:spPr>
            <a:xfrm>
              <a:off x="3519979" y="1166889"/>
              <a:ext cx="532209" cy="537374"/>
            </a:xfrm>
            <a:prstGeom prst="rect">
              <a:avLst/>
            </a:prstGeom>
          </p:spPr>
        </p:pic>
        <p:sp>
          <p:nvSpPr>
            <p:cNvPr id="480" name="TextBox 479">
              <a:extLst>
                <a:ext uri="{FF2B5EF4-FFF2-40B4-BE49-F238E27FC236}">
                  <a16:creationId xmlns:a16="http://schemas.microsoft.com/office/drawing/2014/main" id="{784A9EBC-AFC2-4E38-A460-685492AAE4B9}"/>
                </a:ext>
              </a:extLst>
            </p:cNvPr>
            <p:cNvSpPr txBox="1"/>
            <p:nvPr/>
          </p:nvSpPr>
          <p:spPr>
            <a:xfrm>
              <a:off x="2312981" y="1703690"/>
              <a:ext cx="2749358" cy="291578"/>
            </a:xfrm>
            <a:prstGeom prst="rect">
              <a:avLst/>
            </a:prstGeom>
            <a:noFill/>
          </p:spPr>
          <p:txBody>
            <a:bodyPr wrap="square" rtlCol="0">
              <a:spAutoFit/>
            </a:bodyPr>
            <a:lstStyle/>
            <a:p>
              <a:pPr algn="ctr"/>
              <a:r>
                <a:rPr lang="en-US" sz="1200" b="1"/>
                <a:t>Digital Controls</a:t>
              </a:r>
            </a:p>
          </p:txBody>
        </p:sp>
      </p:grpSp>
      <p:grpSp>
        <p:nvGrpSpPr>
          <p:cNvPr id="409" name="Group 408">
            <a:extLst>
              <a:ext uri="{FF2B5EF4-FFF2-40B4-BE49-F238E27FC236}">
                <a16:creationId xmlns:a16="http://schemas.microsoft.com/office/drawing/2014/main" id="{5B3962CA-C6EC-4623-A860-5B8D972EA647}"/>
              </a:ext>
            </a:extLst>
          </p:cNvPr>
          <p:cNvGrpSpPr/>
          <p:nvPr/>
        </p:nvGrpSpPr>
        <p:grpSpPr>
          <a:xfrm>
            <a:off x="564305" y="1212952"/>
            <a:ext cx="11211763" cy="5378759"/>
            <a:chOff x="194015" y="1196151"/>
            <a:chExt cx="11801855" cy="5661849"/>
          </a:xfrm>
        </p:grpSpPr>
        <p:sp>
          <p:nvSpPr>
            <p:cNvPr id="410" name="Rectangle 409">
              <a:extLst>
                <a:ext uri="{FF2B5EF4-FFF2-40B4-BE49-F238E27FC236}">
                  <a16:creationId xmlns:a16="http://schemas.microsoft.com/office/drawing/2014/main" id="{CD369D41-70A0-4730-9FA9-86AAD7999E2F}"/>
                </a:ext>
              </a:extLst>
            </p:cNvPr>
            <p:cNvSpPr/>
            <p:nvPr/>
          </p:nvSpPr>
          <p:spPr>
            <a:xfrm>
              <a:off x="194015" y="5986184"/>
              <a:ext cx="2180424" cy="87181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 name="Rectangle 410">
              <a:extLst>
                <a:ext uri="{FF2B5EF4-FFF2-40B4-BE49-F238E27FC236}">
                  <a16:creationId xmlns:a16="http://schemas.microsoft.com/office/drawing/2014/main" id="{C05A71DE-F1F2-4E50-816C-27192129BFFF}"/>
                </a:ext>
              </a:extLst>
            </p:cNvPr>
            <p:cNvSpPr/>
            <p:nvPr/>
          </p:nvSpPr>
          <p:spPr bwMode="auto">
            <a:xfrm>
              <a:off x="2378427" y="5986184"/>
              <a:ext cx="9502926" cy="871816"/>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nvGrpSpPr>
            <p:cNvPr id="412" name="Gruppieren 23">
              <a:extLst>
                <a:ext uri="{FF2B5EF4-FFF2-40B4-BE49-F238E27FC236}">
                  <a16:creationId xmlns:a16="http://schemas.microsoft.com/office/drawing/2014/main" id="{18E73DE9-E68E-4040-ADCD-D6C55467F1CA}"/>
                </a:ext>
              </a:extLst>
            </p:cNvPr>
            <p:cNvGrpSpPr/>
            <p:nvPr/>
          </p:nvGrpSpPr>
          <p:grpSpPr>
            <a:xfrm>
              <a:off x="8731552" y="1196151"/>
              <a:ext cx="1672030" cy="862449"/>
              <a:chOff x="5091363" y="1129503"/>
              <a:chExt cx="1672030" cy="862449"/>
            </a:xfrm>
          </p:grpSpPr>
          <p:pic>
            <p:nvPicPr>
              <p:cNvPr id="477" name="Picture 476">
                <a:extLst>
                  <a:ext uri="{FF2B5EF4-FFF2-40B4-BE49-F238E27FC236}">
                    <a16:creationId xmlns:a16="http://schemas.microsoft.com/office/drawing/2014/main" id="{221B38D9-2F66-407A-97C5-1EE2F71CD9C4}"/>
                  </a:ext>
                </a:extLst>
              </p:cNvPr>
              <p:cNvPicPr>
                <a:picLocks noChangeAspect="1"/>
              </p:cNvPicPr>
              <p:nvPr/>
            </p:nvPicPr>
            <p:blipFill>
              <a:blip r:embed="rId3"/>
              <a:stretch>
                <a:fillRect/>
              </a:stretch>
            </p:blipFill>
            <p:spPr>
              <a:xfrm>
                <a:off x="5587419" y="1129503"/>
                <a:ext cx="532210" cy="537374"/>
              </a:xfrm>
              <a:prstGeom prst="rect">
                <a:avLst/>
              </a:prstGeom>
            </p:spPr>
          </p:pic>
          <p:sp>
            <p:nvSpPr>
              <p:cNvPr id="478" name="TextBox 477">
                <a:extLst>
                  <a:ext uri="{FF2B5EF4-FFF2-40B4-BE49-F238E27FC236}">
                    <a16:creationId xmlns:a16="http://schemas.microsoft.com/office/drawing/2014/main" id="{1993F12C-0C3E-4490-88DE-460EDC937AE0}"/>
                  </a:ext>
                </a:extLst>
              </p:cNvPr>
              <p:cNvSpPr txBox="1"/>
              <p:nvPr/>
            </p:nvSpPr>
            <p:spPr>
              <a:xfrm>
                <a:off x="5091363" y="1700374"/>
                <a:ext cx="1672030" cy="291578"/>
              </a:xfrm>
              <a:prstGeom prst="rect">
                <a:avLst/>
              </a:prstGeom>
              <a:noFill/>
            </p:spPr>
            <p:txBody>
              <a:bodyPr wrap="square" rtlCol="0">
                <a:spAutoFit/>
              </a:bodyPr>
              <a:lstStyle/>
              <a:p>
                <a:pPr algn="ctr"/>
                <a:r>
                  <a:rPr lang="en-US" sz="1200" b="1"/>
                  <a:t>Digital SPDS</a:t>
                </a:r>
              </a:p>
            </p:txBody>
          </p:sp>
        </p:grpSp>
        <p:sp>
          <p:nvSpPr>
            <p:cNvPr id="413" name="TextBox 412">
              <a:extLst>
                <a:ext uri="{FF2B5EF4-FFF2-40B4-BE49-F238E27FC236}">
                  <a16:creationId xmlns:a16="http://schemas.microsoft.com/office/drawing/2014/main" id="{552F0B66-B922-47F4-B692-7353CA35CBEB}"/>
                </a:ext>
              </a:extLst>
            </p:cNvPr>
            <p:cNvSpPr txBox="1"/>
            <p:nvPr/>
          </p:nvSpPr>
          <p:spPr>
            <a:xfrm>
              <a:off x="5152590" y="6512932"/>
              <a:ext cx="2733351" cy="291578"/>
            </a:xfrm>
            <a:prstGeom prst="rect">
              <a:avLst/>
            </a:prstGeom>
            <a:noFill/>
          </p:spPr>
          <p:txBody>
            <a:bodyPr wrap="square" rtlCol="0">
              <a:spAutoFit/>
            </a:bodyPr>
            <a:lstStyle/>
            <a:p>
              <a:pPr algn="ctr"/>
              <a:r>
                <a:rPr lang="en-US" sz="1200" b="1"/>
                <a:t>Field Input/Output Devices</a:t>
              </a:r>
            </a:p>
          </p:txBody>
        </p:sp>
        <p:grpSp>
          <p:nvGrpSpPr>
            <p:cNvPr id="414" name="Gruppieren 21">
              <a:extLst>
                <a:ext uri="{FF2B5EF4-FFF2-40B4-BE49-F238E27FC236}">
                  <a16:creationId xmlns:a16="http://schemas.microsoft.com/office/drawing/2014/main" id="{AEBCE499-6333-4E09-839A-294BC5F16BC0}"/>
                </a:ext>
              </a:extLst>
            </p:cNvPr>
            <p:cNvGrpSpPr/>
            <p:nvPr/>
          </p:nvGrpSpPr>
          <p:grpSpPr>
            <a:xfrm>
              <a:off x="10014870" y="1212743"/>
              <a:ext cx="1981000" cy="1027722"/>
              <a:chOff x="7363585" y="1202407"/>
              <a:chExt cx="1981000" cy="1027722"/>
            </a:xfrm>
          </p:grpSpPr>
          <p:pic>
            <p:nvPicPr>
              <p:cNvPr id="475" name="Picture 45">
                <a:extLst>
                  <a:ext uri="{FF2B5EF4-FFF2-40B4-BE49-F238E27FC236}">
                    <a16:creationId xmlns:a16="http://schemas.microsoft.com/office/drawing/2014/main" id="{9489705E-80CC-43E1-A7B9-2B287B67095C}"/>
                  </a:ext>
                </a:extLst>
              </p:cNvPr>
              <p:cNvPicPr>
                <a:picLocks noChangeAspect="1"/>
              </p:cNvPicPr>
              <p:nvPr/>
            </p:nvPicPr>
            <p:blipFill>
              <a:blip r:embed="rId3"/>
              <a:stretch>
                <a:fillRect/>
              </a:stretch>
            </p:blipFill>
            <p:spPr>
              <a:xfrm>
                <a:off x="7961089" y="1202407"/>
                <a:ext cx="532211" cy="537375"/>
              </a:xfrm>
              <a:prstGeom prst="rect">
                <a:avLst/>
              </a:prstGeom>
            </p:spPr>
          </p:pic>
          <p:sp>
            <p:nvSpPr>
              <p:cNvPr id="476" name="TextBox 50">
                <a:extLst>
                  <a:ext uri="{FF2B5EF4-FFF2-40B4-BE49-F238E27FC236}">
                    <a16:creationId xmlns:a16="http://schemas.microsoft.com/office/drawing/2014/main" id="{CD67F45E-1E26-436E-B577-B8E28127044C}"/>
                  </a:ext>
                </a:extLst>
              </p:cNvPr>
              <p:cNvSpPr txBox="1"/>
              <p:nvPr/>
            </p:nvSpPr>
            <p:spPr>
              <a:xfrm>
                <a:off x="7363585" y="1744166"/>
                <a:ext cx="1981000" cy="485963"/>
              </a:xfrm>
              <a:prstGeom prst="rect">
                <a:avLst/>
              </a:prstGeom>
              <a:noFill/>
            </p:spPr>
            <p:txBody>
              <a:bodyPr wrap="square" rtlCol="0">
                <a:spAutoFit/>
              </a:bodyPr>
              <a:lstStyle/>
              <a:p>
                <a:pPr algn="ctr"/>
                <a:r>
                  <a:rPr lang="en-US" sz="1200" b="1"/>
                  <a:t>Analog Displays and </a:t>
                </a:r>
              </a:p>
              <a:p>
                <a:pPr algn="ctr"/>
                <a:r>
                  <a:rPr lang="en-US" sz="1200" b="1"/>
                  <a:t>Controls</a:t>
                </a:r>
              </a:p>
            </p:txBody>
          </p:sp>
        </p:grpSp>
        <p:grpSp>
          <p:nvGrpSpPr>
            <p:cNvPr id="415" name="Group 414">
              <a:extLst>
                <a:ext uri="{FF2B5EF4-FFF2-40B4-BE49-F238E27FC236}">
                  <a16:creationId xmlns:a16="http://schemas.microsoft.com/office/drawing/2014/main" id="{3F0E8AF5-1614-49A1-A026-5F165F00833C}"/>
                </a:ext>
              </a:extLst>
            </p:cNvPr>
            <p:cNvGrpSpPr/>
            <p:nvPr/>
          </p:nvGrpSpPr>
          <p:grpSpPr>
            <a:xfrm>
              <a:off x="196531" y="1539235"/>
              <a:ext cx="11689057" cy="5246933"/>
              <a:chOff x="196531" y="1539235"/>
              <a:chExt cx="11689057" cy="5246933"/>
            </a:xfrm>
          </p:grpSpPr>
          <p:sp>
            <p:nvSpPr>
              <p:cNvPr id="416" name="Rectangle 415">
                <a:extLst>
                  <a:ext uri="{FF2B5EF4-FFF2-40B4-BE49-F238E27FC236}">
                    <a16:creationId xmlns:a16="http://schemas.microsoft.com/office/drawing/2014/main" id="{00E938D3-70AF-4167-8796-37D0E045DBC7}"/>
                  </a:ext>
                </a:extLst>
              </p:cNvPr>
              <p:cNvSpPr/>
              <p:nvPr/>
            </p:nvSpPr>
            <p:spPr>
              <a:xfrm>
                <a:off x="198254" y="2253177"/>
                <a:ext cx="2200176" cy="182409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7" name="Rectangle 416">
                <a:extLst>
                  <a:ext uri="{FF2B5EF4-FFF2-40B4-BE49-F238E27FC236}">
                    <a16:creationId xmlns:a16="http://schemas.microsoft.com/office/drawing/2014/main" id="{C6E178DB-CD12-40CC-A8C1-5A2BB754D009}"/>
                  </a:ext>
                </a:extLst>
              </p:cNvPr>
              <p:cNvSpPr/>
              <p:nvPr/>
            </p:nvSpPr>
            <p:spPr bwMode="auto">
              <a:xfrm>
                <a:off x="2382662" y="2277269"/>
                <a:ext cx="9502925" cy="1800000"/>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418" name="Rectangle 417">
                <a:extLst>
                  <a:ext uri="{FF2B5EF4-FFF2-40B4-BE49-F238E27FC236}">
                    <a16:creationId xmlns:a16="http://schemas.microsoft.com/office/drawing/2014/main" id="{CDD81CBF-5A08-4E03-9A28-29ED3A47F817}"/>
                  </a:ext>
                </a:extLst>
              </p:cNvPr>
              <p:cNvSpPr/>
              <p:nvPr/>
            </p:nvSpPr>
            <p:spPr>
              <a:xfrm>
                <a:off x="198254" y="4110434"/>
                <a:ext cx="2184407" cy="166809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9" name="Rectangle 418">
                <a:extLst>
                  <a:ext uri="{FF2B5EF4-FFF2-40B4-BE49-F238E27FC236}">
                    <a16:creationId xmlns:a16="http://schemas.microsoft.com/office/drawing/2014/main" id="{30111250-2A2B-47C4-80B6-D574965E6559}"/>
                  </a:ext>
                </a:extLst>
              </p:cNvPr>
              <p:cNvSpPr/>
              <p:nvPr/>
            </p:nvSpPr>
            <p:spPr bwMode="auto">
              <a:xfrm>
                <a:off x="2382662" y="4122532"/>
                <a:ext cx="9502926" cy="1656000"/>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420" name="TextBox 419">
                <a:extLst>
                  <a:ext uri="{FF2B5EF4-FFF2-40B4-BE49-F238E27FC236}">
                    <a16:creationId xmlns:a16="http://schemas.microsoft.com/office/drawing/2014/main" id="{F5B3B815-E134-467A-8557-F4691B4A10C0}"/>
                  </a:ext>
                </a:extLst>
              </p:cNvPr>
              <p:cNvSpPr txBox="1"/>
              <p:nvPr/>
            </p:nvSpPr>
            <p:spPr>
              <a:xfrm>
                <a:off x="232988" y="1539235"/>
                <a:ext cx="1839075" cy="338554"/>
              </a:xfrm>
              <a:prstGeom prst="rect">
                <a:avLst/>
              </a:prstGeom>
              <a:noFill/>
            </p:spPr>
            <p:txBody>
              <a:bodyPr wrap="square" rtlCol="0">
                <a:spAutoFit/>
              </a:bodyPr>
              <a:lstStyle/>
              <a:p>
                <a:r>
                  <a:rPr lang="en-US" sz="1600">
                    <a:solidFill>
                      <a:schemeClr val="bg1"/>
                    </a:solidFill>
                    <a:latin typeface="Century Gothic" panose="020B0502020202020204" pitchFamily="34" charset="0"/>
                  </a:rPr>
                  <a:t>HMI</a:t>
                </a:r>
                <a:endParaRPr lang="en-US" sz="1200">
                  <a:solidFill>
                    <a:schemeClr val="bg1"/>
                  </a:solidFill>
                  <a:latin typeface="Century Gothic" panose="020B0502020202020204" pitchFamily="34" charset="0"/>
                </a:endParaRPr>
              </a:p>
            </p:txBody>
          </p:sp>
          <p:sp>
            <p:nvSpPr>
              <p:cNvPr id="421" name="TextBox 420">
                <a:extLst>
                  <a:ext uri="{FF2B5EF4-FFF2-40B4-BE49-F238E27FC236}">
                    <a16:creationId xmlns:a16="http://schemas.microsoft.com/office/drawing/2014/main" id="{7203D75C-5D6C-45C3-AE46-C5BC245AD471}"/>
                  </a:ext>
                </a:extLst>
              </p:cNvPr>
              <p:cNvSpPr txBox="1"/>
              <p:nvPr/>
            </p:nvSpPr>
            <p:spPr>
              <a:xfrm>
                <a:off x="198253" y="1764454"/>
                <a:ext cx="2184410" cy="1569660"/>
              </a:xfrm>
              <a:prstGeom prst="rect">
                <a:avLst/>
              </a:prstGeom>
              <a:noFill/>
            </p:spPr>
            <p:txBody>
              <a:bodyPr wrap="square" rtlCol="0" anchor="ctr">
                <a:spAutoFit/>
              </a:bodyPr>
              <a:lstStyle/>
              <a:p>
                <a:endParaRPr lang="en-US" sz="1600">
                  <a:solidFill>
                    <a:schemeClr val="bg1"/>
                  </a:solidFill>
                  <a:latin typeface="Century Gothic" panose="020B0502020202020204" pitchFamily="34" charset="0"/>
                </a:endParaRPr>
              </a:p>
              <a:p>
                <a:endParaRPr lang="en-US" sz="1600">
                  <a:solidFill>
                    <a:schemeClr val="bg1"/>
                  </a:solidFill>
                  <a:latin typeface="Century Gothic" panose="020B0502020202020204" pitchFamily="34" charset="0"/>
                </a:endParaRPr>
              </a:p>
              <a:p>
                <a:endParaRPr lang="en-US" sz="1600">
                  <a:solidFill>
                    <a:schemeClr val="bg1"/>
                  </a:solidFill>
                  <a:latin typeface="Century Gothic" panose="020B0502020202020204" pitchFamily="34" charset="0"/>
                </a:endParaRPr>
              </a:p>
              <a:p>
                <a:endParaRPr lang="en-US" sz="1600">
                  <a:solidFill>
                    <a:schemeClr val="bg1"/>
                  </a:solidFill>
                  <a:latin typeface="Century Gothic" panose="020B0502020202020204" pitchFamily="34" charset="0"/>
                </a:endParaRPr>
              </a:p>
              <a:p>
                <a:endParaRPr lang="en-US" sz="1600">
                  <a:solidFill>
                    <a:schemeClr val="bg1"/>
                  </a:solidFill>
                  <a:latin typeface="Century Gothic" panose="020B0502020202020204" pitchFamily="34" charset="0"/>
                </a:endParaRPr>
              </a:p>
              <a:p>
                <a:r>
                  <a:rPr lang="en-US" sz="1600">
                    <a:solidFill>
                      <a:schemeClr val="bg1"/>
                    </a:solidFill>
                    <a:latin typeface="Century Gothic" panose="020B0502020202020204" pitchFamily="34" charset="0"/>
                  </a:rPr>
                  <a:t>Operational I&amp;C</a:t>
                </a:r>
                <a:endParaRPr lang="en-US" sz="1200">
                  <a:solidFill>
                    <a:schemeClr val="bg1"/>
                  </a:solidFill>
                  <a:latin typeface="Century Gothic" panose="020B0502020202020204" pitchFamily="34" charset="0"/>
                </a:endParaRPr>
              </a:p>
            </p:txBody>
          </p:sp>
          <p:sp>
            <p:nvSpPr>
              <p:cNvPr id="422" name="TextBox 421">
                <a:extLst>
                  <a:ext uri="{FF2B5EF4-FFF2-40B4-BE49-F238E27FC236}">
                    <a16:creationId xmlns:a16="http://schemas.microsoft.com/office/drawing/2014/main" id="{A6102102-4DE6-4C0C-B8A8-E02E3CD46277}"/>
                  </a:ext>
                </a:extLst>
              </p:cNvPr>
              <p:cNvSpPr txBox="1"/>
              <p:nvPr/>
            </p:nvSpPr>
            <p:spPr>
              <a:xfrm>
                <a:off x="198252" y="4740780"/>
                <a:ext cx="2184410" cy="307777"/>
              </a:xfrm>
              <a:prstGeom prst="rect">
                <a:avLst/>
              </a:prstGeom>
              <a:noFill/>
            </p:spPr>
            <p:txBody>
              <a:bodyPr wrap="square" rtlCol="0">
                <a:spAutoFit/>
              </a:bodyPr>
              <a:lstStyle/>
              <a:p>
                <a:r>
                  <a:rPr lang="en-US" sz="1400">
                    <a:solidFill>
                      <a:schemeClr val="bg1"/>
                    </a:solidFill>
                    <a:latin typeface="Century Gothic" panose="020B0502020202020204" pitchFamily="34" charset="0"/>
                  </a:rPr>
                  <a:t>Safety I&amp;C</a:t>
                </a:r>
                <a:endParaRPr lang="en-US" sz="1200">
                  <a:solidFill>
                    <a:schemeClr val="bg1"/>
                  </a:solidFill>
                  <a:latin typeface="Century Gothic" panose="020B0502020202020204" pitchFamily="34" charset="0"/>
                </a:endParaRPr>
              </a:p>
            </p:txBody>
          </p:sp>
          <p:sp>
            <p:nvSpPr>
              <p:cNvPr id="423" name="TextBox 422">
                <a:extLst>
                  <a:ext uri="{FF2B5EF4-FFF2-40B4-BE49-F238E27FC236}">
                    <a16:creationId xmlns:a16="http://schemas.microsoft.com/office/drawing/2014/main" id="{E4B6762B-5928-4AD6-A82A-800F5C78D66F}"/>
                  </a:ext>
                </a:extLst>
              </p:cNvPr>
              <p:cNvSpPr txBox="1"/>
              <p:nvPr/>
            </p:nvSpPr>
            <p:spPr>
              <a:xfrm>
                <a:off x="3842152" y="2278175"/>
                <a:ext cx="2733353" cy="485963"/>
              </a:xfrm>
              <a:prstGeom prst="rect">
                <a:avLst/>
              </a:prstGeom>
              <a:noFill/>
            </p:spPr>
            <p:txBody>
              <a:bodyPr wrap="square" rtlCol="0">
                <a:spAutoFit/>
              </a:bodyPr>
              <a:lstStyle/>
              <a:p>
                <a:pPr algn="ctr"/>
                <a:r>
                  <a:rPr lang="en-US" sz="1200" b="1"/>
                  <a:t>Field </a:t>
                </a:r>
              </a:p>
              <a:p>
                <a:pPr algn="ctr"/>
                <a:r>
                  <a:rPr lang="en-US" sz="1200" b="1"/>
                  <a:t>Workstations</a:t>
                </a:r>
              </a:p>
            </p:txBody>
          </p:sp>
          <p:grpSp>
            <p:nvGrpSpPr>
              <p:cNvPr id="424" name="Gruppieren 127">
                <a:extLst>
                  <a:ext uri="{FF2B5EF4-FFF2-40B4-BE49-F238E27FC236}">
                    <a16:creationId xmlns:a16="http://schemas.microsoft.com/office/drawing/2014/main" id="{5589058B-0F24-45ED-B98A-C168619771A4}"/>
                  </a:ext>
                </a:extLst>
              </p:cNvPr>
              <p:cNvGrpSpPr/>
              <p:nvPr/>
            </p:nvGrpSpPr>
            <p:grpSpPr>
              <a:xfrm>
                <a:off x="6003974" y="2291740"/>
                <a:ext cx="2138923" cy="578849"/>
                <a:chOff x="7749860" y="4888061"/>
                <a:chExt cx="2138923" cy="578849"/>
              </a:xfrm>
            </p:grpSpPr>
            <p:pic>
              <p:nvPicPr>
                <p:cNvPr id="471" name="Picture 470">
                  <a:extLst>
                    <a:ext uri="{FF2B5EF4-FFF2-40B4-BE49-F238E27FC236}">
                      <a16:creationId xmlns:a16="http://schemas.microsoft.com/office/drawing/2014/main" id="{FB90C624-4BA7-4159-BB22-38E9071D6098}"/>
                    </a:ext>
                  </a:extLst>
                </p:cNvPr>
                <p:cNvPicPr>
                  <a:picLocks noChangeAspect="1"/>
                </p:cNvPicPr>
                <p:nvPr/>
              </p:nvPicPr>
              <p:blipFill>
                <a:blip r:embed="rId3"/>
                <a:stretch>
                  <a:fillRect/>
                </a:stretch>
              </p:blipFill>
              <p:spPr>
                <a:xfrm>
                  <a:off x="7749860" y="4888061"/>
                  <a:ext cx="532210" cy="537374"/>
                </a:xfrm>
                <a:prstGeom prst="rect">
                  <a:avLst/>
                </a:prstGeom>
              </p:spPr>
            </p:pic>
            <p:pic>
              <p:nvPicPr>
                <p:cNvPr id="472" name="Picture 471">
                  <a:extLst>
                    <a:ext uri="{FF2B5EF4-FFF2-40B4-BE49-F238E27FC236}">
                      <a16:creationId xmlns:a16="http://schemas.microsoft.com/office/drawing/2014/main" id="{5B95DB69-8294-4082-9CD1-727B7954E082}"/>
                    </a:ext>
                  </a:extLst>
                </p:cNvPr>
                <p:cNvPicPr>
                  <a:picLocks noChangeAspect="1"/>
                </p:cNvPicPr>
                <p:nvPr/>
              </p:nvPicPr>
              <p:blipFill>
                <a:blip r:embed="rId3"/>
                <a:stretch>
                  <a:fillRect/>
                </a:stretch>
              </p:blipFill>
              <p:spPr>
                <a:xfrm>
                  <a:off x="8293221" y="4897468"/>
                  <a:ext cx="532210" cy="537374"/>
                </a:xfrm>
                <a:prstGeom prst="rect">
                  <a:avLst/>
                </a:prstGeom>
              </p:spPr>
            </p:pic>
            <p:pic>
              <p:nvPicPr>
                <p:cNvPr id="473" name="Picture 472">
                  <a:extLst>
                    <a:ext uri="{FF2B5EF4-FFF2-40B4-BE49-F238E27FC236}">
                      <a16:creationId xmlns:a16="http://schemas.microsoft.com/office/drawing/2014/main" id="{6E774EF2-1415-44C9-BB45-9A701AC11047}"/>
                    </a:ext>
                  </a:extLst>
                </p:cNvPr>
                <p:cNvPicPr>
                  <a:picLocks noChangeAspect="1"/>
                </p:cNvPicPr>
                <p:nvPr/>
              </p:nvPicPr>
              <p:blipFill>
                <a:blip r:embed="rId3"/>
                <a:stretch>
                  <a:fillRect/>
                </a:stretch>
              </p:blipFill>
              <p:spPr>
                <a:xfrm>
                  <a:off x="8804919" y="4929536"/>
                  <a:ext cx="532210" cy="537374"/>
                </a:xfrm>
                <a:prstGeom prst="rect">
                  <a:avLst/>
                </a:prstGeom>
              </p:spPr>
            </p:pic>
            <p:pic>
              <p:nvPicPr>
                <p:cNvPr id="474" name="Picture 473">
                  <a:extLst>
                    <a:ext uri="{FF2B5EF4-FFF2-40B4-BE49-F238E27FC236}">
                      <a16:creationId xmlns:a16="http://schemas.microsoft.com/office/drawing/2014/main" id="{71FDECD3-005E-453F-BA44-B85AF7C6F35C}"/>
                    </a:ext>
                  </a:extLst>
                </p:cNvPr>
                <p:cNvPicPr>
                  <a:picLocks noChangeAspect="1"/>
                </p:cNvPicPr>
                <p:nvPr/>
              </p:nvPicPr>
              <p:blipFill>
                <a:blip r:embed="rId3"/>
                <a:stretch>
                  <a:fillRect/>
                </a:stretch>
              </p:blipFill>
              <p:spPr>
                <a:xfrm>
                  <a:off x="9356573" y="4921103"/>
                  <a:ext cx="532210" cy="537374"/>
                </a:xfrm>
                <a:prstGeom prst="rect">
                  <a:avLst/>
                </a:prstGeom>
              </p:spPr>
            </p:pic>
          </p:grpSp>
          <p:grpSp>
            <p:nvGrpSpPr>
              <p:cNvPr id="425" name="Group 424">
                <a:extLst>
                  <a:ext uri="{FF2B5EF4-FFF2-40B4-BE49-F238E27FC236}">
                    <a16:creationId xmlns:a16="http://schemas.microsoft.com/office/drawing/2014/main" id="{1D5D162A-82B2-4414-8250-D3C84E6A01F3}"/>
                  </a:ext>
                </a:extLst>
              </p:cNvPr>
              <p:cNvGrpSpPr/>
              <p:nvPr/>
            </p:nvGrpSpPr>
            <p:grpSpPr>
              <a:xfrm>
                <a:off x="9952690" y="6064787"/>
                <a:ext cx="1665137" cy="532266"/>
                <a:chOff x="7761011" y="5838180"/>
                <a:chExt cx="1665137" cy="532266"/>
              </a:xfrm>
            </p:grpSpPr>
            <p:pic>
              <p:nvPicPr>
                <p:cNvPr id="467" name="Picture 466">
                  <a:extLst>
                    <a:ext uri="{FF2B5EF4-FFF2-40B4-BE49-F238E27FC236}">
                      <a16:creationId xmlns:a16="http://schemas.microsoft.com/office/drawing/2014/main" id="{F0CFF696-54DA-4FAC-86A4-536F7393B722}"/>
                    </a:ext>
                  </a:extLst>
                </p:cNvPr>
                <p:cNvPicPr>
                  <a:picLocks noChangeAspect="1"/>
                </p:cNvPicPr>
                <p:nvPr/>
              </p:nvPicPr>
              <p:blipFill>
                <a:blip r:embed="rId4"/>
                <a:stretch>
                  <a:fillRect/>
                </a:stretch>
              </p:blipFill>
              <p:spPr>
                <a:xfrm>
                  <a:off x="7761011" y="5841228"/>
                  <a:ext cx="360907" cy="515429"/>
                </a:xfrm>
                <a:prstGeom prst="rect">
                  <a:avLst/>
                </a:prstGeom>
              </p:spPr>
            </p:pic>
            <p:pic>
              <p:nvPicPr>
                <p:cNvPr id="468" name="Picture 467">
                  <a:extLst>
                    <a:ext uri="{FF2B5EF4-FFF2-40B4-BE49-F238E27FC236}">
                      <a16:creationId xmlns:a16="http://schemas.microsoft.com/office/drawing/2014/main" id="{D357E94D-1B90-4576-8109-0DA152E06A40}"/>
                    </a:ext>
                  </a:extLst>
                </p:cNvPr>
                <p:cNvPicPr>
                  <a:picLocks noChangeAspect="1"/>
                </p:cNvPicPr>
                <p:nvPr/>
              </p:nvPicPr>
              <p:blipFill>
                <a:blip r:embed="rId4"/>
                <a:stretch>
                  <a:fillRect/>
                </a:stretch>
              </p:blipFill>
              <p:spPr>
                <a:xfrm>
                  <a:off x="8198419" y="5841227"/>
                  <a:ext cx="360907" cy="515429"/>
                </a:xfrm>
                <a:prstGeom prst="rect">
                  <a:avLst/>
                </a:prstGeom>
              </p:spPr>
            </p:pic>
            <p:pic>
              <p:nvPicPr>
                <p:cNvPr id="469" name="Picture 468">
                  <a:extLst>
                    <a:ext uri="{FF2B5EF4-FFF2-40B4-BE49-F238E27FC236}">
                      <a16:creationId xmlns:a16="http://schemas.microsoft.com/office/drawing/2014/main" id="{3AD0CC25-EEEE-444A-8058-8B7E057DD94C}"/>
                    </a:ext>
                  </a:extLst>
                </p:cNvPr>
                <p:cNvPicPr>
                  <a:picLocks noChangeAspect="1"/>
                </p:cNvPicPr>
                <p:nvPr/>
              </p:nvPicPr>
              <p:blipFill>
                <a:blip r:embed="rId4"/>
                <a:stretch>
                  <a:fillRect/>
                </a:stretch>
              </p:blipFill>
              <p:spPr>
                <a:xfrm>
                  <a:off x="8627833" y="5838180"/>
                  <a:ext cx="360907" cy="515429"/>
                </a:xfrm>
                <a:prstGeom prst="rect">
                  <a:avLst/>
                </a:prstGeom>
              </p:spPr>
            </p:pic>
            <p:pic>
              <p:nvPicPr>
                <p:cNvPr id="470" name="Picture 469">
                  <a:extLst>
                    <a:ext uri="{FF2B5EF4-FFF2-40B4-BE49-F238E27FC236}">
                      <a16:creationId xmlns:a16="http://schemas.microsoft.com/office/drawing/2014/main" id="{675694AF-587B-40D9-80B1-5264B772DD85}"/>
                    </a:ext>
                  </a:extLst>
                </p:cNvPr>
                <p:cNvPicPr>
                  <a:picLocks noChangeAspect="1"/>
                </p:cNvPicPr>
                <p:nvPr/>
              </p:nvPicPr>
              <p:blipFill>
                <a:blip r:embed="rId4"/>
                <a:stretch>
                  <a:fillRect/>
                </a:stretch>
              </p:blipFill>
              <p:spPr>
                <a:xfrm>
                  <a:off x="9065241" y="5855017"/>
                  <a:ext cx="360907" cy="515429"/>
                </a:xfrm>
                <a:prstGeom prst="rect">
                  <a:avLst/>
                </a:prstGeom>
              </p:spPr>
            </p:pic>
          </p:grpSp>
          <p:sp>
            <p:nvSpPr>
              <p:cNvPr id="426" name="TextBox 425">
                <a:extLst>
                  <a:ext uri="{FF2B5EF4-FFF2-40B4-BE49-F238E27FC236}">
                    <a16:creationId xmlns:a16="http://schemas.microsoft.com/office/drawing/2014/main" id="{F14D0815-7D2F-4084-9899-039C4D1ACE04}"/>
                  </a:ext>
                </a:extLst>
              </p:cNvPr>
              <p:cNvSpPr txBox="1"/>
              <p:nvPr/>
            </p:nvSpPr>
            <p:spPr>
              <a:xfrm>
                <a:off x="7916954" y="6154799"/>
                <a:ext cx="2733353" cy="485963"/>
              </a:xfrm>
              <a:prstGeom prst="rect">
                <a:avLst/>
              </a:prstGeom>
              <a:noFill/>
            </p:spPr>
            <p:txBody>
              <a:bodyPr wrap="square" rtlCol="0">
                <a:spAutoFit/>
              </a:bodyPr>
              <a:lstStyle/>
              <a:p>
                <a:pPr algn="ctr"/>
                <a:r>
                  <a:rPr lang="en-US" sz="1200" b="1"/>
                  <a:t>Safety Analog </a:t>
                </a:r>
              </a:p>
              <a:p>
                <a:pPr algn="ctr"/>
                <a:r>
                  <a:rPr lang="en-US" sz="1200" b="1"/>
                  <a:t>Devices</a:t>
                </a:r>
              </a:p>
            </p:txBody>
          </p:sp>
          <p:sp>
            <p:nvSpPr>
              <p:cNvPr id="427" name="TextBox 426">
                <a:extLst>
                  <a:ext uri="{FF2B5EF4-FFF2-40B4-BE49-F238E27FC236}">
                    <a16:creationId xmlns:a16="http://schemas.microsoft.com/office/drawing/2014/main" id="{BF596ACF-F441-4B46-92C6-3A7B2C01FF8B}"/>
                  </a:ext>
                </a:extLst>
              </p:cNvPr>
              <p:cNvSpPr txBox="1"/>
              <p:nvPr/>
            </p:nvSpPr>
            <p:spPr>
              <a:xfrm>
                <a:off x="2843822" y="3417085"/>
                <a:ext cx="653082" cy="291578"/>
              </a:xfrm>
              <a:prstGeom prst="rect">
                <a:avLst/>
              </a:prstGeom>
              <a:noFill/>
            </p:spPr>
            <p:txBody>
              <a:bodyPr wrap="square" rtlCol="0">
                <a:spAutoFit/>
              </a:bodyPr>
              <a:lstStyle/>
              <a:p>
                <a:pPr algn="ctr"/>
                <a:r>
                  <a:rPr lang="en-US" sz="1200" b="1"/>
                  <a:t>PLC</a:t>
                </a:r>
              </a:p>
            </p:txBody>
          </p:sp>
          <p:pic>
            <p:nvPicPr>
              <p:cNvPr id="428" name="Picture 427">
                <a:extLst>
                  <a:ext uri="{FF2B5EF4-FFF2-40B4-BE49-F238E27FC236}">
                    <a16:creationId xmlns:a16="http://schemas.microsoft.com/office/drawing/2014/main" id="{54FEE769-CA24-4D1E-B893-FABEF6641DB5}"/>
                  </a:ext>
                </a:extLst>
              </p:cNvPr>
              <p:cNvPicPr>
                <a:picLocks noChangeAspect="1"/>
              </p:cNvPicPr>
              <p:nvPr/>
            </p:nvPicPr>
            <p:blipFill>
              <a:blip r:embed="rId5"/>
              <a:stretch>
                <a:fillRect/>
              </a:stretch>
            </p:blipFill>
            <p:spPr>
              <a:xfrm>
                <a:off x="5793748" y="6066410"/>
                <a:ext cx="1534446" cy="437351"/>
              </a:xfrm>
              <a:prstGeom prst="rect">
                <a:avLst/>
              </a:prstGeom>
            </p:spPr>
          </p:pic>
          <p:grpSp>
            <p:nvGrpSpPr>
              <p:cNvPr id="429" name="Gruppieren 191">
                <a:extLst>
                  <a:ext uri="{FF2B5EF4-FFF2-40B4-BE49-F238E27FC236}">
                    <a16:creationId xmlns:a16="http://schemas.microsoft.com/office/drawing/2014/main" id="{56F09E17-73C9-41BE-A5B8-EF2F3A568E0E}"/>
                  </a:ext>
                </a:extLst>
              </p:cNvPr>
              <p:cNvGrpSpPr/>
              <p:nvPr/>
            </p:nvGrpSpPr>
            <p:grpSpPr>
              <a:xfrm>
                <a:off x="2450940" y="6075581"/>
                <a:ext cx="2733352" cy="710587"/>
                <a:chOff x="2450940" y="6075581"/>
                <a:chExt cx="2733352" cy="710587"/>
              </a:xfrm>
            </p:grpSpPr>
            <p:grpSp>
              <p:nvGrpSpPr>
                <p:cNvPr id="461" name="Group 460">
                  <a:extLst>
                    <a:ext uri="{FF2B5EF4-FFF2-40B4-BE49-F238E27FC236}">
                      <a16:creationId xmlns:a16="http://schemas.microsoft.com/office/drawing/2014/main" id="{E20A0BA6-06AC-4D92-8A33-3EBD032A2931}"/>
                    </a:ext>
                  </a:extLst>
                </p:cNvPr>
                <p:cNvGrpSpPr/>
                <p:nvPr/>
              </p:nvGrpSpPr>
              <p:grpSpPr>
                <a:xfrm>
                  <a:off x="3028069" y="6075581"/>
                  <a:ext cx="1555800" cy="437351"/>
                  <a:chOff x="7761011" y="5838180"/>
                  <a:chExt cx="1665137" cy="532266"/>
                </a:xfrm>
              </p:grpSpPr>
              <p:pic>
                <p:nvPicPr>
                  <p:cNvPr id="463" name="Picture 462">
                    <a:extLst>
                      <a:ext uri="{FF2B5EF4-FFF2-40B4-BE49-F238E27FC236}">
                        <a16:creationId xmlns:a16="http://schemas.microsoft.com/office/drawing/2014/main" id="{828613A1-0ADB-43FC-A855-2E9F8AFDC0E6}"/>
                      </a:ext>
                    </a:extLst>
                  </p:cNvPr>
                  <p:cNvPicPr>
                    <a:picLocks noChangeAspect="1"/>
                  </p:cNvPicPr>
                  <p:nvPr/>
                </p:nvPicPr>
                <p:blipFill>
                  <a:blip r:embed="rId4"/>
                  <a:stretch>
                    <a:fillRect/>
                  </a:stretch>
                </p:blipFill>
                <p:spPr>
                  <a:xfrm>
                    <a:off x="7761011" y="5841228"/>
                    <a:ext cx="360907" cy="515429"/>
                  </a:xfrm>
                  <a:prstGeom prst="rect">
                    <a:avLst/>
                  </a:prstGeom>
                </p:spPr>
              </p:pic>
              <p:pic>
                <p:nvPicPr>
                  <p:cNvPr id="464" name="Picture 463">
                    <a:extLst>
                      <a:ext uri="{FF2B5EF4-FFF2-40B4-BE49-F238E27FC236}">
                        <a16:creationId xmlns:a16="http://schemas.microsoft.com/office/drawing/2014/main" id="{997C4376-2301-4B53-9F2E-208DCEC10461}"/>
                      </a:ext>
                    </a:extLst>
                  </p:cNvPr>
                  <p:cNvPicPr>
                    <a:picLocks noChangeAspect="1"/>
                  </p:cNvPicPr>
                  <p:nvPr/>
                </p:nvPicPr>
                <p:blipFill>
                  <a:blip r:embed="rId4"/>
                  <a:stretch>
                    <a:fillRect/>
                  </a:stretch>
                </p:blipFill>
                <p:spPr>
                  <a:xfrm>
                    <a:off x="8198419" y="5841227"/>
                    <a:ext cx="360907" cy="515429"/>
                  </a:xfrm>
                  <a:prstGeom prst="rect">
                    <a:avLst/>
                  </a:prstGeom>
                </p:spPr>
              </p:pic>
              <p:pic>
                <p:nvPicPr>
                  <p:cNvPr id="465" name="Picture 464">
                    <a:extLst>
                      <a:ext uri="{FF2B5EF4-FFF2-40B4-BE49-F238E27FC236}">
                        <a16:creationId xmlns:a16="http://schemas.microsoft.com/office/drawing/2014/main" id="{4DD0A2C4-9D23-4AB6-B3F7-8E4D2AF15DCF}"/>
                      </a:ext>
                    </a:extLst>
                  </p:cNvPr>
                  <p:cNvPicPr>
                    <a:picLocks noChangeAspect="1"/>
                  </p:cNvPicPr>
                  <p:nvPr/>
                </p:nvPicPr>
                <p:blipFill>
                  <a:blip r:embed="rId4"/>
                  <a:stretch>
                    <a:fillRect/>
                  </a:stretch>
                </p:blipFill>
                <p:spPr>
                  <a:xfrm>
                    <a:off x="8627833" y="5838180"/>
                    <a:ext cx="360907" cy="515429"/>
                  </a:xfrm>
                  <a:prstGeom prst="rect">
                    <a:avLst/>
                  </a:prstGeom>
                </p:spPr>
              </p:pic>
              <p:pic>
                <p:nvPicPr>
                  <p:cNvPr id="466" name="Picture 465">
                    <a:extLst>
                      <a:ext uri="{FF2B5EF4-FFF2-40B4-BE49-F238E27FC236}">
                        <a16:creationId xmlns:a16="http://schemas.microsoft.com/office/drawing/2014/main" id="{30BEE840-7EEB-4394-BAF2-8F1343BCF2C6}"/>
                      </a:ext>
                    </a:extLst>
                  </p:cNvPr>
                  <p:cNvPicPr>
                    <a:picLocks noChangeAspect="1"/>
                  </p:cNvPicPr>
                  <p:nvPr/>
                </p:nvPicPr>
                <p:blipFill>
                  <a:blip r:embed="rId4"/>
                  <a:stretch>
                    <a:fillRect/>
                  </a:stretch>
                </p:blipFill>
                <p:spPr>
                  <a:xfrm>
                    <a:off x="9065241" y="5855017"/>
                    <a:ext cx="360907" cy="515429"/>
                  </a:xfrm>
                  <a:prstGeom prst="rect">
                    <a:avLst/>
                  </a:prstGeom>
                </p:spPr>
              </p:pic>
            </p:grpSp>
            <p:sp>
              <p:nvSpPr>
                <p:cNvPr id="462" name="TextBox 461">
                  <a:extLst>
                    <a:ext uri="{FF2B5EF4-FFF2-40B4-BE49-F238E27FC236}">
                      <a16:creationId xmlns:a16="http://schemas.microsoft.com/office/drawing/2014/main" id="{878EBEDC-ADC8-4FFE-926B-3BEE05B1FEE4}"/>
                    </a:ext>
                  </a:extLst>
                </p:cNvPr>
                <p:cNvSpPr txBox="1"/>
                <p:nvPr/>
              </p:nvSpPr>
              <p:spPr>
                <a:xfrm>
                  <a:off x="2450940" y="6494590"/>
                  <a:ext cx="2733352" cy="291578"/>
                </a:xfrm>
                <a:prstGeom prst="rect">
                  <a:avLst/>
                </a:prstGeom>
                <a:noFill/>
              </p:spPr>
              <p:txBody>
                <a:bodyPr wrap="square" rtlCol="0">
                  <a:spAutoFit/>
                </a:bodyPr>
                <a:lstStyle/>
                <a:p>
                  <a:pPr algn="ctr"/>
                  <a:r>
                    <a:rPr lang="en-US" sz="1200" b="1"/>
                    <a:t>Balance of Plant Digital Devices</a:t>
                  </a:r>
                </a:p>
              </p:txBody>
            </p:sp>
          </p:grpSp>
          <p:cxnSp>
            <p:nvCxnSpPr>
              <p:cNvPr id="430" name="Elbow Connector 135">
                <a:extLst>
                  <a:ext uri="{FF2B5EF4-FFF2-40B4-BE49-F238E27FC236}">
                    <a16:creationId xmlns:a16="http://schemas.microsoft.com/office/drawing/2014/main" id="{2ACB72A0-378A-41C4-85C5-C53E5960C9FA}"/>
                  </a:ext>
                </a:extLst>
              </p:cNvPr>
              <p:cNvCxnSpPr>
                <a:cxnSpLocks/>
              </p:cNvCxnSpPr>
              <p:nvPr/>
            </p:nvCxnSpPr>
            <p:spPr>
              <a:xfrm rot="16200000" flipV="1">
                <a:off x="5776478" y="2225939"/>
                <a:ext cx="3036341" cy="1915316"/>
              </a:xfrm>
              <a:prstGeom prst="bentConnector3">
                <a:avLst>
                  <a:gd name="adj1" fmla="val 9958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1" name="Elbow Connector 136">
                <a:extLst>
                  <a:ext uri="{FF2B5EF4-FFF2-40B4-BE49-F238E27FC236}">
                    <a16:creationId xmlns:a16="http://schemas.microsoft.com/office/drawing/2014/main" id="{AA5B7B17-6285-436E-9016-B568FF1A5D90}"/>
                  </a:ext>
                </a:extLst>
              </p:cNvPr>
              <p:cNvCxnSpPr>
                <a:cxnSpLocks/>
              </p:cNvCxnSpPr>
              <p:nvPr/>
            </p:nvCxnSpPr>
            <p:spPr>
              <a:xfrm rot="5400000" flipH="1" flipV="1">
                <a:off x="3080665" y="4009447"/>
                <a:ext cx="2813160" cy="1424118"/>
              </a:xfrm>
              <a:prstGeom prst="bentConnector3">
                <a:avLst>
                  <a:gd name="adj1" fmla="val 8379"/>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2" name="Elbow Connector 144">
                <a:extLst>
                  <a:ext uri="{FF2B5EF4-FFF2-40B4-BE49-F238E27FC236}">
                    <a16:creationId xmlns:a16="http://schemas.microsoft.com/office/drawing/2014/main" id="{B52887C9-EE93-4344-A71D-4B7EFA8B62B9}"/>
                  </a:ext>
                </a:extLst>
              </p:cNvPr>
              <p:cNvCxnSpPr>
                <a:cxnSpLocks/>
                <a:stCxn id="428" idx="0"/>
                <a:endCxn id="434" idx="2"/>
              </p:cNvCxnSpPr>
              <p:nvPr/>
            </p:nvCxnSpPr>
            <p:spPr>
              <a:xfrm rot="16200000" flipV="1">
                <a:off x="4604864" y="4110302"/>
                <a:ext cx="2779383" cy="1132833"/>
              </a:xfrm>
              <a:prstGeom prst="bentConnector3">
                <a:avLst>
                  <a:gd name="adj1" fmla="val 6670"/>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3" name="Elbow Connector 158">
                <a:extLst>
                  <a:ext uri="{FF2B5EF4-FFF2-40B4-BE49-F238E27FC236}">
                    <a16:creationId xmlns:a16="http://schemas.microsoft.com/office/drawing/2014/main" id="{D92BE3BE-D7E8-42F3-A2AD-027CC9770023}"/>
                  </a:ext>
                </a:extLst>
              </p:cNvPr>
              <p:cNvCxnSpPr>
                <a:cxnSpLocks/>
              </p:cNvCxnSpPr>
              <p:nvPr/>
            </p:nvCxnSpPr>
            <p:spPr>
              <a:xfrm rot="5400000">
                <a:off x="6434412" y="5219629"/>
                <a:ext cx="936050" cy="682931"/>
              </a:xfrm>
              <a:prstGeom prst="bentConnector3">
                <a:avLst>
                  <a:gd name="adj1" fmla="val 84548"/>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34" name="Rechteck: abgerundete Ecken 10">
                <a:extLst>
                  <a:ext uri="{FF2B5EF4-FFF2-40B4-BE49-F238E27FC236}">
                    <a16:creationId xmlns:a16="http://schemas.microsoft.com/office/drawing/2014/main" id="{E4A89926-1602-462D-8D08-6498AFFF16E6}"/>
                  </a:ext>
                </a:extLst>
              </p:cNvPr>
              <p:cNvSpPr/>
              <p:nvPr/>
            </p:nvSpPr>
            <p:spPr>
              <a:xfrm>
                <a:off x="3028069" y="2898488"/>
                <a:ext cx="4800137" cy="388539"/>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435" name="Gerader Verbinder 36">
                <a:extLst>
                  <a:ext uri="{FF2B5EF4-FFF2-40B4-BE49-F238E27FC236}">
                    <a16:creationId xmlns:a16="http://schemas.microsoft.com/office/drawing/2014/main" id="{A701193C-650A-4ED8-966D-DA92DB340C69}"/>
                  </a:ext>
                </a:extLst>
              </p:cNvPr>
              <p:cNvCxnSpPr>
                <a:cxnSpLocks/>
                <a:endCxn id="480" idx="2"/>
              </p:cNvCxnSpPr>
              <p:nvPr/>
            </p:nvCxnSpPr>
            <p:spPr>
              <a:xfrm flipV="1">
                <a:off x="5905501" y="2036239"/>
                <a:ext cx="0" cy="90322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436" name="Group 117">
                <a:extLst>
                  <a:ext uri="{FF2B5EF4-FFF2-40B4-BE49-F238E27FC236}">
                    <a16:creationId xmlns:a16="http://schemas.microsoft.com/office/drawing/2014/main" id="{31B4BB25-C8B1-4CE3-86BA-310B8C807B27}"/>
                  </a:ext>
                </a:extLst>
              </p:cNvPr>
              <p:cNvGrpSpPr/>
              <p:nvPr/>
            </p:nvGrpSpPr>
            <p:grpSpPr>
              <a:xfrm>
                <a:off x="3452702" y="3365965"/>
                <a:ext cx="1653075" cy="506891"/>
                <a:chOff x="2755562" y="4893392"/>
                <a:chExt cx="1653075" cy="601097"/>
              </a:xfrm>
            </p:grpSpPr>
            <p:pic>
              <p:nvPicPr>
                <p:cNvPr id="457" name="Picture 119">
                  <a:extLst>
                    <a:ext uri="{FF2B5EF4-FFF2-40B4-BE49-F238E27FC236}">
                      <a16:creationId xmlns:a16="http://schemas.microsoft.com/office/drawing/2014/main" id="{C288930D-7F4F-4AF7-AFBD-A909373C7BD9}"/>
                    </a:ext>
                  </a:extLst>
                </p:cNvPr>
                <p:cNvPicPr>
                  <a:picLocks noChangeAspect="1"/>
                </p:cNvPicPr>
                <p:nvPr/>
              </p:nvPicPr>
              <p:blipFill>
                <a:blip r:embed="rId6"/>
                <a:stretch>
                  <a:fillRect/>
                </a:stretch>
              </p:blipFill>
              <p:spPr>
                <a:xfrm>
                  <a:off x="2755562" y="4893392"/>
                  <a:ext cx="386751" cy="565085"/>
                </a:xfrm>
                <a:prstGeom prst="rect">
                  <a:avLst/>
                </a:prstGeom>
              </p:spPr>
            </p:pic>
            <p:pic>
              <p:nvPicPr>
                <p:cNvPr id="458" name="Picture 120">
                  <a:extLst>
                    <a:ext uri="{FF2B5EF4-FFF2-40B4-BE49-F238E27FC236}">
                      <a16:creationId xmlns:a16="http://schemas.microsoft.com/office/drawing/2014/main" id="{DB3B0228-E1C6-4D1E-ADD1-3C5B6F7577A2}"/>
                    </a:ext>
                  </a:extLst>
                </p:cNvPr>
                <p:cNvPicPr>
                  <a:picLocks noChangeAspect="1"/>
                </p:cNvPicPr>
                <p:nvPr/>
              </p:nvPicPr>
              <p:blipFill>
                <a:blip r:embed="rId6"/>
                <a:stretch>
                  <a:fillRect/>
                </a:stretch>
              </p:blipFill>
              <p:spPr>
                <a:xfrm>
                  <a:off x="3185069" y="4907247"/>
                  <a:ext cx="386751" cy="565085"/>
                </a:xfrm>
                <a:prstGeom prst="rect">
                  <a:avLst/>
                </a:prstGeom>
              </p:spPr>
            </p:pic>
            <p:pic>
              <p:nvPicPr>
                <p:cNvPr id="459" name="Picture 121">
                  <a:extLst>
                    <a:ext uri="{FF2B5EF4-FFF2-40B4-BE49-F238E27FC236}">
                      <a16:creationId xmlns:a16="http://schemas.microsoft.com/office/drawing/2014/main" id="{0536EE92-5F65-4DB9-AE2D-5B345A0611E0}"/>
                    </a:ext>
                  </a:extLst>
                </p:cNvPr>
                <p:cNvPicPr>
                  <a:picLocks noChangeAspect="1"/>
                </p:cNvPicPr>
                <p:nvPr/>
              </p:nvPicPr>
              <p:blipFill>
                <a:blip r:embed="rId6"/>
                <a:stretch>
                  <a:fillRect/>
                </a:stretch>
              </p:blipFill>
              <p:spPr>
                <a:xfrm>
                  <a:off x="3613682" y="4929404"/>
                  <a:ext cx="386751" cy="565085"/>
                </a:xfrm>
                <a:prstGeom prst="rect">
                  <a:avLst/>
                </a:prstGeom>
              </p:spPr>
            </p:pic>
            <p:pic>
              <p:nvPicPr>
                <p:cNvPr id="460" name="Picture 122">
                  <a:extLst>
                    <a:ext uri="{FF2B5EF4-FFF2-40B4-BE49-F238E27FC236}">
                      <a16:creationId xmlns:a16="http://schemas.microsoft.com/office/drawing/2014/main" id="{06F7DBA0-CEFA-43C4-8FDA-EDBAD91AC4A0}"/>
                    </a:ext>
                  </a:extLst>
                </p:cNvPr>
                <p:cNvPicPr>
                  <a:picLocks noChangeAspect="1"/>
                </p:cNvPicPr>
                <p:nvPr/>
              </p:nvPicPr>
              <p:blipFill>
                <a:blip r:embed="rId6"/>
                <a:stretch>
                  <a:fillRect/>
                </a:stretch>
              </p:blipFill>
              <p:spPr>
                <a:xfrm>
                  <a:off x="4021886" y="4927583"/>
                  <a:ext cx="386751" cy="565085"/>
                </a:xfrm>
                <a:prstGeom prst="rect">
                  <a:avLst/>
                </a:prstGeom>
              </p:spPr>
            </p:pic>
          </p:grpSp>
          <p:cxnSp>
            <p:nvCxnSpPr>
              <p:cNvPr id="437" name="Gerader Verbinder 142">
                <a:extLst>
                  <a:ext uri="{FF2B5EF4-FFF2-40B4-BE49-F238E27FC236}">
                    <a16:creationId xmlns:a16="http://schemas.microsoft.com/office/drawing/2014/main" id="{ACE42289-2075-42BD-9EBB-FF30C0B182F8}"/>
                  </a:ext>
                </a:extLst>
              </p:cNvPr>
              <p:cNvCxnSpPr>
                <a:cxnSpLocks/>
              </p:cNvCxnSpPr>
              <p:nvPr/>
            </p:nvCxnSpPr>
            <p:spPr>
              <a:xfrm flipV="1">
                <a:off x="10850885" y="2253177"/>
                <a:ext cx="0" cy="3842377"/>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438" name="TextBox 86">
                <a:extLst>
                  <a:ext uri="{FF2B5EF4-FFF2-40B4-BE49-F238E27FC236}">
                    <a16:creationId xmlns:a16="http://schemas.microsoft.com/office/drawing/2014/main" id="{2DEDBF51-13A4-4733-ABAF-30FC85047899}"/>
                  </a:ext>
                </a:extLst>
              </p:cNvPr>
              <p:cNvSpPr txBox="1"/>
              <p:nvPr/>
            </p:nvSpPr>
            <p:spPr>
              <a:xfrm>
                <a:off x="196531" y="6262521"/>
                <a:ext cx="2184410" cy="307777"/>
              </a:xfrm>
              <a:prstGeom prst="rect">
                <a:avLst/>
              </a:prstGeom>
              <a:noFill/>
            </p:spPr>
            <p:txBody>
              <a:bodyPr wrap="square" rtlCol="0">
                <a:spAutoFit/>
              </a:bodyPr>
              <a:lstStyle/>
              <a:p>
                <a:r>
                  <a:rPr lang="en-US" sz="1400">
                    <a:solidFill>
                      <a:schemeClr val="bg1"/>
                    </a:solidFill>
                    <a:latin typeface="Century Gothic" panose="020B0502020202020204" pitchFamily="34" charset="0"/>
                  </a:rPr>
                  <a:t>Plant Equipment</a:t>
                </a:r>
              </a:p>
            </p:txBody>
          </p:sp>
          <p:sp>
            <p:nvSpPr>
              <p:cNvPr id="439" name="Rechteck: abgerundete Ecken 201">
                <a:extLst>
                  <a:ext uri="{FF2B5EF4-FFF2-40B4-BE49-F238E27FC236}">
                    <a16:creationId xmlns:a16="http://schemas.microsoft.com/office/drawing/2014/main" id="{1121104B-F53A-44AB-8A52-13EEF905D7C3}"/>
                  </a:ext>
                </a:extLst>
              </p:cNvPr>
              <p:cNvSpPr/>
              <p:nvPr/>
            </p:nvSpPr>
            <p:spPr>
              <a:xfrm>
                <a:off x="6658833" y="4730675"/>
                <a:ext cx="3293857" cy="351335"/>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40" name="Group 117">
                <a:extLst>
                  <a:ext uri="{FF2B5EF4-FFF2-40B4-BE49-F238E27FC236}">
                    <a16:creationId xmlns:a16="http://schemas.microsoft.com/office/drawing/2014/main" id="{75DBA6E8-0A1B-42EE-822C-96BA37CAED9E}"/>
                  </a:ext>
                </a:extLst>
              </p:cNvPr>
              <p:cNvGrpSpPr/>
              <p:nvPr/>
            </p:nvGrpSpPr>
            <p:grpSpPr>
              <a:xfrm>
                <a:off x="6390663" y="4169827"/>
                <a:ext cx="1653075" cy="506891"/>
                <a:chOff x="2755562" y="4893392"/>
                <a:chExt cx="1653075" cy="601097"/>
              </a:xfrm>
            </p:grpSpPr>
            <p:pic>
              <p:nvPicPr>
                <p:cNvPr id="453" name="Picture 119">
                  <a:extLst>
                    <a:ext uri="{FF2B5EF4-FFF2-40B4-BE49-F238E27FC236}">
                      <a16:creationId xmlns:a16="http://schemas.microsoft.com/office/drawing/2014/main" id="{9AB236FD-B60B-45A5-9D0E-558699530E35}"/>
                    </a:ext>
                  </a:extLst>
                </p:cNvPr>
                <p:cNvPicPr>
                  <a:picLocks noChangeAspect="1"/>
                </p:cNvPicPr>
                <p:nvPr/>
              </p:nvPicPr>
              <p:blipFill>
                <a:blip r:embed="rId6"/>
                <a:stretch>
                  <a:fillRect/>
                </a:stretch>
              </p:blipFill>
              <p:spPr>
                <a:xfrm>
                  <a:off x="2755562" y="4893392"/>
                  <a:ext cx="386751" cy="565085"/>
                </a:xfrm>
                <a:prstGeom prst="rect">
                  <a:avLst/>
                </a:prstGeom>
              </p:spPr>
            </p:pic>
            <p:pic>
              <p:nvPicPr>
                <p:cNvPr id="454" name="Picture 120">
                  <a:extLst>
                    <a:ext uri="{FF2B5EF4-FFF2-40B4-BE49-F238E27FC236}">
                      <a16:creationId xmlns:a16="http://schemas.microsoft.com/office/drawing/2014/main" id="{60E7B010-3B99-4640-A871-F4AEC3B504DB}"/>
                    </a:ext>
                  </a:extLst>
                </p:cNvPr>
                <p:cNvPicPr>
                  <a:picLocks noChangeAspect="1"/>
                </p:cNvPicPr>
                <p:nvPr/>
              </p:nvPicPr>
              <p:blipFill>
                <a:blip r:embed="rId6"/>
                <a:stretch>
                  <a:fillRect/>
                </a:stretch>
              </p:blipFill>
              <p:spPr>
                <a:xfrm>
                  <a:off x="3185069" y="4907247"/>
                  <a:ext cx="386751" cy="565085"/>
                </a:xfrm>
                <a:prstGeom prst="rect">
                  <a:avLst/>
                </a:prstGeom>
              </p:spPr>
            </p:pic>
            <p:pic>
              <p:nvPicPr>
                <p:cNvPr id="455" name="Picture 121">
                  <a:extLst>
                    <a:ext uri="{FF2B5EF4-FFF2-40B4-BE49-F238E27FC236}">
                      <a16:creationId xmlns:a16="http://schemas.microsoft.com/office/drawing/2014/main" id="{5F3EAB11-131B-47A9-BCC6-639B375E8DE0}"/>
                    </a:ext>
                  </a:extLst>
                </p:cNvPr>
                <p:cNvPicPr>
                  <a:picLocks noChangeAspect="1"/>
                </p:cNvPicPr>
                <p:nvPr/>
              </p:nvPicPr>
              <p:blipFill>
                <a:blip r:embed="rId6"/>
                <a:stretch>
                  <a:fillRect/>
                </a:stretch>
              </p:blipFill>
              <p:spPr>
                <a:xfrm>
                  <a:off x="3613682" y="4929404"/>
                  <a:ext cx="386751" cy="565085"/>
                </a:xfrm>
                <a:prstGeom prst="rect">
                  <a:avLst/>
                </a:prstGeom>
              </p:spPr>
            </p:pic>
            <p:pic>
              <p:nvPicPr>
                <p:cNvPr id="456" name="Picture 122">
                  <a:extLst>
                    <a:ext uri="{FF2B5EF4-FFF2-40B4-BE49-F238E27FC236}">
                      <a16:creationId xmlns:a16="http://schemas.microsoft.com/office/drawing/2014/main" id="{D5223F9C-6862-48AA-9450-3543229976AF}"/>
                    </a:ext>
                  </a:extLst>
                </p:cNvPr>
                <p:cNvPicPr>
                  <a:picLocks noChangeAspect="1"/>
                </p:cNvPicPr>
                <p:nvPr/>
              </p:nvPicPr>
              <p:blipFill>
                <a:blip r:embed="rId6"/>
                <a:stretch>
                  <a:fillRect/>
                </a:stretch>
              </p:blipFill>
              <p:spPr>
                <a:xfrm>
                  <a:off x="4021886" y="4927583"/>
                  <a:ext cx="386751" cy="565085"/>
                </a:xfrm>
                <a:prstGeom prst="rect">
                  <a:avLst/>
                </a:prstGeom>
              </p:spPr>
            </p:pic>
          </p:grpSp>
          <p:grpSp>
            <p:nvGrpSpPr>
              <p:cNvPr id="441" name="Gruppieren 213">
                <a:extLst>
                  <a:ext uri="{FF2B5EF4-FFF2-40B4-BE49-F238E27FC236}">
                    <a16:creationId xmlns:a16="http://schemas.microsoft.com/office/drawing/2014/main" id="{F0500BE9-D1AC-439E-AD92-087B42F394F3}"/>
                  </a:ext>
                </a:extLst>
              </p:cNvPr>
              <p:cNvGrpSpPr/>
              <p:nvPr/>
            </p:nvGrpSpPr>
            <p:grpSpPr>
              <a:xfrm>
                <a:off x="7501726" y="5147783"/>
                <a:ext cx="2138923" cy="578849"/>
                <a:chOff x="7749860" y="4888061"/>
                <a:chExt cx="2138923" cy="578849"/>
              </a:xfrm>
            </p:grpSpPr>
            <p:pic>
              <p:nvPicPr>
                <p:cNvPr id="449" name="Picture 92">
                  <a:extLst>
                    <a:ext uri="{FF2B5EF4-FFF2-40B4-BE49-F238E27FC236}">
                      <a16:creationId xmlns:a16="http://schemas.microsoft.com/office/drawing/2014/main" id="{F148A383-ABCF-4F52-B46F-68518967C4A2}"/>
                    </a:ext>
                  </a:extLst>
                </p:cNvPr>
                <p:cNvPicPr>
                  <a:picLocks noChangeAspect="1"/>
                </p:cNvPicPr>
                <p:nvPr/>
              </p:nvPicPr>
              <p:blipFill>
                <a:blip r:embed="rId3"/>
                <a:stretch>
                  <a:fillRect/>
                </a:stretch>
              </p:blipFill>
              <p:spPr>
                <a:xfrm>
                  <a:off x="7749860" y="4888061"/>
                  <a:ext cx="532210" cy="537374"/>
                </a:xfrm>
                <a:prstGeom prst="rect">
                  <a:avLst/>
                </a:prstGeom>
              </p:spPr>
            </p:pic>
            <p:pic>
              <p:nvPicPr>
                <p:cNvPr id="450" name="Picture 89">
                  <a:extLst>
                    <a:ext uri="{FF2B5EF4-FFF2-40B4-BE49-F238E27FC236}">
                      <a16:creationId xmlns:a16="http://schemas.microsoft.com/office/drawing/2014/main" id="{916B5CDB-8C7A-4266-89AC-0C43B471FFE7}"/>
                    </a:ext>
                  </a:extLst>
                </p:cNvPr>
                <p:cNvPicPr>
                  <a:picLocks noChangeAspect="1"/>
                </p:cNvPicPr>
                <p:nvPr/>
              </p:nvPicPr>
              <p:blipFill>
                <a:blip r:embed="rId3"/>
                <a:stretch>
                  <a:fillRect/>
                </a:stretch>
              </p:blipFill>
              <p:spPr>
                <a:xfrm>
                  <a:off x="8293221" y="4897468"/>
                  <a:ext cx="532210" cy="537374"/>
                </a:xfrm>
                <a:prstGeom prst="rect">
                  <a:avLst/>
                </a:prstGeom>
              </p:spPr>
            </p:pic>
            <p:pic>
              <p:nvPicPr>
                <p:cNvPr id="451" name="Picture 90">
                  <a:extLst>
                    <a:ext uri="{FF2B5EF4-FFF2-40B4-BE49-F238E27FC236}">
                      <a16:creationId xmlns:a16="http://schemas.microsoft.com/office/drawing/2014/main" id="{18A3EA27-6CEC-4C43-996E-6434AD94E80E}"/>
                    </a:ext>
                  </a:extLst>
                </p:cNvPr>
                <p:cNvPicPr>
                  <a:picLocks noChangeAspect="1"/>
                </p:cNvPicPr>
                <p:nvPr/>
              </p:nvPicPr>
              <p:blipFill>
                <a:blip r:embed="rId3"/>
                <a:stretch>
                  <a:fillRect/>
                </a:stretch>
              </p:blipFill>
              <p:spPr>
                <a:xfrm>
                  <a:off x="8804919" y="4929536"/>
                  <a:ext cx="532210" cy="537374"/>
                </a:xfrm>
                <a:prstGeom prst="rect">
                  <a:avLst/>
                </a:prstGeom>
              </p:spPr>
            </p:pic>
            <p:pic>
              <p:nvPicPr>
                <p:cNvPr id="452" name="Picture 91">
                  <a:extLst>
                    <a:ext uri="{FF2B5EF4-FFF2-40B4-BE49-F238E27FC236}">
                      <a16:creationId xmlns:a16="http://schemas.microsoft.com/office/drawing/2014/main" id="{FB80BF3E-B15F-47B9-BEF6-5FFF17FAA6C2}"/>
                    </a:ext>
                  </a:extLst>
                </p:cNvPr>
                <p:cNvPicPr>
                  <a:picLocks noChangeAspect="1"/>
                </p:cNvPicPr>
                <p:nvPr/>
              </p:nvPicPr>
              <p:blipFill>
                <a:blip r:embed="rId3"/>
                <a:stretch>
                  <a:fillRect/>
                </a:stretch>
              </p:blipFill>
              <p:spPr>
                <a:xfrm>
                  <a:off x="9356573" y="4921103"/>
                  <a:ext cx="532210" cy="537374"/>
                </a:xfrm>
                <a:prstGeom prst="rect">
                  <a:avLst/>
                </a:prstGeom>
              </p:spPr>
            </p:pic>
          </p:grpSp>
          <p:cxnSp>
            <p:nvCxnSpPr>
              <p:cNvPr id="442" name="Gerader Verbinder 221">
                <a:extLst>
                  <a:ext uri="{FF2B5EF4-FFF2-40B4-BE49-F238E27FC236}">
                    <a16:creationId xmlns:a16="http://schemas.microsoft.com/office/drawing/2014/main" id="{CF6A5CB7-DF6D-4341-994B-5EF94D8003F5}"/>
                  </a:ext>
                </a:extLst>
              </p:cNvPr>
              <p:cNvCxnSpPr>
                <a:cxnSpLocks/>
              </p:cNvCxnSpPr>
              <p:nvPr/>
            </p:nvCxnSpPr>
            <p:spPr>
              <a:xfrm flipV="1">
                <a:off x="9523599" y="2057218"/>
                <a:ext cx="0" cy="267345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43" name="TextBox 118">
                <a:extLst>
                  <a:ext uri="{FF2B5EF4-FFF2-40B4-BE49-F238E27FC236}">
                    <a16:creationId xmlns:a16="http://schemas.microsoft.com/office/drawing/2014/main" id="{3BC642DF-D8D6-4EC7-ADDF-3B3C2C9630F6}"/>
                  </a:ext>
                </a:extLst>
              </p:cNvPr>
              <p:cNvSpPr txBox="1"/>
              <p:nvPr/>
            </p:nvSpPr>
            <p:spPr>
              <a:xfrm>
                <a:off x="5773891" y="4283033"/>
                <a:ext cx="653082" cy="291578"/>
              </a:xfrm>
              <a:prstGeom prst="rect">
                <a:avLst/>
              </a:prstGeom>
              <a:noFill/>
            </p:spPr>
            <p:txBody>
              <a:bodyPr wrap="square" rtlCol="0">
                <a:spAutoFit/>
              </a:bodyPr>
              <a:lstStyle/>
              <a:p>
                <a:pPr algn="ctr"/>
                <a:r>
                  <a:rPr lang="en-US" sz="1200" b="1"/>
                  <a:t>PLC</a:t>
                </a:r>
              </a:p>
            </p:txBody>
          </p:sp>
          <p:sp>
            <p:nvSpPr>
              <p:cNvPr id="444" name="TextBox 93">
                <a:extLst>
                  <a:ext uri="{FF2B5EF4-FFF2-40B4-BE49-F238E27FC236}">
                    <a16:creationId xmlns:a16="http://schemas.microsoft.com/office/drawing/2014/main" id="{46B482E2-BAC8-4CBF-B10F-445387A01F38}"/>
                  </a:ext>
                </a:extLst>
              </p:cNvPr>
              <p:cNvSpPr txBox="1"/>
              <p:nvPr/>
            </p:nvSpPr>
            <p:spPr>
              <a:xfrm>
                <a:off x="8878540" y="5174244"/>
                <a:ext cx="2733353" cy="485963"/>
              </a:xfrm>
              <a:prstGeom prst="rect">
                <a:avLst/>
              </a:prstGeom>
              <a:noFill/>
            </p:spPr>
            <p:txBody>
              <a:bodyPr wrap="square" rtlCol="0">
                <a:spAutoFit/>
              </a:bodyPr>
              <a:lstStyle/>
              <a:p>
                <a:pPr algn="ctr"/>
                <a:r>
                  <a:rPr lang="en-US" sz="1200" b="1"/>
                  <a:t>Field </a:t>
                </a:r>
              </a:p>
              <a:p>
                <a:pPr algn="ctr"/>
                <a:r>
                  <a:rPr lang="en-US" sz="1200" b="1"/>
                  <a:t>Workstations</a:t>
                </a:r>
              </a:p>
            </p:txBody>
          </p:sp>
          <p:cxnSp>
            <p:nvCxnSpPr>
              <p:cNvPr id="445" name="Gerader Verbinder 230">
                <a:extLst>
                  <a:ext uri="{FF2B5EF4-FFF2-40B4-BE49-F238E27FC236}">
                    <a16:creationId xmlns:a16="http://schemas.microsoft.com/office/drawing/2014/main" id="{803043A1-ABAC-43A3-A70B-BD8B921C74E0}"/>
                  </a:ext>
                </a:extLst>
              </p:cNvPr>
              <p:cNvCxnSpPr>
                <a:cxnSpLocks/>
                <a:endCxn id="423" idx="1"/>
              </p:cNvCxnSpPr>
              <p:nvPr/>
            </p:nvCxnSpPr>
            <p:spPr>
              <a:xfrm flipV="1">
                <a:off x="3842152" y="2521157"/>
                <a:ext cx="0" cy="377334"/>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46" name="TextBox 93">
                <a:extLst>
                  <a:ext uri="{FF2B5EF4-FFF2-40B4-BE49-F238E27FC236}">
                    <a16:creationId xmlns:a16="http://schemas.microsoft.com/office/drawing/2014/main" id="{1D38AFAC-9E11-4A26-81C5-F0DEC1395294}"/>
                  </a:ext>
                </a:extLst>
              </p:cNvPr>
              <p:cNvSpPr txBox="1"/>
              <p:nvPr/>
            </p:nvSpPr>
            <p:spPr>
              <a:xfrm>
                <a:off x="3292842" y="2037518"/>
                <a:ext cx="1118661" cy="485963"/>
              </a:xfrm>
              <a:prstGeom prst="rect">
                <a:avLst/>
              </a:prstGeom>
              <a:noFill/>
            </p:spPr>
            <p:txBody>
              <a:bodyPr wrap="square" rtlCol="0">
                <a:spAutoFit/>
              </a:bodyPr>
              <a:lstStyle/>
              <a:p>
                <a:pPr algn="ctr"/>
                <a:r>
                  <a:rPr lang="en-US" sz="1200" b="1"/>
                  <a:t>Plant </a:t>
                </a:r>
              </a:p>
              <a:p>
                <a:pPr algn="ctr"/>
                <a:r>
                  <a:rPr lang="en-US" sz="1200" b="1"/>
                  <a:t>Network</a:t>
                </a:r>
              </a:p>
            </p:txBody>
          </p:sp>
          <p:cxnSp>
            <p:nvCxnSpPr>
              <p:cNvPr id="447" name="Gerader Verbinder 236">
                <a:extLst>
                  <a:ext uri="{FF2B5EF4-FFF2-40B4-BE49-F238E27FC236}">
                    <a16:creationId xmlns:a16="http://schemas.microsoft.com/office/drawing/2014/main" id="{02171E1C-669F-4BB7-AB22-0E34D99AE8E9}"/>
                  </a:ext>
                </a:extLst>
              </p:cNvPr>
              <p:cNvCxnSpPr>
                <a:cxnSpLocks/>
              </p:cNvCxnSpPr>
              <p:nvPr/>
            </p:nvCxnSpPr>
            <p:spPr>
              <a:xfrm flipH="1" flipV="1">
                <a:off x="8919866" y="4355516"/>
                <a:ext cx="0" cy="358704"/>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48" name="TextBox 93">
                <a:extLst>
                  <a:ext uri="{FF2B5EF4-FFF2-40B4-BE49-F238E27FC236}">
                    <a16:creationId xmlns:a16="http://schemas.microsoft.com/office/drawing/2014/main" id="{19E36840-4358-43C1-B57D-1A7669B79E65}"/>
                  </a:ext>
                </a:extLst>
              </p:cNvPr>
              <p:cNvSpPr txBox="1"/>
              <p:nvPr/>
            </p:nvSpPr>
            <p:spPr>
              <a:xfrm>
                <a:off x="8370556" y="3853249"/>
                <a:ext cx="1118661" cy="485963"/>
              </a:xfrm>
              <a:prstGeom prst="rect">
                <a:avLst/>
              </a:prstGeom>
              <a:noFill/>
            </p:spPr>
            <p:txBody>
              <a:bodyPr wrap="square" rtlCol="0">
                <a:spAutoFit/>
              </a:bodyPr>
              <a:lstStyle/>
              <a:p>
                <a:pPr algn="ctr"/>
                <a:r>
                  <a:rPr lang="en-US" sz="1200" b="1"/>
                  <a:t>Plant </a:t>
                </a:r>
              </a:p>
              <a:p>
                <a:pPr algn="ctr"/>
                <a:r>
                  <a:rPr lang="en-US" sz="1200" b="1"/>
                  <a:t>Network</a:t>
                </a:r>
              </a:p>
            </p:txBody>
          </p:sp>
        </p:grpSp>
      </p:grpSp>
      <p:cxnSp>
        <p:nvCxnSpPr>
          <p:cNvPr id="482" name="Straight Connector 481">
            <a:extLst>
              <a:ext uri="{FF2B5EF4-FFF2-40B4-BE49-F238E27FC236}">
                <a16:creationId xmlns:a16="http://schemas.microsoft.com/office/drawing/2014/main" id="{414E1A04-9095-4990-88AC-8DE6FE087787}"/>
              </a:ext>
            </a:extLst>
          </p:cNvPr>
          <p:cNvCxnSpPr>
            <a:cxnSpLocks/>
          </p:cNvCxnSpPr>
          <p:nvPr/>
        </p:nvCxnSpPr>
        <p:spPr>
          <a:xfrm flipV="1">
            <a:off x="6172200" y="24525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C31407D4-B1FA-4B46-A2FF-CCFB325DF563}"/>
              </a:ext>
            </a:extLst>
          </p:cNvPr>
          <p:cNvSpPr>
            <a:spLocks noGrp="1"/>
          </p:cNvSpPr>
          <p:nvPr>
            <p:ph type="sldNum" sz="quarter" idx="12"/>
          </p:nvPr>
        </p:nvSpPr>
        <p:spPr/>
        <p:txBody>
          <a:bodyPr/>
          <a:lstStyle/>
          <a:p>
            <a:fld id="{702AF0C8-B6CA-4461-B059-8C4FB5CEC835}" type="slidenum">
              <a:rPr lang="en-US" smtClean="0"/>
              <a:t>12</a:t>
            </a:fld>
            <a:endParaRPr lang="en-US"/>
          </a:p>
        </p:txBody>
      </p:sp>
    </p:spTree>
    <p:extLst>
      <p:ext uri="{BB962C8B-B14F-4D97-AF65-F5344CB8AC3E}">
        <p14:creationId xmlns:p14="http://schemas.microsoft.com/office/powerpoint/2010/main" val="2873737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09600" y="365125"/>
            <a:ext cx="100441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Prioritization is Key</a:t>
            </a:r>
            <a:br>
              <a:rPr lang="en-US" sz="2500">
                <a:solidFill>
                  <a:srgbClr val="002060"/>
                </a:solidFill>
              </a:rPr>
            </a:br>
            <a:r>
              <a:rPr lang="en-US" sz="1600">
                <a:solidFill>
                  <a:srgbClr val="0070C0"/>
                </a:solidFill>
              </a:rPr>
              <a:t>August 1, 2018</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00775" y="508504"/>
            <a:ext cx="4933949" cy="461665"/>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Be sure to reference the presentation materials  </a:t>
            </a:r>
          </a:p>
          <a:p>
            <a:pPr marL="285750" indent="-285750">
              <a:buFont typeface="Arial" panose="020B0604020202020204" pitchFamily="34" charset="0"/>
              <a:buChar char="•"/>
            </a:pPr>
            <a:r>
              <a:rPr lang="en-US" sz="1200">
                <a:solidFill>
                  <a:srgbClr val="002060"/>
                </a:solidFill>
                <a:latin typeface="+mj-lt"/>
              </a:rPr>
              <a:t>What are the core systems of a nuclear power plant?</a:t>
            </a:r>
          </a:p>
        </p:txBody>
      </p:sp>
      <p:sp>
        <p:nvSpPr>
          <p:cNvPr id="59" name="TextBox 58">
            <a:extLst>
              <a:ext uri="{FF2B5EF4-FFF2-40B4-BE49-F238E27FC236}">
                <a16:creationId xmlns:a16="http://schemas.microsoft.com/office/drawing/2014/main" id="{361B32D0-DCC8-424B-9E0C-60F9EE425BAF}"/>
              </a:ext>
            </a:extLst>
          </p:cNvPr>
          <p:cNvSpPr txBox="1"/>
          <p:nvPr/>
        </p:nvSpPr>
        <p:spPr>
          <a:xfrm>
            <a:off x="606582" y="1360333"/>
            <a:ext cx="5029200" cy="5355312"/>
          </a:xfrm>
          <a:prstGeom prst="rect">
            <a:avLst/>
          </a:prstGeom>
          <a:noFill/>
        </p:spPr>
        <p:txBody>
          <a:bodyPr wrap="square">
            <a:spAutoFit/>
          </a:bodyPr>
          <a:lstStyle/>
          <a:p>
            <a:r>
              <a:rPr lang="en-US">
                <a:solidFill>
                  <a:srgbClr val="002060"/>
                </a:solidFill>
                <a:latin typeface="+mj-lt"/>
              </a:rPr>
              <a:t>Categorize each of the 10 systems into either High, Medium or Low Priority.</a:t>
            </a:r>
          </a:p>
          <a:p>
            <a:endParaRPr lang="en-US">
              <a:solidFill>
                <a:srgbClr val="002060"/>
              </a:solidFill>
              <a:latin typeface="+mj-lt"/>
            </a:endParaRPr>
          </a:p>
          <a:p>
            <a:pPr marL="457200" indent="-457200">
              <a:buFont typeface="+mj-lt"/>
              <a:buAutoNum type="arabicPeriod"/>
            </a:pPr>
            <a:r>
              <a:rPr lang="en-US">
                <a:solidFill>
                  <a:srgbClr val="002060"/>
                </a:solidFill>
                <a:latin typeface="+mj-lt"/>
              </a:rPr>
              <a:t>Access Control System for the Vital Area at the nuclear facility.</a:t>
            </a:r>
          </a:p>
          <a:p>
            <a:pPr marL="457200" indent="-457200">
              <a:buFont typeface="+mj-lt"/>
              <a:buAutoNum type="arabicPeriod"/>
            </a:pPr>
            <a:r>
              <a:rPr lang="en-US">
                <a:solidFill>
                  <a:srgbClr val="002060"/>
                </a:solidFill>
                <a:latin typeface="+mj-lt"/>
              </a:rPr>
              <a:t>Reactor Protection System</a:t>
            </a:r>
          </a:p>
          <a:p>
            <a:pPr marL="457200" indent="-457200">
              <a:buFont typeface="+mj-lt"/>
              <a:buAutoNum type="arabicPeriod"/>
            </a:pPr>
            <a:r>
              <a:rPr lang="en-US">
                <a:solidFill>
                  <a:srgbClr val="002060"/>
                </a:solidFill>
                <a:latin typeface="+mj-lt"/>
              </a:rPr>
              <a:t>Accounts Payable Enterprise System</a:t>
            </a:r>
          </a:p>
          <a:p>
            <a:pPr marL="457200" indent="-457200">
              <a:buFont typeface="+mj-lt"/>
              <a:buAutoNum type="arabicPeriod"/>
            </a:pPr>
            <a:r>
              <a:rPr lang="en-US">
                <a:solidFill>
                  <a:srgbClr val="002060"/>
                </a:solidFill>
                <a:latin typeface="+mj-lt"/>
              </a:rPr>
              <a:t>Turbine Operator Station</a:t>
            </a:r>
          </a:p>
          <a:p>
            <a:pPr marL="457200" indent="-457200">
              <a:buFont typeface="+mj-lt"/>
              <a:buAutoNum type="arabicPeriod"/>
            </a:pPr>
            <a:r>
              <a:rPr lang="en-US">
                <a:solidFill>
                  <a:srgbClr val="002060"/>
                </a:solidFill>
                <a:latin typeface="+mj-lt"/>
              </a:rPr>
              <a:t>Historian on the enterprise network</a:t>
            </a:r>
          </a:p>
          <a:p>
            <a:pPr marL="457200" indent="-457200">
              <a:buFont typeface="+mj-lt"/>
              <a:buAutoNum type="arabicPeriod"/>
            </a:pPr>
            <a:r>
              <a:rPr lang="en-US">
                <a:solidFill>
                  <a:srgbClr val="002060"/>
                </a:solidFill>
                <a:latin typeface="+mj-lt"/>
              </a:rPr>
              <a:t>Engineering / Database Developer Server</a:t>
            </a:r>
          </a:p>
          <a:p>
            <a:pPr marL="457200" indent="-457200">
              <a:buFont typeface="+mj-lt"/>
              <a:buAutoNum type="arabicPeriod"/>
            </a:pPr>
            <a:r>
              <a:rPr lang="en-US">
                <a:solidFill>
                  <a:srgbClr val="002060"/>
                </a:solidFill>
                <a:latin typeface="+mj-lt"/>
              </a:rPr>
              <a:t>Safety Systems</a:t>
            </a:r>
          </a:p>
          <a:p>
            <a:pPr marL="457200" indent="-457200">
              <a:buFont typeface="+mj-lt"/>
              <a:buAutoNum type="arabicPeriod"/>
            </a:pPr>
            <a:r>
              <a:rPr lang="en-US">
                <a:solidFill>
                  <a:srgbClr val="002060"/>
                </a:solidFill>
                <a:latin typeface="+mj-lt"/>
              </a:rPr>
              <a:t>Redundant Historians on Engineering Network</a:t>
            </a:r>
          </a:p>
          <a:p>
            <a:pPr marL="457200" indent="-457200">
              <a:buFont typeface="+mj-lt"/>
              <a:buAutoNum type="arabicPeriod"/>
            </a:pPr>
            <a:r>
              <a:rPr lang="en-US">
                <a:solidFill>
                  <a:srgbClr val="002060"/>
                </a:solidFill>
                <a:latin typeface="+mj-lt"/>
              </a:rPr>
              <a:t>Video Management System of limited area</a:t>
            </a:r>
          </a:p>
          <a:p>
            <a:pPr marL="457200" indent="-457200">
              <a:buFont typeface="+mj-lt"/>
              <a:buAutoNum type="arabicPeriod"/>
            </a:pPr>
            <a:r>
              <a:rPr lang="en-US">
                <a:solidFill>
                  <a:srgbClr val="002060"/>
                </a:solidFill>
                <a:latin typeface="+mj-lt"/>
              </a:rPr>
              <a:t>Radio Communications for Guard Force</a:t>
            </a:r>
          </a:p>
          <a:p>
            <a:endParaRPr lang="en-US">
              <a:solidFill>
                <a:srgbClr val="002060"/>
              </a:solidFill>
              <a:latin typeface="+mj-lt"/>
            </a:endParaRPr>
          </a:p>
          <a:p>
            <a:r>
              <a:rPr lang="en-US">
                <a:solidFill>
                  <a:srgbClr val="002060"/>
                </a:solidFill>
                <a:latin typeface="+mj-lt"/>
              </a:rPr>
              <a:t>Then, assign a CIA security goal to the items categorized as High or Medium Priority.</a:t>
            </a:r>
          </a:p>
          <a:p>
            <a:pPr marL="457200" indent="-457200">
              <a:buFont typeface="+mj-lt"/>
              <a:buAutoNum type="arabicPeriod"/>
            </a:pPr>
            <a:endParaRPr lang="en-US">
              <a:solidFill>
                <a:srgbClr val="002060"/>
              </a:solidFill>
              <a:latin typeface="+mj-lt"/>
            </a:endParaRPr>
          </a:p>
        </p:txBody>
      </p:sp>
      <p:sp>
        <p:nvSpPr>
          <p:cNvPr id="8" name="TextBox 7">
            <a:extLst>
              <a:ext uri="{FF2B5EF4-FFF2-40B4-BE49-F238E27FC236}">
                <a16:creationId xmlns:a16="http://schemas.microsoft.com/office/drawing/2014/main" id="{4D4F3C26-37C4-4389-91AC-A70C0E301B57}"/>
              </a:ext>
            </a:extLst>
          </p:cNvPr>
          <p:cNvSpPr txBox="1"/>
          <p:nvPr/>
        </p:nvSpPr>
        <p:spPr>
          <a:xfrm>
            <a:off x="6200775" y="4397708"/>
            <a:ext cx="5122690" cy="1938992"/>
          </a:xfrm>
          <a:prstGeom prst="rect">
            <a:avLst/>
          </a:prstGeom>
          <a:noFill/>
        </p:spPr>
        <p:txBody>
          <a:bodyPr wrap="square">
            <a:spAutoFit/>
          </a:bodyPr>
          <a:lstStyle/>
          <a:p>
            <a:r>
              <a:rPr lang="en-US" sz="1500">
                <a:solidFill>
                  <a:srgbClr val="14192F"/>
                </a:solidFill>
                <a:latin typeface="+mj-lt"/>
              </a:rPr>
              <a:t>Your deputy has requested assistance in prioritizing systems.  You both decide to prioritize the systems based on the consequences if the system fails.</a:t>
            </a:r>
          </a:p>
          <a:p>
            <a:endParaRPr lang="en-US" sz="1500">
              <a:solidFill>
                <a:srgbClr val="0070C0"/>
              </a:solidFill>
              <a:latin typeface="+mj-lt"/>
            </a:endParaRPr>
          </a:p>
          <a:p>
            <a:r>
              <a:rPr lang="en-US" sz="1500" b="1">
                <a:solidFill>
                  <a:srgbClr val="0070C0"/>
                </a:solidFill>
                <a:latin typeface="+mj-lt"/>
              </a:rPr>
              <a:t>You are allowed: </a:t>
            </a:r>
          </a:p>
          <a:p>
            <a:pPr marL="742950" lvl="1" indent="-285750">
              <a:buFont typeface="Arial" panose="020B0604020202020204" pitchFamily="34" charset="0"/>
              <a:buChar char="•"/>
            </a:pPr>
            <a:r>
              <a:rPr lang="en-US" sz="1500" b="1">
                <a:solidFill>
                  <a:srgbClr val="0070C0"/>
                </a:solidFill>
                <a:latin typeface="+mj-lt"/>
              </a:rPr>
              <a:t>2 - High Priority Systems</a:t>
            </a:r>
          </a:p>
          <a:p>
            <a:pPr marL="742950" lvl="1" indent="-285750">
              <a:buFont typeface="Arial" panose="020B0604020202020204" pitchFamily="34" charset="0"/>
              <a:buChar char="•"/>
            </a:pPr>
            <a:r>
              <a:rPr lang="en-US" sz="1500" b="1">
                <a:solidFill>
                  <a:srgbClr val="0070C0"/>
                </a:solidFill>
                <a:latin typeface="+mj-lt"/>
              </a:rPr>
              <a:t>5 - Medium Priority Systems</a:t>
            </a:r>
          </a:p>
          <a:p>
            <a:pPr marL="742950" lvl="1" indent="-285750">
              <a:buFont typeface="Arial" panose="020B0604020202020204" pitchFamily="34" charset="0"/>
              <a:buChar char="•"/>
            </a:pPr>
            <a:r>
              <a:rPr lang="en-US" sz="1500" b="1">
                <a:solidFill>
                  <a:srgbClr val="0070C0"/>
                </a:solidFill>
                <a:latin typeface="+mj-lt"/>
              </a:rPr>
              <a:t>3 - Low Priority Systems</a:t>
            </a:r>
          </a:p>
        </p:txBody>
      </p:sp>
      <p:grpSp>
        <p:nvGrpSpPr>
          <p:cNvPr id="13" name="Group 12">
            <a:extLst>
              <a:ext uri="{FF2B5EF4-FFF2-40B4-BE49-F238E27FC236}">
                <a16:creationId xmlns:a16="http://schemas.microsoft.com/office/drawing/2014/main" id="{4C073B67-1DC0-4147-8E65-4298C10A7CBB}"/>
              </a:ext>
            </a:extLst>
          </p:cNvPr>
          <p:cNvGrpSpPr>
            <a:grpSpLocks noChangeAspect="1"/>
          </p:cNvGrpSpPr>
          <p:nvPr/>
        </p:nvGrpSpPr>
        <p:grpSpPr>
          <a:xfrm>
            <a:off x="6294266" y="1689790"/>
            <a:ext cx="5029199" cy="2621705"/>
            <a:chOff x="7721593" y="1350407"/>
            <a:chExt cx="4194026" cy="2189572"/>
          </a:xfrm>
        </p:grpSpPr>
        <p:sp>
          <p:nvSpPr>
            <p:cNvPr id="14" name="Rectangle 13">
              <a:extLst>
                <a:ext uri="{FF2B5EF4-FFF2-40B4-BE49-F238E27FC236}">
                  <a16:creationId xmlns:a16="http://schemas.microsoft.com/office/drawing/2014/main" id="{1CE78B89-8230-41C7-B343-237A745F3F73}"/>
                </a:ext>
              </a:extLst>
            </p:cNvPr>
            <p:cNvSpPr/>
            <p:nvPr/>
          </p:nvSpPr>
          <p:spPr>
            <a:xfrm>
              <a:off x="7721593" y="1350407"/>
              <a:ext cx="4176464" cy="21895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BB563937-3BA9-4744-9B61-F82F742936F6}"/>
                </a:ext>
              </a:extLst>
            </p:cNvPr>
            <p:cNvGrpSpPr/>
            <p:nvPr/>
          </p:nvGrpSpPr>
          <p:grpSpPr>
            <a:xfrm>
              <a:off x="7721593" y="1350407"/>
              <a:ext cx="4194026" cy="2189572"/>
              <a:chOff x="7721593" y="1350407"/>
              <a:chExt cx="4194026" cy="2189572"/>
            </a:xfrm>
          </p:grpSpPr>
          <p:sp>
            <p:nvSpPr>
              <p:cNvPr id="16" name="Rectangle 15">
                <a:extLst>
                  <a:ext uri="{FF2B5EF4-FFF2-40B4-BE49-F238E27FC236}">
                    <a16:creationId xmlns:a16="http://schemas.microsoft.com/office/drawing/2014/main" id="{99063B4B-BFCE-41F6-9A62-A0E36BDDBB8E}"/>
                  </a:ext>
                </a:extLst>
              </p:cNvPr>
              <p:cNvSpPr/>
              <p:nvPr/>
            </p:nvSpPr>
            <p:spPr>
              <a:xfrm>
                <a:off x="7721593" y="1350407"/>
                <a:ext cx="4194026" cy="10492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TextBox 16">
                <a:extLst>
                  <a:ext uri="{FF2B5EF4-FFF2-40B4-BE49-F238E27FC236}">
                    <a16:creationId xmlns:a16="http://schemas.microsoft.com/office/drawing/2014/main" id="{A1940D30-A103-467D-A0AF-F8C13A7D535B}"/>
                  </a:ext>
                </a:extLst>
              </p:cNvPr>
              <p:cNvSpPr txBox="1"/>
              <p:nvPr/>
            </p:nvSpPr>
            <p:spPr>
              <a:xfrm>
                <a:off x="7764827" y="1631865"/>
                <a:ext cx="2784449" cy="154227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t>NAME: Tom Bombadil</a:t>
                </a:r>
              </a:p>
              <a:p>
                <a:endParaRPr lang="en-US" sz="1200" b="1">
                  <a:solidFill>
                    <a:schemeClr val="bg1"/>
                  </a:solidFill>
                </a:endParaRPr>
              </a:p>
              <a:p>
                <a:r>
                  <a:rPr lang="en-US" sz="1200" b="1"/>
                  <a:t>ORGANIZATION: </a:t>
                </a:r>
                <a:r>
                  <a:rPr lang="en-US" sz="1200" b="1">
                    <a:solidFill>
                      <a:srgbClr val="0070C0"/>
                    </a:solidFill>
                  </a:rPr>
                  <a:t>Seaside NUCLEAR </a:t>
                </a:r>
              </a:p>
              <a:p>
                <a:r>
                  <a:rPr lang="en-US" sz="1200" b="1">
                    <a:solidFill>
                      <a:srgbClr val="0070C0"/>
                    </a:solidFill>
                  </a:rPr>
                  <a:t>                              POWER PLANT</a:t>
                </a:r>
              </a:p>
              <a:p>
                <a:endParaRPr lang="en-US" sz="1200" b="1">
                  <a:solidFill>
                    <a:schemeClr val="bg1"/>
                  </a:solidFill>
                </a:endParaRPr>
              </a:p>
              <a:p>
                <a:r>
                  <a:rPr lang="en-US" sz="1200" b="1"/>
                  <a:t>RESPONSIBILITIES: </a:t>
                </a:r>
                <a:r>
                  <a:rPr lang="en-US" sz="1200" b="1">
                    <a:solidFill>
                      <a:srgbClr val="0070C0"/>
                    </a:solidFill>
                  </a:rPr>
                  <a:t>CYBERSECURITY &amp; 	              INCIDENT RESPONSE</a:t>
                </a:r>
              </a:p>
              <a:p>
                <a:endParaRPr lang="en-US" sz="1200" b="1">
                  <a:solidFill>
                    <a:srgbClr val="FA5309"/>
                  </a:solidFill>
                </a:endParaRPr>
              </a:p>
              <a:p>
                <a:r>
                  <a:rPr lang="en-US" sz="1200" b="1"/>
                  <a:t>SPECIALTY: </a:t>
                </a:r>
                <a:r>
                  <a:rPr lang="en-US" sz="1200" b="1">
                    <a:solidFill>
                      <a:srgbClr val="0070C0"/>
                    </a:solidFill>
                  </a:rPr>
                  <a:t>NETWORK ARCHITECTURE</a:t>
                </a:r>
              </a:p>
            </p:txBody>
          </p:sp>
          <p:sp>
            <p:nvSpPr>
              <p:cNvPr id="18" name="Rectangle 17">
                <a:extLst>
                  <a:ext uri="{FF2B5EF4-FFF2-40B4-BE49-F238E27FC236}">
                    <a16:creationId xmlns:a16="http://schemas.microsoft.com/office/drawing/2014/main" id="{8DF717BA-51A9-46C7-B758-DF2F2665ADE8}"/>
                  </a:ext>
                </a:extLst>
              </p:cNvPr>
              <p:cNvSpPr/>
              <p:nvPr/>
            </p:nvSpPr>
            <p:spPr>
              <a:xfrm>
                <a:off x="7721593" y="3431381"/>
                <a:ext cx="4176464" cy="10859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9" name="Picture 18">
                <a:extLst>
                  <a:ext uri="{FF2B5EF4-FFF2-40B4-BE49-F238E27FC236}">
                    <a16:creationId xmlns:a16="http://schemas.microsoft.com/office/drawing/2014/main" id="{977B87A9-ACCD-4DDE-BF15-0C930A9F3E8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040" r="8379"/>
              <a:stretch/>
            </p:blipFill>
            <p:spPr>
              <a:xfrm>
                <a:off x="10506041" y="1527338"/>
                <a:ext cx="1392016" cy="1832040"/>
              </a:xfrm>
              <a:prstGeom prst="rect">
                <a:avLst/>
              </a:prstGeom>
            </p:spPr>
          </p:pic>
        </p:grpSp>
      </p:grpSp>
      <p:cxnSp>
        <p:nvCxnSpPr>
          <p:cNvPr id="20" name="Straight Connector 19">
            <a:extLst>
              <a:ext uri="{FF2B5EF4-FFF2-40B4-BE49-F238E27FC236}">
                <a16:creationId xmlns:a16="http://schemas.microsoft.com/office/drawing/2014/main" id="{F9948BE0-F835-42AC-B953-7192E0558A59}"/>
              </a:ext>
            </a:extLst>
          </p:cNvPr>
          <p:cNvCxnSpPr>
            <a:cxnSpLocks/>
          </p:cNvCxnSpPr>
          <p:nvPr/>
        </p:nvCxnSpPr>
        <p:spPr>
          <a:xfrm flipV="1">
            <a:off x="6096000" y="417253"/>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D978EA97-CF47-41EF-BA9C-4287C15D41C5}"/>
              </a:ext>
            </a:extLst>
          </p:cNvPr>
          <p:cNvSpPr>
            <a:spLocks noGrp="1"/>
          </p:cNvSpPr>
          <p:nvPr>
            <p:ph type="sldNum" sz="quarter" idx="12"/>
          </p:nvPr>
        </p:nvSpPr>
        <p:spPr/>
        <p:txBody>
          <a:bodyPr/>
          <a:lstStyle/>
          <a:p>
            <a:fld id="{702AF0C8-B6CA-4461-B059-8C4FB5CEC835}" type="slidenum">
              <a:rPr lang="en-US" smtClean="0"/>
              <a:t>13</a:t>
            </a:fld>
            <a:endParaRPr lang="en-US"/>
          </a:p>
        </p:txBody>
      </p:sp>
    </p:spTree>
    <p:extLst>
      <p:ext uri="{BB962C8B-B14F-4D97-AF65-F5344CB8AC3E}">
        <p14:creationId xmlns:p14="http://schemas.microsoft.com/office/powerpoint/2010/main" val="2924078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09600" y="365125"/>
            <a:ext cx="100441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1600">
                <a:solidFill>
                  <a:srgbClr val="002060"/>
                </a:solidFill>
              </a:rPr>
              <a:t>Scenario Update #4: Accounts Payable is Down</a:t>
            </a:r>
            <a:br>
              <a:rPr lang="en-US" sz="2500">
                <a:solidFill>
                  <a:srgbClr val="002060"/>
                </a:solidFill>
              </a:rPr>
            </a:br>
            <a:r>
              <a:rPr lang="en-US" sz="1600">
                <a:solidFill>
                  <a:srgbClr val="0070C0"/>
                </a:solidFill>
              </a:rPr>
              <a:t>January 26, 2019 [SATURDAY] @ 1715</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172200" y="477371"/>
            <a:ext cx="4952999" cy="461665"/>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Are we safe?</a:t>
            </a:r>
          </a:p>
          <a:p>
            <a:pPr marL="285750" indent="-285750">
              <a:buFont typeface="Arial" panose="020B0604020202020204" pitchFamily="34" charset="0"/>
              <a:buChar char="•"/>
            </a:pPr>
            <a:r>
              <a:rPr lang="en-US" sz="1200">
                <a:solidFill>
                  <a:srgbClr val="002060"/>
                </a:solidFill>
                <a:latin typeface="+mj-lt"/>
              </a:rPr>
              <a:t>What information do we need? Is this a cyber incident?</a:t>
            </a:r>
          </a:p>
        </p:txBody>
      </p:sp>
      <p:pic>
        <p:nvPicPr>
          <p:cNvPr id="20" name="Picture 19">
            <a:extLst>
              <a:ext uri="{FF2B5EF4-FFF2-40B4-BE49-F238E27FC236}">
                <a16:creationId xmlns:a16="http://schemas.microsoft.com/office/drawing/2014/main" id="{3781159F-F1A6-423D-98C5-7A4ACECB8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4104" y="1860374"/>
            <a:ext cx="3953296" cy="2645220"/>
          </a:xfrm>
          <a:prstGeom prst="rect">
            <a:avLst/>
          </a:prstGeom>
          <a:ln>
            <a:noFill/>
          </a:ln>
          <a:effectLst>
            <a:outerShdw blurRad="190500" algn="tl" rotWithShape="0">
              <a:srgbClr val="000000">
                <a:alpha val="70000"/>
              </a:srgbClr>
            </a:outerShdw>
          </a:effectLst>
        </p:spPr>
      </p:pic>
      <p:sp>
        <p:nvSpPr>
          <p:cNvPr id="21" name="TextBox 20">
            <a:extLst>
              <a:ext uri="{FF2B5EF4-FFF2-40B4-BE49-F238E27FC236}">
                <a16:creationId xmlns:a16="http://schemas.microsoft.com/office/drawing/2014/main" id="{671A1439-17B2-4748-AA3C-5896206FBD46}"/>
              </a:ext>
            </a:extLst>
          </p:cNvPr>
          <p:cNvSpPr txBox="1"/>
          <p:nvPr/>
        </p:nvSpPr>
        <p:spPr>
          <a:xfrm>
            <a:off x="6994103" y="4628658"/>
            <a:ext cx="4000921" cy="1600438"/>
          </a:xfrm>
          <a:prstGeom prst="rect">
            <a:avLst/>
          </a:prstGeom>
          <a:noFill/>
        </p:spPr>
        <p:txBody>
          <a:bodyPr wrap="square">
            <a:spAutoFit/>
          </a:bodyPr>
          <a:lstStyle/>
          <a:p>
            <a:r>
              <a:rPr lang="en-US" sz="1400" i="1">
                <a:solidFill>
                  <a:srgbClr val="0070C0"/>
                </a:solidFill>
                <a:latin typeface="+mj-lt"/>
              </a:rPr>
              <a:t>“Cybersecurity is also about ensuring operational reliability! Get our Accounts Payable servers back into operation ASAP. These servers are bringing in the money and thus there are bringing on your income!”															  	        </a:t>
            </a:r>
            <a:r>
              <a:rPr lang="en-US" sz="1400">
                <a:solidFill>
                  <a:srgbClr val="0070C0"/>
                </a:solidFill>
                <a:latin typeface="+mj-lt"/>
              </a:rPr>
              <a:t>- </a:t>
            </a:r>
            <a:r>
              <a:rPr lang="en-US" sz="1400" err="1">
                <a:solidFill>
                  <a:srgbClr val="0070C0"/>
                </a:solidFill>
                <a:latin typeface="+mj-lt"/>
              </a:rPr>
              <a:t>Mardil</a:t>
            </a:r>
            <a:r>
              <a:rPr lang="en-US" sz="1400">
                <a:solidFill>
                  <a:srgbClr val="0070C0"/>
                </a:solidFill>
                <a:latin typeface="+mj-lt"/>
              </a:rPr>
              <a:t> </a:t>
            </a:r>
            <a:r>
              <a:rPr lang="en-US" sz="1400" err="1">
                <a:solidFill>
                  <a:srgbClr val="0070C0"/>
                </a:solidFill>
                <a:latin typeface="+mj-lt"/>
              </a:rPr>
              <a:t>Voron</a:t>
            </a:r>
            <a:endParaRPr lang="en-US" sz="1400">
              <a:solidFill>
                <a:srgbClr val="0070C0"/>
              </a:solidFill>
              <a:latin typeface="+mj-lt"/>
            </a:endParaRPr>
          </a:p>
        </p:txBody>
      </p:sp>
      <p:sp>
        <p:nvSpPr>
          <p:cNvPr id="22" name="TextBox 21">
            <a:extLst>
              <a:ext uri="{FF2B5EF4-FFF2-40B4-BE49-F238E27FC236}">
                <a16:creationId xmlns:a16="http://schemas.microsoft.com/office/drawing/2014/main" id="{69F10863-E59B-421D-AB15-FDFB1E2C277A}"/>
              </a:ext>
            </a:extLst>
          </p:cNvPr>
          <p:cNvSpPr txBox="1"/>
          <p:nvPr/>
        </p:nvSpPr>
        <p:spPr>
          <a:xfrm>
            <a:off x="609600" y="1487509"/>
            <a:ext cx="6541994" cy="1077218"/>
          </a:xfrm>
          <a:prstGeom prst="rect">
            <a:avLst/>
          </a:prstGeom>
          <a:noFill/>
        </p:spPr>
        <p:txBody>
          <a:bodyPr wrap="square" rtlCol="0">
            <a:spAutoFit/>
          </a:bodyPr>
          <a:lstStyle/>
          <a:p>
            <a:r>
              <a:rPr lang="en-US" sz="2400">
                <a:solidFill>
                  <a:srgbClr val="FF0000"/>
                </a:solidFill>
                <a:latin typeface="+mj-lt"/>
              </a:rPr>
              <a:t>Time Stamp on Events</a:t>
            </a:r>
          </a:p>
          <a:p>
            <a:endParaRPr lang="en-US" sz="2000">
              <a:solidFill>
                <a:srgbClr val="14192F"/>
              </a:solidFill>
              <a:latin typeface="Century Gothic" panose="020B0502020202020204" pitchFamily="34" charset="0"/>
            </a:endParaRPr>
          </a:p>
          <a:p>
            <a:pPr marL="457200" indent="-457200">
              <a:buFont typeface="+mj-lt"/>
              <a:buAutoNum type="arabicPeriod"/>
            </a:pPr>
            <a:endParaRPr lang="en-US" sz="2000">
              <a:solidFill>
                <a:srgbClr val="14192F"/>
              </a:solidFill>
              <a:latin typeface="Century Gothic" panose="020B0502020202020204" pitchFamily="34" charset="0"/>
            </a:endParaRPr>
          </a:p>
        </p:txBody>
      </p:sp>
      <p:graphicFrame>
        <p:nvGraphicFramePr>
          <p:cNvPr id="24" name="Table 23">
            <a:extLst>
              <a:ext uri="{FF2B5EF4-FFF2-40B4-BE49-F238E27FC236}">
                <a16:creationId xmlns:a16="http://schemas.microsoft.com/office/drawing/2014/main" id="{7A273314-5D49-498A-9BB6-07F06FC04EF3}"/>
              </a:ext>
            </a:extLst>
          </p:cNvPr>
          <p:cNvGraphicFramePr>
            <a:graphicFrameLocks noGrp="1"/>
          </p:cNvGraphicFramePr>
          <p:nvPr>
            <p:extLst>
              <p:ext uri="{D42A27DB-BD31-4B8C-83A1-F6EECF244321}">
                <p14:modId xmlns:p14="http://schemas.microsoft.com/office/powerpoint/2010/main" val="2493061602"/>
              </p:ext>
            </p:extLst>
          </p:nvPr>
        </p:nvGraphicFramePr>
        <p:xfrm>
          <a:off x="609600" y="2050874"/>
          <a:ext cx="5918200" cy="3217086"/>
        </p:xfrm>
        <a:graphic>
          <a:graphicData uri="http://schemas.openxmlformats.org/drawingml/2006/table">
            <a:tbl>
              <a:tblPr firstRow="1" bandRow="1">
                <a:tableStyleId>{7DF18680-E054-41AD-8BC1-D1AEF772440D}</a:tableStyleId>
              </a:tblPr>
              <a:tblGrid>
                <a:gridCol w="1538864">
                  <a:extLst>
                    <a:ext uri="{9D8B030D-6E8A-4147-A177-3AD203B41FA5}">
                      <a16:colId xmlns:a16="http://schemas.microsoft.com/office/drawing/2014/main" val="20000"/>
                    </a:ext>
                  </a:extLst>
                </a:gridCol>
                <a:gridCol w="4379336">
                  <a:extLst>
                    <a:ext uri="{9D8B030D-6E8A-4147-A177-3AD203B41FA5}">
                      <a16:colId xmlns:a16="http://schemas.microsoft.com/office/drawing/2014/main" val="20001"/>
                    </a:ext>
                  </a:extLst>
                </a:gridCol>
              </a:tblGrid>
              <a:tr h="542372">
                <a:tc>
                  <a:txBody>
                    <a:bodyPr/>
                    <a:lstStyle/>
                    <a:p>
                      <a:r>
                        <a:rPr lang="en-US" b="0">
                          <a:solidFill>
                            <a:schemeClr val="bg1"/>
                          </a:solidFill>
                        </a:rPr>
                        <a:t>Time </a:t>
                      </a:r>
                      <a:endParaRPr lang="en-US" b="0">
                        <a:solidFill>
                          <a:schemeClr val="bg1"/>
                        </a:solidFill>
                        <a:latin typeface="Century Gothic" panose="020B0502020202020204" pitchFamily="34" charset="0"/>
                      </a:endParaRPr>
                    </a:p>
                  </a:txBody>
                  <a:tcPr/>
                </a:tc>
                <a:tc>
                  <a:txBody>
                    <a:bodyPr/>
                    <a:lstStyle/>
                    <a:p>
                      <a:r>
                        <a:rPr lang="en-US" b="0">
                          <a:solidFill>
                            <a:schemeClr val="bg1"/>
                          </a:solidFill>
                        </a:rPr>
                        <a:t>Description</a:t>
                      </a:r>
                      <a:endParaRPr lang="en-US" b="0">
                        <a:solidFill>
                          <a:schemeClr val="bg1"/>
                        </a:solidFill>
                        <a:latin typeface="Century Gothic" panose="020B0502020202020204" pitchFamily="34" charset="0"/>
                      </a:endParaRPr>
                    </a:p>
                  </a:txBody>
                  <a:tcPr/>
                </a:tc>
                <a:extLst>
                  <a:ext uri="{0D108BD9-81ED-4DB2-BD59-A6C34878D82A}">
                    <a16:rowId xmlns:a16="http://schemas.microsoft.com/office/drawing/2014/main" val="10000"/>
                  </a:ext>
                </a:extLst>
              </a:tr>
              <a:tr h="1337357">
                <a:tc>
                  <a:txBody>
                    <a:bodyPr/>
                    <a:lstStyle/>
                    <a:p>
                      <a:r>
                        <a:rPr lang="en-US"/>
                        <a:t>0900</a:t>
                      </a:r>
                      <a:endParaRPr lang="en-US">
                        <a:latin typeface="+mj-lt"/>
                      </a:endParaRPr>
                    </a:p>
                  </a:txBody>
                  <a:tcPr/>
                </a:tc>
                <a:tc>
                  <a:txBody>
                    <a:bodyPr/>
                    <a:lstStyle/>
                    <a:p>
                      <a:r>
                        <a:rPr lang="en-US"/>
                        <a:t>Several users working over the weekend have</a:t>
                      </a:r>
                      <a:r>
                        <a:rPr lang="en-US" baseline="0"/>
                        <a:t> called technical support stating that the network is slow.</a:t>
                      </a:r>
                      <a:endParaRPr lang="en-US">
                        <a:latin typeface="+mj-lt"/>
                      </a:endParaRPr>
                    </a:p>
                  </a:txBody>
                  <a:tcPr/>
                </a:tc>
                <a:extLst>
                  <a:ext uri="{0D108BD9-81ED-4DB2-BD59-A6C34878D82A}">
                    <a16:rowId xmlns:a16="http://schemas.microsoft.com/office/drawing/2014/main" val="10001"/>
                  </a:ext>
                </a:extLst>
              </a:tr>
              <a:tr h="1337357">
                <a:tc>
                  <a:txBody>
                    <a:bodyPr/>
                    <a:lstStyle/>
                    <a:p>
                      <a:r>
                        <a:rPr lang="en-US"/>
                        <a:t>1330</a:t>
                      </a:r>
                      <a:endParaRPr lang="en-US">
                        <a:latin typeface="+mj-lt"/>
                      </a:endParaRPr>
                    </a:p>
                  </a:txBody>
                  <a:tcPr/>
                </a:tc>
                <a:tc>
                  <a:txBody>
                    <a:bodyPr/>
                    <a:lstStyle/>
                    <a:p>
                      <a:r>
                        <a:rPr lang="en-US"/>
                        <a:t>The Accounts Payable servers that were being upgraded are “timing out” due to little to no bandwidth</a:t>
                      </a:r>
                      <a:r>
                        <a:rPr lang="en-US" baseline="0"/>
                        <a:t> to complete normal tasks.</a:t>
                      </a:r>
                      <a:endParaRPr lang="en-US">
                        <a:latin typeface="+mj-lt"/>
                      </a:endParaRPr>
                    </a:p>
                  </a:txBody>
                  <a:tcPr/>
                </a:tc>
                <a:extLst>
                  <a:ext uri="{0D108BD9-81ED-4DB2-BD59-A6C34878D82A}">
                    <a16:rowId xmlns:a16="http://schemas.microsoft.com/office/drawing/2014/main" val="10002"/>
                  </a:ext>
                </a:extLst>
              </a:tr>
            </a:tbl>
          </a:graphicData>
        </a:graphic>
      </p:graphicFrame>
      <p:cxnSp>
        <p:nvCxnSpPr>
          <p:cNvPr id="25" name="Straight Connector 24">
            <a:extLst>
              <a:ext uri="{FF2B5EF4-FFF2-40B4-BE49-F238E27FC236}">
                <a16:creationId xmlns:a16="http://schemas.microsoft.com/office/drawing/2014/main" id="{C803A5A2-E46D-4A35-8B9A-DFA2C5125435}"/>
              </a:ext>
            </a:extLst>
          </p:cNvPr>
          <p:cNvCxnSpPr>
            <a:cxnSpLocks/>
          </p:cNvCxnSpPr>
          <p:nvPr/>
        </p:nvCxnSpPr>
        <p:spPr>
          <a:xfrm flipV="1">
            <a:off x="6096000" y="41670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218BE786-C3C8-4394-A3A0-53BAC944A720}"/>
              </a:ext>
            </a:extLst>
          </p:cNvPr>
          <p:cNvSpPr>
            <a:spLocks noGrp="1"/>
          </p:cNvSpPr>
          <p:nvPr>
            <p:ph type="sldNum" sz="quarter" idx="12"/>
          </p:nvPr>
        </p:nvSpPr>
        <p:spPr/>
        <p:txBody>
          <a:bodyPr/>
          <a:lstStyle/>
          <a:p>
            <a:fld id="{702AF0C8-B6CA-4461-B059-8C4FB5CEC835}" type="slidenum">
              <a:rPr lang="en-US" smtClean="0"/>
              <a:t>14</a:t>
            </a:fld>
            <a:endParaRPr lang="en-US"/>
          </a:p>
        </p:txBody>
      </p:sp>
    </p:spTree>
    <p:extLst>
      <p:ext uri="{BB962C8B-B14F-4D97-AF65-F5344CB8AC3E}">
        <p14:creationId xmlns:p14="http://schemas.microsoft.com/office/powerpoint/2010/main" val="393442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09600" y="365125"/>
            <a:ext cx="10063954"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Scenario Update #2: An Urgent Matter</a:t>
            </a:r>
            <a:br>
              <a:rPr lang="en-US" sz="2500">
                <a:solidFill>
                  <a:srgbClr val="002060"/>
                </a:solidFill>
              </a:rPr>
            </a:br>
            <a:r>
              <a:rPr lang="en-US" sz="1600">
                <a:solidFill>
                  <a:srgbClr val="0070C0"/>
                </a:solidFill>
              </a:rPr>
              <a:t>December 14, 2018</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29350" y="400427"/>
            <a:ext cx="4444204" cy="677108"/>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What is a worm?</a:t>
            </a:r>
          </a:p>
          <a:p>
            <a:pPr marL="285750" indent="-285750">
              <a:buFont typeface="Arial" panose="020B0604020202020204" pitchFamily="34" charset="0"/>
              <a:buChar char="•"/>
            </a:pPr>
            <a:r>
              <a:rPr lang="en-US" sz="1200">
                <a:solidFill>
                  <a:srgbClr val="002060"/>
                </a:solidFill>
                <a:latin typeface="+mj-lt"/>
              </a:rPr>
              <a:t>What systems are affected? </a:t>
            </a:r>
          </a:p>
          <a:p>
            <a:pPr marL="285750" indent="-285750">
              <a:buFont typeface="Arial" panose="020B0604020202020204" pitchFamily="34" charset="0"/>
              <a:buChar char="•"/>
            </a:pPr>
            <a:r>
              <a:rPr lang="en-US" sz="1200">
                <a:solidFill>
                  <a:srgbClr val="002060"/>
                </a:solidFill>
                <a:latin typeface="+mj-lt"/>
              </a:rPr>
              <a:t>What are should your first steps be in response</a:t>
            </a:r>
            <a:r>
              <a:rPr lang="en-US" sz="1400">
                <a:solidFill>
                  <a:schemeClr val="bg1"/>
                </a:solidFill>
                <a:latin typeface="Century Gothic" panose="020B0502020202020204" pitchFamily="34" charset="0"/>
              </a:rPr>
              <a:t>?</a:t>
            </a:r>
          </a:p>
        </p:txBody>
      </p:sp>
      <p:sp>
        <p:nvSpPr>
          <p:cNvPr id="21" name="TextBox 20">
            <a:extLst>
              <a:ext uri="{FF2B5EF4-FFF2-40B4-BE49-F238E27FC236}">
                <a16:creationId xmlns:a16="http://schemas.microsoft.com/office/drawing/2014/main" id="{671A1439-17B2-4748-AA3C-5896206FBD46}"/>
              </a:ext>
            </a:extLst>
          </p:cNvPr>
          <p:cNvSpPr txBox="1"/>
          <p:nvPr/>
        </p:nvSpPr>
        <p:spPr>
          <a:xfrm>
            <a:off x="7349367" y="4209379"/>
            <a:ext cx="4444201" cy="2031325"/>
          </a:xfrm>
          <a:prstGeom prst="rect">
            <a:avLst/>
          </a:prstGeom>
          <a:noFill/>
        </p:spPr>
        <p:txBody>
          <a:bodyPr wrap="square">
            <a:spAutoFit/>
          </a:bodyPr>
          <a:lstStyle/>
          <a:p>
            <a:r>
              <a:rPr lang="en-US" sz="1600">
                <a:solidFill>
                  <a:srgbClr val="14192F"/>
                </a:solidFill>
                <a:latin typeface="+mj-lt"/>
              </a:rPr>
              <a:t>Sapphire Computer Worm – AKA “Sapphire” – exploits vulnerabilities in Microsoft SQL Servers.  </a:t>
            </a:r>
          </a:p>
          <a:p>
            <a:endParaRPr lang="en-US" sz="1600" b="1">
              <a:solidFill>
                <a:srgbClr val="14192F"/>
              </a:solidFill>
              <a:latin typeface="+mj-lt"/>
            </a:endParaRPr>
          </a:p>
          <a:p>
            <a:r>
              <a:rPr lang="en-US" sz="1600">
                <a:solidFill>
                  <a:srgbClr val="14192F"/>
                </a:solidFill>
                <a:latin typeface="+mj-lt"/>
              </a:rPr>
              <a:t>It has little impact of home or desktop PCs.</a:t>
            </a:r>
          </a:p>
          <a:p>
            <a:endParaRPr lang="en-US" sz="1600">
              <a:solidFill>
                <a:srgbClr val="14192F"/>
              </a:solidFill>
              <a:latin typeface="+mj-lt"/>
            </a:endParaRPr>
          </a:p>
          <a:p>
            <a:r>
              <a:rPr lang="en-US" sz="1600">
                <a:solidFill>
                  <a:srgbClr val="14192F"/>
                </a:solidFill>
                <a:latin typeface="+mj-lt"/>
              </a:rPr>
              <a:t>It does not infect Linux, Mac, or Unix</a:t>
            </a:r>
            <a:endParaRPr lang="en-US" sz="1600">
              <a:solidFill>
                <a:srgbClr val="FA5309"/>
              </a:solidFill>
              <a:latin typeface="+mj-lt"/>
            </a:endParaRPr>
          </a:p>
          <a:p>
            <a:endParaRPr lang="en-US" sz="1400">
              <a:solidFill>
                <a:srgbClr val="FF0000"/>
              </a:solidFill>
              <a:latin typeface="+mj-lt"/>
            </a:endParaRPr>
          </a:p>
        </p:txBody>
      </p:sp>
      <p:sp>
        <p:nvSpPr>
          <p:cNvPr id="22" name="TextBox 21">
            <a:extLst>
              <a:ext uri="{FF2B5EF4-FFF2-40B4-BE49-F238E27FC236}">
                <a16:creationId xmlns:a16="http://schemas.microsoft.com/office/drawing/2014/main" id="{69F10863-E59B-421D-AB15-FDFB1E2C277A}"/>
              </a:ext>
            </a:extLst>
          </p:cNvPr>
          <p:cNvSpPr txBox="1"/>
          <p:nvPr/>
        </p:nvSpPr>
        <p:spPr>
          <a:xfrm>
            <a:off x="838200" y="1360509"/>
            <a:ext cx="5943600" cy="5386090"/>
          </a:xfrm>
          <a:prstGeom prst="rect">
            <a:avLst/>
          </a:prstGeom>
          <a:noFill/>
        </p:spPr>
        <p:txBody>
          <a:bodyPr wrap="square" rtlCol="0">
            <a:spAutoFit/>
          </a:bodyPr>
          <a:lstStyle/>
          <a:p>
            <a:r>
              <a:rPr lang="en-US">
                <a:solidFill>
                  <a:srgbClr val="0070C0"/>
                </a:solidFill>
                <a:latin typeface="+mj-lt"/>
              </a:rPr>
              <a:t>What does SAPPHIRE do?</a:t>
            </a:r>
          </a:p>
          <a:p>
            <a:pPr marL="342900" indent="-342900">
              <a:buFont typeface="Arial" panose="020B0604020202020204" pitchFamily="34" charset="0"/>
              <a:buChar char="•"/>
            </a:pPr>
            <a:r>
              <a:rPr lang="en-US">
                <a:solidFill>
                  <a:srgbClr val="14192F"/>
                </a:solidFill>
                <a:latin typeface="+mj-lt"/>
              </a:rPr>
              <a:t>Once the server is infected, it endeavors to spread quickly by sending a similar payload to arbitrary IP addresses on the host network. </a:t>
            </a:r>
          </a:p>
          <a:p>
            <a:pPr marL="342900" indent="-342900">
              <a:buFont typeface="Arial" panose="020B0604020202020204" pitchFamily="34" charset="0"/>
              <a:buChar char="•"/>
            </a:pPr>
            <a:r>
              <a:rPr lang="en-US">
                <a:solidFill>
                  <a:srgbClr val="14192F"/>
                </a:solidFill>
                <a:latin typeface="+mj-lt"/>
              </a:rPr>
              <a:t>This brings on a denial-of-service condition on its targets.</a:t>
            </a:r>
          </a:p>
          <a:p>
            <a:pPr marL="342900" indent="-342900">
              <a:buFont typeface="Arial" panose="020B0604020202020204" pitchFamily="34" charset="0"/>
              <a:buChar char="•"/>
            </a:pPr>
            <a:endParaRPr lang="en-US">
              <a:solidFill>
                <a:srgbClr val="14192F"/>
              </a:solidFill>
              <a:latin typeface="+mj-lt"/>
            </a:endParaRPr>
          </a:p>
          <a:p>
            <a:r>
              <a:rPr lang="en-US">
                <a:solidFill>
                  <a:srgbClr val="0070C0"/>
                </a:solidFill>
                <a:latin typeface="+mj-lt"/>
              </a:rPr>
              <a:t>Mitigations Options</a:t>
            </a:r>
          </a:p>
          <a:p>
            <a:pPr marL="342900" indent="-342900">
              <a:buFont typeface="Arial" panose="020B0604020202020204" pitchFamily="34" charset="0"/>
              <a:buChar char="•"/>
            </a:pPr>
            <a:r>
              <a:rPr lang="en-US">
                <a:solidFill>
                  <a:srgbClr val="14192F"/>
                </a:solidFill>
                <a:latin typeface="+mj-lt"/>
              </a:rPr>
              <a:t>Long-Term</a:t>
            </a:r>
          </a:p>
          <a:p>
            <a:pPr marL="800100" lvl="1" indent="-342900">
              <a:buFont typeface="Arial" panose="020B0604020202020204" pitchFamily="34" charset="0"/>
              <a:buChar char="•"/>
            </a:pPr>
            <a:r>
              <a:rPr lang="en-US">
                <a:solidFill>
                  <a:srgbClr val="14192F"/>
                </a:solidFill>
                <a:latin typeface="+mj-lt"/>
              </a:rPr>
              <a:t>Microsoft has created patch that can be installed</a:t>
            </a:r>
          </a:p>
          <a:p>
            <a:pPr marL="342900" indent="-342900">
              <a:buFont typeface="Arial" panose="020B0604020202020204" pitchFamily="34" charset="0"/>
              <a:buChar char="•"/>
            </a:pPr>
            <a:r>
              <a:rPr lang="en-US">
                <a:solidFill>
                  <a:srgbClr val="14192F"/>
                </a:solidFill>
                <a:latin typeface="+mj-lt"/>
              </a:rPr>
              <a:t>Short-Term</a:t>
            </a:r>
          </a:p>
          <a:p>
            <a:pPr marL="800100" lvl="1" indent="-342900">
              <a:buFont typeface="Arial" panose="020B0604020202020204" pitchFamily="34" charset="0"/>
              <a:buChar char="•"/>
            </a:pPr>
            <a:r>
              <a:rPr lang="en-US">
                <a:solidFill>
                  <a:srgbClr val="14192F"/>
                </a:solidFill>
                <a:latin typeface="+mj-lt"/>
              </a:rPr>
              <a:t>Block SAPPHIRE signature at the firewall.</a:t>
            </a:r>
          </a:p>
          <a:p>
            <a:pPr marL="800100" lvl="1" indent="-342900">
              <a:buFont typeface="Arial" panose="020B0604020202020204" pitchFamily="34" charset="0"/>
              <a:buChar char="•"/>
            </a:pPr>
            <a:r>
              <a:rPr lang="en-US">
                <a:solidFill>
                  <a:srgbClr val="14192F"/>
                </a:solidFill>
                <a:latin typeface="+mj-lt"/>
              </a:rPr>
              <a:t>Since the worm does not taint any files, an infected machine can be cleaned by just rebooting the machine to a previous configuration.</a:t>
            </a:r>
          </a:p>
          <a:p>
            <a:pPr marL="800100" lvl="1" indent="-342900">
              <a:buFont typeface="Arial" panose="020B0604020202020204" pitchFamily="34" charset="0"/>
              <a:buChar char="•"/>
            </a:pPr>
            <a:r>
              <a:rPr lang="en-US">
                <a:solidFill>
                  <a:srgbClr val="14192F"/>
                </a:solidFill>
                <a:latin typeface="+mj-lt"/>
              </a:rPr>
              <a:t>However, it can get re-contaminated if connected with another infected system.</a:t>
            </a:r>
          </a:p>
          <a:p>
            <a:pPr marL="800100" lvl="1" indent="-342900">
              <a:buFont typeface="Arial" panose="020B0604020202020204" pitchFamily="34" charset="0"/>
              <a:buChar char="•"/>
            </a:pPr>
            <a:endParaRPr lang="en-US" sz="2000">
              <a:solidFill>
                <a:srgbClr val="14192F"/>
              </a:solidFill>
              <a:latin typeface="+mj-lt"/>
            </a:endParaRPr>
          </a:p>
        </p:txBody>
      </p:sp>
      <p:sp>
        <p:nvSpPr>
          <p:cNvPr id="12" name="Rectangle 11">
            <a:extLst>
              <a:ext uri="{FF2B5EF4-FFF2-40B4-BE49-F238E27FC236}">
                <a16:creationId xmlns:a16="http://schemas.microsoft.com/office/drawing/2014/main" id="{A7276C21-0FC1-4BA3-9517-C5068A0B8F07}"/>
              </a:ext>
            </a:extLst>
          </p:cNvPr>
          <p:cNvSpPr/>
          <p:nvPr/>
        </p:nvSpPr>
        <p:spPr>
          <a:xfrm>
            <a:off x="7349368" y="1833838"/>
            <a:ext cx="4444203" cy="2189572"/>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6665B4C-FA24-4F80-8E7E-FD631DEF6926}"/>
              </a:ext>
            </a:extLst>
          </p:cNvPr>
          <p:cNvSpPr/>
          <p:nvPr/>
        </p:nvSpPr>
        <p:spPr>
          <a:xfrm>
            <a:off x="7347879" y="1833838"/>
            <a:ext cx="4444202" cy="10859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TextBox 13">
            <a:extLst>
              <a:ext uri="{FF2B5EF4-FFF2-40B4-BE49-F238E27FC236}">
                <a16:creationId xmlns:a16="http://schemas.microsoft.com/office/drawing/2014/main" id="{FC6E17F1-E893-45E8-ADE4-DD0AB489563C}"/>
              </a:ext>
            </a:extLst>
          </p:cNvPr>
          <p:cNvSpPr txBox="1"/>
          <p:nvPr/>
        </p:nvSpPr>
        <p:spPr>
          <a:xfrm>
            <a:off x="7347879" y="2005294"/>
            <a:ext cx="4414629" cy="184665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t>WARNING!!! WARNING</a:t>
            </a:r>
            <a:r>
              <a:rPr lang="en-US" b="1">
                <a:solidFill>
                  <a:schemeClr val="bg1"/>
                </a:solidFill>
              </a:rPr>
              <a:t>!!!</a:t>
            </a:r>
          </a:p>
          <a:p>
            <a:endParaRPr lang="en-US" sz="1200" b="1">
              <a:solidFill>
                <a:schemeClr val="bg1"/>
              </a:solidFill>
            </a:endParaRPr>
          </a:p>
          <a:p>
            <a:r>
              <a:rPr lang="en-US" sz="1200" b="1"/>
              <a:t>MALWARE NAME: </a:t>
            </a:r>
            <a:r>
              <a:rPr lang="en-US" sz="1200" b="1">
                <a:solidFill>
                  <a:srgbClr val="FF0000"/>
                </a:solidFill>
              </a:rPr>
              <a:t>SAPPHIRE</a:t>
            </a:r>
          </a:p>
          <a:p>
            <a:r>
              <a:rPr lang="en-US" sz="1200" b="1"/>
              <a:t>   </a:t>
            </a:r>
          </a:p>
          <a:p>
            <a:r>
              <a:rPr lang="en-US" sz="1200" b="1"/>
              <a:t>MALWARE TYPE: </a:t>
            </a:r>
            <a:r>
              <a:rPr lang="en-US" sz="1200" b="1">
                <a:solidFill>
                  <a:srgbClr val="FF0000"/>
                </a:solidFill>
              </a:rPr>
              <a:t>WORM </a:t>
            </a:r>
          </a:p>
          <a:p>
            <a:endParaRPr lang="en-US" sz="1200" b="1"/>
          </a:p>
          <a:p>
            <a:r>
              <a:rPr lang="en-US" sz="1200" b="1"/>
              <a:t>IMPACT: </a:t>
            </a:r>
            <a:r>
              <a:rPr lang="en-US" sz="1200" b="1">
                <a:solidFill>
                  <a:srgbClr val="FF0000"/>
                </a:solidFill>
              </a:rPr>
              <a:t>DENIAL OF SERVICE</a:t>
            </a:r>
          </a:p>
          <a:p>
            <a:endParaRPr lang="en-US" sz="1200" b="1"/>
          </a:p>
          <a:p>
            <a:r>
              <a:rPr lang="en-US" sz="1200" b="1"/>
              <a:t>SYSTEMS VULNERABLE: </a:t>
            </a:r>
            <a:r>
              <a:rPr lang="en-US" sz="1200" b="1">
                <a:solidFill>
                  <a:srgbClr val="FF0000"/>
                </a:solidFill>
              </a:rPr>
              <a:t>ALL WINDOWS SQL SERVERS</a:t>
            </a:r>
          </a:p>
        </p:txBody>
      </p:sp>
      <p:sp>
        <p:nvSpPr>
          <p:cNvPr id="15" name="Rectangle 14">
            <a:extLst>
              <a:ext uri="{FF2B5EF4-FFF2-40B4-BE49-F238E27FC236}">
                <a16:creationId xmlns:a16="http://schemas.microsoft.com/office/drawing/2014/main" id="{B0BD329D-891D-41A5-AF3E-FCDCB6E95D6A}"/>
              </a:ext>
            </a:extLst>
          </p:cNvPr>
          <p:cNvSpPr/>
          <p:nvPr/>
        </p:nvSpPr>
        <p:spPr>
          <a:xfrm>
            <a:off x="7349369" y="3914812"/>
            <a:ext cx="4444202" cy="10859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6" name="Picture 15">
            <a:extLst>
              <a:ext uri="{FF2B5EF4-FFF2-40B4-BE49-F238E27FC236}">
                <a16:creationId xmlns:a16="http://schemas.microsoft.com/office/drawing/2014/main" id="{38397E7F-F75D-4DBE-AF8B-4DF9991E26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2745" y="2092394"/>
            <a:ext cx="1280160" cy="1403544"/>
          </a:xfrm>
          <a:prstGeom prst="rect">
            <a:avLst/>
          </a:prstGeom>
        </p:spPr>
      </p:pic>
      <p:cxnSp>
        <p:nvCxnSpPr>
          <p:cNvPr id="17" name="Straight Connector 16">
            <a:extLst>
              <a:ext uri="{FF2B5EF4-FFF2-40B4-BE49-F238E27FC236}">
                <a16:creationId xmlns:a16="http://schemas.microsoft.com/office/drawing/2014/main" id="{0CFB8668-7A6E-419E-B2C1-19F226A96C4C}"/>
              </a:ext>
            </a:extLst>
          </p:cNvPr>
          <p:cNvCxnSpPr>
            <a:cxnSpLocks/>
          </p:cNvCxnSpPr>
          <p:nvPr/>
        </p:nvCxnSpPr>
        <p:spPr>
          <a:xfrm flipV="1">
            <a:off x="6096000" y="422275"/>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A5D31400-8EBB-4858-AEFF-059639B5D9CC}"/>
              </a:ext>
            </a:extLst>
          </p:cNvPr>
          <p:cNvSpPr>
            <a:spLocks noGrp="1"/>
          </p:cNvSpPr>
          <p:nvPr>
            <p:ph type="sldNum" sz="quarter" idx="12"/>
          </p:nvPr>
        </p:nvSpPr>
        <p:spPr/>
        <p:txBody>
          <a:bodyPr/>
          <a:lstStyle/>
          <a:p>
            <a:fld id="{702AF0C8-B6CA-4461-B059-8C4FB5CEC835}" type="slidenum">
              <a:rPr lang="en-US" smtClean="0"/>
              <a:t>15</a:t>
            </a:fld>
            <a:endParaRPr lang="en-US"/>
          </a:p>
        </p:txBody>
      </p:sp>
    </p:spTree>
    <p:extLst>
      <p:ext uri="{BB962C8B-B14F-4D97-AF65-F5344CB8AC3E}">
        <p14:creationId xmlns:p14="http://schemas.microsoft.com/office/powerpoint/2010/main" val="748689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35000" y="365125"/>
            <a:ext cx="100187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Options Analysis</a:t>
            </a:r>
            <a:br>
              <a:rPr lang="en-US" sz="2500">
                <a:solidFill>
                  <a:srgbClr val="002060"/>
                </a:solidFill>
              </a:rPr>
            </a:br>
            <a:r>
              <a:rPr lang="en-US" sz="1600">
                <a:solidFill>
                  <a:srgbClr val="0070C0"/>
                </a:solidFill>
              </a:rPr>
              <a:t>December 14, 2018</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172206" y="508148"/>
            <a:ext cx="4481507" cy="461665"/>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With limited resources, how will you prioritize your action?</a:t>
            </a:r>
          </a:p>
          <a:p>
            <a:pPr marL="285750" indent="-285750">
              <a:buFont typeface="Arial" panose="020B0604020202020204" pitchFamily="34" charset="0"/>
              <a:buChar char="•"/>
            </a:pPr>
            <a:r>
              <a:rPr lang="en-US" sz="1200">
                <a:solidFill>
                  <a:srgbClr val="002060"/>
                </a:solidFill>
                <a:latin typeface="+mj-lt"/>
              </a:rPr>
              <a:t>Which option is the best decision for Seaside?</a:t>
            </a:r>
          </a:p>
        </p:txBody>
      </p:sp>
      <p:sp>
        <p:nvSpPr>
          <p:cNvPr id="22" name="TextBox 21">
            <a:extLst>
              <a:ext uri="{FF2B5EF4-FFF2-40B4-BE49-F238E27FC236}">
                <a16:creationId xmlns:a16="http://schemas.microsoft.com/office/drawing/2014/main" id="{69F10863-E59B-421D-AB15-FDFB1E2C277A}"/>
              </a:ext>
            </a:extLst>
          </p:cNvPr>
          <p:cNvSpPr txBox="1"/>
          <p:nvPr/>
        </p:nvSpPr>
        <p:spPr>
          <a:xfrm>
            <a:off x="838200" y="1294276"/>
            <a:ext cx="6921500" cy="400110"/>
          </a:xfrm>
          <a:prstGeom prst="rect">
            <a:avLst/>
          </a:prstGeom>
          <a:noFill/>
        </p:spPr>
        <p:txBody>
          <a:bodyPr wrap="square" rtlCol="0">
            <a:spAutoFit/>
          </a:bodyPr>
          <a:lstStyle/>
          <a:p>
            <a:r>
              <a:rPr lang="en-US" sz="2000">
                <a:solidFill>
                  <a:srgbClr val="FF0000"/>
                </a:solidFill>
                <a:latin typeface="+mj-lt"/>
              </a:rPr>
              <a:t>Prioritizing Actions</a:t>
            </a:r>
          </a:p>
        </p:txBody>
      </p:sp>
      <p:sp>
        <p:nvSpPr>
          <p:cNvPr id="11" name="Oval 10">
            <a:extLst>
              <a:ext uri="{FF2B5EF4-FFF2-40B4-BE49-F238E27FC236}">
                <a16:creationId xmlns:a16="http://schemas.microsoft.com/office/drawing/2014/main" id="{F2EF9BC4-358A-4DB1-BBAD-4B77F86BC9DA}"/>
              </a:ext>
            </a:extLst>
          </p:cNvPr>
          <p:cNvSpPr/>
          <p:nvPr/>
        </p:nvSpPr>
        <p:spPr>
          <a:xfrm>
            <a:off x="1270341" y="1922370"/>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1</a:t>
            </a:r>
          </a:p>
        </p:txBody>
      </p:sp>
      <p:sp>
        <p:nvSpPr>
          <p:cNvPr id="17" name="Oval 16">
            <a:extLst>
              <a:ext uri="{FF2B5EF4-FFF2-40B4-BE49-F238E27FC236}">
                <a16:creationId xmlns:a16="http://schemas.microsoft.com/office/drawing/2014/main" id="{35907BDF-038E-4BC6-949F-A3AE53A41ED6}"/>
              </a:ext>
            </a:extLst>
          </p:cNvPr>
          <p:cNvSpPr/>
          <p:nvPr/>
        </p:nvSpPr>
        <p:spPr>
          <a:xfrm>
            <a:off x="4078087" y="1922370"/>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2</a:t>
            </a:r>
          </a:p>
        </p:txBody>
      </p:sp>
      <p:sp>
        <p:nvSpPr>
          <p:cNvPr id="18" name="Oval 17">
            <a:extLst>
              <a:ext uri="{FF2B5EF4-FFF2-40B4-BE49-F238E27FC236}">
                <a16:creationId xmlns:a16="http://schemas.microsoft.com/office/drawing/2014/main" id="{B2198A0F-66A5-47D9-88E8-7DFE9D66A9EA}"/>
              </a:ext>
            </a:extLst>
          </p:cNvPr>
          <p:cNvSpPr/>
          <p:nvPr/>
        </p:nvSpPr>
        <p:spPr>
          <a:xfrm>
            <a:off x="6781800" y="1922369"/>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3</a:t>
            </a:r>
          </a:p>
        </p:txBody>
      </p:sp>
      <p:sp>
        <p:nvSpPr>
          <p:cNvPr id="19" name="TextBox 18">
            <a:extLst>
              <a:ext uri="{FF2B5EF4-FFF2-40B4-BE49-F238E27FC236}">
                <a16:creationId xmlns:a16="http://schemas.microsoft.com/office/drawing/2014/main" id="{2A02840D-9FAD-4DCF-947C-B391CDF991D9}"/>
              </a:ext>
            </a:extLst>
          </p:cNvPr>
          <p:cNvSpPr txBox="1"/>
          <p:nvPr/>
        </p:nvSpPr>
        <p:spPr>
          <a:xfrm>
            <a:off x="838201" y="3311115"/>
            <a:ext cx="2235200" cy="3293209"/>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Pull all cyber personnel off current duties and begin testing and deployment of Microsoft Patch</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Quickest option to securing against SAPPHIRE</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Delay of Inventory</a:t>
            </a:r>
          </a:p>
        </p:txBody>
      </p:sp>
      <p:sp>
        <p:nvSpPr>
          <p:cNvPr id="20" name="TextBox 19">
            <a:extLst>
              <a:ext uri="{FF2B5EF4-FFF2-40B4-BE49-F238E27FC236}">
                <a16:creationId xmlns:a16="http://schemas.microsoft.com/office/drawing/2014/main" id="{58DBFE6E-C136-4C85-BA33-392D1F92CE23}"/>
              </a:ext>
            </a:extLst>
          </p:cNvPr>
          <p:cNvSpPr txBox="1"/>
          <p:nvPr/>
        </p:nvSpPr>
        <p:spPr>
          <a:xfrm>
            <a:off x="3440354" y="3311115"/>
            <a:ext cx="2565399" cy="3293209"/>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Block SAPPHIRE at the firewall between external and corporate network</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Quickest way to prevent SAPPHIRE from getting into Seaside.  Cyber staff continues Inventory</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All systems still vulnerable to SAPPHIRE</a:t>
            </a:r>
          </a:p>
        </p:txBody>
      </p:sp>
      <p:sp>
        <p:nvSpPr>
          <p:cNvPr id="23" name="TextBox 22">
            <a:extLst>
              <a:ext uri="{FF2B5EF4-FFF2-40B4-BE49-F238E27FC236}">
                <a16:creationId xmlns:a16="http://schemas.microsoft.com/office/drawing/2014/main" id="{4755B5B8-1023-4D05-8474-EDC23AEC8EF7}"/>
              </a:ext>
            </a:extLst>
          </p:cNvPr>
          <p:cNvSpPr txBox="1"/>
          <p:nvPr/>
        </p:nvSpPr>
        <p:spPr>
          <a:xfrm>
            <a:off x="6217574" y="3311115"/>
            <a:ext cx="2565400" cy="3046988"/>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Hybrid of options 1 and 2.  Requires identifying prioritized systems</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Begins immediate defense against SAPPHIRE and continues inventory process.</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Some delay in inventory</a:t>
            </a:r>
          </a:p>
        </p:txBody>
      </p:sp>
      <p:cxnSp>
        <p:nvCxnSpPr>
          <p:cNvPr id="24" name="Straight Connector 23">
            <a:extLst>
              <a:ext uri="{FF2B5EF4-FFF2-40B4-BE49-F238E27FC236}">
                <a16:creationId xmlns:a16="http://schemas.microsoft.com/office/drawing/2014/main" id="{6A26B690-DAEC-42FF-B1E3-301A40F526DF}"/>
              </a:ext>
            </a:extLst>
          </p:cNvPr>
          <p:cNvCxnSpPr>
            <a:cxnSpLocks/>
          </p:cNvCxnSpPr>
          <p:nvPr/>
        </p:nvCxnSpPr>
        <p:spPr>
          <a:xfrm flipV="1">
            <a:off x="6096000" y="407183"/>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E88C5A73-4949-47D4-8D16-CEC970BC811A}"/>
              </a:ext>
            </a:extLst>
          </p:cNvPr>
          <p:cNvSpPr/>
          <p:nvPr/>
        </p:nvSpPr>
        <p:spPr>
          <a:xfrm>
            <a:off x="9634721" y="1922370"/>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4</a:t>
            </a:r>
          </a:p>
        </p:txBody>
      </p:sp>
      <p:sp>
        <p:nvSpPr>
          <p:cNvPr id="16" name="TextBox 15">
            <a:extLst>
              <a:ext uri="{FF2B5EF4-FFF2-40B4-BE49-F238E27FC236}">
                <a16:creationId xmlns:a16="http://schemas.microsoft.com/office/drawing/2014/main" id="{BCA70DBB-67A0-4082-BA1B-229F5F74649E}"/>
              </a:ext>
            </a:extLst>
          </p:cNvPr>
          <p:cNvSpPr txBox="1"/>
          <p:nvPr/>
        </p:nvSpPr>
        <p:spPr>
          <a:xfrm>
            <a:off x="9058839" y="3298415"/>
            <a:ext cx="2565400" cy="2062103"/>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Participant Defined</a:t>
            </a:r>
            <a:endParaRPr lang="en-US" sz="1600">
              <a:solidFill>
                <a:srgbClr val="14192F"/>
              </a:solidFill>
              <a:highlight>
                <a:srgbClr val="FFFF00"/>
              </a:highlight>
              <a:latin typeface="+mj-lt"/>
            </a:endParaRP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 Participant Defined </a:t>
            </a:r>
            <a:endParaRPr lang="en-US" sz="1600">
              <a:solidFill>
                <a:srgbClr val="14192F"/>
              </a:solidFill>
              <a:highlight>
                <a:srgbClr val="FFFF00"/>
              </a:highlight>
              <a:latin typeface="+mj-lt"/>
            </a:endParaRP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 Participant Defined</a:t>
            </a:r>
            <a:endParaRPr lang="en-US" sz="1600">
              <a:solidFill>
                <a:srgbClr val="14192F"/>
              </a:solidFill>
              <a:highlight>
                <a:srgbClr val="FFFF00"/>
              </a:highlight>
              <a:latin typeface="+mj-lt"/>
            </a:endParaRPr>
          </a:p>
        </p:txBody>
      </p:sp>
      <p:sp>
        <p:nvSpPr>
          <p:cNvPr id="2" name="Slide Number Placeholder 1">
            <a:extLst>
              <a:ext uri="{FF2B5EF4-FFF2-40B4-BE49-F238E27FC236}">
                <a16:creationId xmlns:a16="http://schemas.microsoft.com/office/drawing/2014/main" id="{D5124838-D052-4192-A8E0-EED538ED9756}"/>
              </a:ext>
            </a:extLst>
          </p:cNvPr>
          <p:cNvSpPr>
            <a:spLocks noGrp="1"/>
          </p:cNvSpPr>
          <p:nvPr>
            <p:ph type="sldNum" sz="quarter" idx="12"/>
          </p:nvPr>
        </p:nvSpPr>
        <p:spPr/>
        <p:txBody>
          <a:bodyPr/>
          <a:lstStyle/>
          <a:p>
            <a:fld id="{702AF0C8-B6CA-4461-B059-8C4FB5CEC835}" type="slidenum">
              <a:rPr lang="en-US" smtClean="0"/>
              <a:t>16</a:t>
            </a:fld>
            <a:endParaRPr lang="en-US"/>
          </a:p>
        </p:txBody>
      </p:sp>
    </p:spTree>
    <p:extLst>
      <p:ext uri="{BB962C8B-B14F-4D97-AF65-F5344CB8AC3E}">
        <p14:creationId xmlns:p14="http://schemas.microsoft.com/office/powerpoint/2010/main" val="1072018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590550" y="250825"/>
            <a:ext cx="11010901"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spcBef>
                <a:spcPts val="1200"/>
              </a:spcBef>
            </a:pPr>
            <a:r>
              <a:rPr lang="en-US" sz="2000">
                <a:solidFill>
                  <a:srgbClr val="002060"/>
                </a:solidFill>
              </a:rPr>
              <a:t>Scenario Update #3: Rogue Data Flows  </a:t>
            </a:r>
            <a:br>
              <a:rPr lang="en-US" sz="2000">
                <a:solidFill>
                  <a:srgbClr val="002060"/>
                </a:solidFill>
              </a:rPr>
            </a:br>
            <a:r>
              <a:rPr lang="en-US" sz="1600">
                <a:solidFill>
                  <a:srgbClr val="0070C0"/>
                </a:solidFill>
              </a:rPr>
              <a:t>January 4, 2019</a:t>
            </a:r>
          </a:p>
        </p:txBody>
      </p:sp>
      <p:sp>
        <p:nvSpPr>
          <p:cNvPr id="80" name="TextBox 79">
            <a:extLst>
              <a:ext uri="{FF2B5EF4-FFF2-40B4-BE49-F238E27FC236}">
                <a16:creationId xmlns:a16="http://schemas.microsoft.com/office/drawing/2014/main" id="{7A6EADEE-EFD4-4C60-9D5F-4CC00EFA094B}"/>
              </a:ext>
            </a:extLst>
          </p:cNvPr>
          <p:cNvSpPr txBox="1"/>
          <p:nvPr/>
        </p:nvSpPr>
        <p:spPr>
          <a:xfrm>
            <a:off x="7156340" y="371978"/>
            <a:ext cx="4591050" cy="461665"/>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What should be done with this T1 connection?  </a:t>
            </a:r>
          </a:p>
          <a:p>
            <a:pPr marL="285750" indent="-285750">
              <a:buFont typeface="Arial" panose="020B0604020202020204" pitchFamily="34" charset="0"/>
              <a:buChar char="•"/>
            </a:pPr>
            <a:r>
              <a:rPr lang="en-US" sz="1200">
                <a:solidFill>
                  <a:srgbClr val="002060"/>
                </a:solidFill>
                <a:latin typeface="+mj-lt"/>
              </a:rPr>
              <a:t>Is this a violation of the network policy?</a:t>
            </a:r>
          </a:p>
        </p:txBody>
      </p:sp>
      <p:cxnSp>
        <p:nvCxnSpPr>
          <p:cNvPr id="323" name="Straight Connector 322">
            <a:extLst>
              <a:ext uri="{FF2B5EF4-FFF2-40B4-BE49-F238E27FC236}">
                <a16:creationId xmlns:a16="http://schemas.microsoft.com/office/drawing/2014/main" id="{29BB4330-3BD7-4346-9A64-B8528DBFCBF1}"/>
              </a:ext>
            </a:extLst>
          </p:cNvPr>
          <p:cNvCxnSpPr>
            <a:cxnSpLocks/>
          </p:cNvCxnSpPr>
          <p:nvPr/>
        </p:nvCxnSpPr>
        <p:spPr>
          <a:xfrm flipV="1">
            <a:off x="7010400" y="297527"/>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2" name="Rectangle 131">
            <a:extLst>
              <a:ext uri="{FF2B5EF4-FFF2-40B4-BE49-F238E27FC236}">
                <a16:creationId xmlns:a16="http://schemas.microsoft.com/office/drawing/2014/main" id="{EDA8EF85-D6ED-440C-8B90-E64392827D61}"/>
              </a:ext>
            </a:extLst>
          </p:cNvPr>
          <p:cNvSpPr/>
          <p:nvPr/>
        </p:nvSpPr>
        <p:spPr>
          <a:xfrm>
            <a:off x="99126" y="1221159"/>
            <a:ext cx="2227479"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a:extLst>
              <a:ext uri="{FF2B5EF4-FFF2-40B4-BE49-F238E27FC236}">
                <a16:creationId xmlns:a16="http://schemas.microsoft.com/office/drawing/2014/main" id="{2B35D1AF-539C-485C-B565-308620164141}"/>
              </a:ext>
            </a:extLst>
          </p:cNvPr>
          <p:cNvSpPr/>
          <p:nvPr/>
        </p:nvSpPr>
        <p:spPr bwMode="auto">
          <a:xfrm>
            <a:off x="2299304" y="1221159"/>
            <a:ext cx="9793569"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nvGrpSpPr>
          <p:cNvPr id="134" name="Group 133">
            <a:extLst>
              <a:ext uri="{FF2B5EF4-FFF2-40B4-BE49-F238E27FC236}">
                <a16:creationId xmlns:a16="http://schemas.microsoft.com/office/drawing/2014/main" id="{3147346C-71A2-44BD-A5A6-51532B821EFF}"/>
              </a:ext>
            </a:extLst>
          </p:cNvPr>
          <p:cNvGrpSpPr/>
          <p:nvPr/>
        </p:nvGrpSpPr>
        <p:grpSpPr>
          <a:xfrm>
            <a:off x="99127" y="2072203"/>
            <a:ext cx="11993746" cy="797423"/>
            <a:chOff x="2201710" y="1402134"/>
            <a:chExt cx="9726586" cy="797423"/>
          </a:xfrm>
        </p:grpSpPr>
        <p:sp>
          <p:nvSpPr>
            <p:cNvPr id="135" name="Rectangle 134">
              <a:extLst>
                <a:ext uri="{FF2B5EF4-FFF2-40B4-BE49-F238E27FC236}">
                  <a16:creationId xmlns:a16="http://schemas.microsoft.com/office/drawing/2014/main" id="{A3610D3A-5E78-4338-B4FA-0E16F2167C43}"/>
                </a:ext>
              </a:extLst>
            </p:cNvPr>
            <p:cNvSpPr/>
            <p:nvPr/>
          </p:nvSpPr>
          <p:spPr>
            <a:xfrm>
              <a:off x="2201710" y="1402134"/>
              <a:ext cx="1784280"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a:extLst>
                <a:ext uri="{FF2B5EF4-FFF2-40B4-BE49-F238E27FC236}">
                  <a16:creationId xmlns:a16="http://schemas.microsoft.com/office/drawing/2014/main" id="{91A75638-ACE8-4044-B84E-35795DCD4872}"/>
                </a:ext>
              </a:extLst>
            </p:cNvPr>
            <p:cNvSpPr/>
            <p:nvPr/>
          </p:nvSpPr>
          <p:spPr bwMode="auto">
            <a:xfrm>
              <a:off x="3973203" y="1402134"/>
              <a:ext cx="7955093"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grpSp>
        <p:nvGrpSpPr>
          <p:cNvPr id="137" name="Group 136">
            <a:extLst>
              <a:ext uri="{FF2B5EF4-FFF2-40B4-BE49-F238E27FC236}">
                <a16:creationId xmlns:a16="http://schemas.microsoft.com/office/drawing/2014/main" id="{603190C5-4C1B-4E86-A561-E76927AD90D2}"/>
              </a:ext>
            </a:extLst>
          </p:cNvPr>
          <p:cNvGrpSpPr/>
          <p:nvPr/>
        </p:nvGrpSpPr>
        <p:grpSpPr>
          <a:xfrm>
            <a:off x="99126" y="2923247"/>
            <a:ext cx="11993748" cy="797423"/>
            <a:chOff x="2201709" y="1402134"/>
            <a:chExt cx="9726588" cy="797423"/>
          </a:xfrm>
        </p:grpSpPr>
        <p:sp>
          <p:nvSpPr>
            <p:cNvPr id="138" name="Rectangle 137">
              <a:extLst>
                <a:ext uri="{FF2B5EF4-FFF2-40B4-BE49-F238E27FC236}">
                  <a16:creationId xmlns:a16="http://schemas.microsoft.com/office/drawing/2014/main" id="{954D0EC2-6DF2-4939-B80E-A7D7580BDD55}"/>
                </a:ext>
              </a:extLst>
            </p:cNvPr>
            <p:cNvSpPr/>
            <p:nvPr/>
          </p:nvSpPr>
          <p:spPr>
            <a:xfrm>
              <a:off x="2201709" y="1402134"/>
              <a:ext cx="1771493"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a:extLst>
                <a:ext uri="{FF2B5EF4-FFF2-40B4-BE49-F238E27FC236}">
                  <a16:creationId xmlns:a16="http://schemas.microsoft.com/office/drawing/2014/main" id="{8F10DC8E-4BC8-4D4D-9CCC-5286DFA19C70}"/>
                </a:ext>
              </a:extLst>
            </p:cNvPr>
            <p:cNvSpPr/>
            <p:nvPr/>
          </p:nvSpPr>
          <p:spPr bwMode="auto">
            <a:xfrm>
              <a:off x="3973202" y="1402134"/>
              <a:ext cx="7955095"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sp>
        <p:nvSpPr>
          <p:cNvPr id="141" name="Rectangle 140">
            <a:extLst>
              <a:ext uri="{FF2B5EF4-FFF2-40B4-BE49-F238E27FC236}">
                <a16:creationId xmlns:a16="http://schemas.microsoft.com/office/drawing/2014/main" id="{3D860343-42CD-4F44-A3A2-AA96C6D560F3}"/>
              </a:ext>
            </a:extLst>
          </p:cNvPr>
          <p:cNvSpPr/>
          <p:nvPr/>
        </p:nvSpPr>
        <p:spPr>
          <a:xfrm>
            <a:off x="99127" y="3774291"/>
            <a:ext cx="2184407"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Rectangle 141">
            <a:extLst>
              <a:ext uri="{FF2B5EF4-FFF2-40B4-BE49-F238E27FC236}">
                <a16:creationId xmlns:a16="http://schemas.microsoft.com/office/drawing/2014/main" id="{9934385F-39EA-4EB4-9DCC-02B90A1EA4CA}"/>
              </a:ext>
            </a:extLst>
          </p:cNvPr>
          <p:cNvSpPr/>
          <p:nvPr/>
        </p:nvSpPr>
        <p:spPr bwMode="auto">
          <a:xfrm>
            <a:off x="2283534" y="3774291"/>
            <a:ext cx="9809340"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44" name="Rectangle 143">
            <a:extLst>
              <a:ext uri="{FF2B5EF4-FFF2-40B4-BE49-F238E27FC236}">
                <a16:creationId xmlns:a16="http://schemas.microsoft.com/office/drawing/2014/main" id="{64A88397-4D77-4515-957B-DCFB7062A631}"/>
              </a:ext>
            </a:extLst>
          </p:cNvPr>
          <p:cNvSpPr/>
          <p:nvPr/>
        </p:nvSpPr>
        <p:spPr>
          <a:xfrm>
            <a:off x="105286" y="4634778"/>
            <a:ext cx="2185416" cy="204224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a:extLst>
              <a:ext uri="{FF2B5EF4-FFF2-40B4-BE49-F238E27FC236}">
                <a16:creationId xmlns:a16="http://schemas.microsoft.com/office/drawing/2014/main" id="{B07CDEFB-1B37-4715-8107-0469513C921C}"/>
              </a:ext>
            </a:extLst>
          </p:cNvPr>
          <p:cNvSpPr/>
          <p:nvPr/>
        </p:nvSpPr>
        <p:spPr bwMode="auto">
          <a:xfrm>
            <a:off x="2279299" y="4634778"/>
            <a:ext cx="9813575" cy="2042247"/>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46" name="TextBox 145">
            <a:extLst>
              <a:ext uri="{FF2B5EF4-FFF2-40B4-BE49-F238E27FC236}">
                <a16:creationId xmlns:a16="http://schemas.microsoft.com/office/drawing/2014/main" id="{CCF05261-BAF2-41AF-856E-38728F8FE536}"/>
              </a:ext>
            </a:extLst>
          </p:cNvPr>
          <p:cNvSpPr txBox="1"/>
          <p:nvPr/>
        </p:nvSpPr>
        <p:spPr>
          <a:xfrm>
            <a:off x="133861" y="1358260"/>
            <a:ext cx="1839075" cy="523220"/>
          </a:xfrm>
          <a:prstGeom prst="rect">
            <a:avLst/>
          </a:prstGeom>
          <a:noFill/>
        </p:spPr>
        <p:txBody>
          <a:bodyPr wrap="square" rtlCol="0">
            <a:spAutoFit/>
          </a:bodyPr>
          <a:lstStyle/>
          <a:p>
            <a:r>
              <a:rPr lang="en-US" sz="1600">
                <a:solidFill>
                  <a:schemeClr val="bg1"/>
                </a:solidFill>
                <a:latin typeface="Century Gothic" panose="020B0502020202020204" pitchFamily="34" charset="0"/>
              </a:rPr>
              <a:t>External</a:t>
            </a:r>
            <a:endParaRPr lang="en-US" sz="12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Internet</a:t>
            </a:r>
          </a:p>
        </p:txBody>
      </p:sp>
      <p:grpSp>
        <p:nvGrpSpPr>
          <p:cNvPr id="147" name="Group 146">
            <a:extLst>
              <a:ext uri="{FF2B5EF4-FFF2-40B4-BE49-F238E27FC236}">
                <a16:creationId xmlns:a16="http://schemas.microsoft.com/office/drawing/2014/main" id="{4F59D86B-1870-4BA2-82D4-ACD96E62FE0B}"/>
              </a:ext>
            </a:extLst>
          </p:cNvPr>
          <p:cNvGrpSpPr/>
          <p:nvPr/>
        </p:nvGrpSpPr>
        <p:grpSpPr>
          <a:xfrm>
            <a:off x="2213855" y="1238620"/>
            <a:ext cx="1672030" cy="738539"/>
            <a:chOff x="3883069" y="1453520"/>
            <a:chExt cx="1672030" cy="738539"/>
          </a:xfrm>
        </p:grpSpPr>
        <p:pic>
          <p:nvPicPr>
            <p:cNvPr id="148" name="Picture 147">
              <a:extLst>
                <a:ext uri="{FF2B5EF4-FFF2-40B4-BE49-F238E27FC236}">
                  <a16:creationId xmlns:a16="http://schemas.microsoft.com/office/drawing/2014/main" id="{87A3539D-0012-4996-AD3D-200FD1E3C84A}"/>
                </a:ext>
              </a:extLst>
            </p:cNvPr>
            <p:cNvPicPr>
              <a:picLocks noChangeAspect="1"/>
            </p:cNvPicPr>
            <p:nvPr/>
          </p:nvPicPr>
          <p:blipFill>
            <a:blip r:embed="rId3"/>
            <a:stretch>
              <a:fillRect/>
            </a:stretch>
          </p:blipFill>
          <p:spPr>
            <a:xfrm>
              <a:off x="4422157" y="1453520"/>
              <a:ext cx="532210" cy="537374"/>
            </a:xfrm>
            <a:prstGeom prst="rect">
              <a:avLst/>
            </a:prstGeom>
          </p:spPr>
        </p:pic>
        <p:sp>
          <p:nvSpPr>
            <p:cNvPr id="149" name="TextBox 148">
              <a:extLst>
                <a:ext uri="{FF2B5EF4-FFF2-40B4-BE49-F238E27FC236}">
                  <a16:creationId xmlns:a16="http://schemas.microsoft.com/office/drawing/2014/main" id="{CD76A63E-AF6A-4D69-A26F-3F27BD18F493}"/>
                </a:ext>
              </a:extLst>
            </p:cNvPr>
            <p:cNvSpPr txBox="1"/>
            <p:nvPr/>
          </p:nvSpPr>
          <p:spPr>
            <a:xfrm>
              <a:off x="3883069" y="1930449"/>
              <a:ext cx="1672030" cy="261610"/>
            </a:xfrm>
            <a:prstGeom prst="rect">
              <a:avLst/>
            </a:prstGeom>
            <a:noFill/>
          </p:spPr>
          <p:txBody>
            <a:bodyPr wrap="square" rtlCol="0">
              <a:spAutoFit/>
            </a:bodyPr>
            <a:lstStyle/>
            <a:p>
              <a:pPr algn="ctr"/>
              <a:r>
                <a:rPr lang="en-US" sz="1100" b="1"/>
                <a:t>Remote Users</a:t>
              </a:r>
            </a:p>
          </p:txBody>
        </p:sp>
      </p:grpSp>
      <p:grpSp>
        <p:nvGrpSpPr>
          <p:cNvPr id="150" name="Group 149">
            <a:extLst>
              <a:ext uri="{FF2B5EF4-FFF2-40B4-BE49-F238E27FC236}">
                <a16:creationId xmlns:a16="http://schemas.microsoft.com/office/drawing/2014/main" id="{A92F0BA8-D381-465E-8AFE-B9AA4A0CD8F0}"/>
              </a:ext>
            </a:extLst>
          </p:cNvPr>
          <p:cNvGrpSpPr/>
          <p:nvPr/>
        </p:nvGrpSpPr>
        <p:grpSpPr>
          <a:xfrm>
            <a:off x="3669689" y="1237036"/>
            <a:ext cx="1672030" cy="775529"/>
            <a:chOff x="3961560" y="1453520"/>
            <a:chExt cx="1672030" cy="775529"/>
          </a:xfrm>
        </p:grpSpPr>
        <p:pic>
          <p:nvPicPr>
            <p:cNvPr id="151" name="Picture 150">
              <a:extLst>
                <a:ext uri="{FF2B5EF4-FFF2-40B4-BE49-F238E27FC236}">
                  <a16:creationId xmlns:a16="http://schemas.microsoft.com/office/drawing/2014/main" id="{6EB3D701-1221-4AA2-B29B-9D7A43825C39}"/>
                </a:ext>
              </a:extLst>
            </p:cNvPr>
            <p:cNvPicPr>
              <a:picLocks noChangeAspect="1"/>
            </p:cNvPicPr>
            <p:nvPr/>
          </p:nvPicPr>
          <p:blipFill>
            <a:blip r:embed="rId3"/>
            <a:stretch>
              <a:fillRect/>
            </a:stretch>
          </p:blipFill>
          <p:spPr>
            <a:xfrm>
              <a:off x="4422157" y="1453520"/>
              <a:ext cx="532210" cy="537374"/>
            </a:xfrm>
            <a:prstGeom prst="rect">
              <a:avLst/>
            </a:prstGeom>
          </p:spPr>
        </p:pic>
        <p:sp>
          <p:nvSpPr>
            <p:cNvPr id="152" name="TextBox 151">
              <a:extLst>
                <a:ext uri="{FF2B5EF4-FFF2-40B4-BE49-F238E27FC236}">
                  <a16:creationId xmlns:a16="http://schemas.microsoft.com/office/drawing/2014/main" id="{5A0B8C98-DC7B-41BB-9F62-6FC5FF777934}"/>
                </a:ext>
              </a:extLst>
            </p:cNvPr>
            <p:cNvSpPr txBox="1"/>
            <p:nvPr/>
          </p:nvSpPr>
          <p:spPr>
            <a:xfrm>
              <a:off x="3961560" y="1967439"/>
              <a:ext cx="1672030" cy="261610"/>
            </a:xfrm>
            <a:prstGeom prst="rect">
              <a:avLst/>
            </a:prstGeom>
            <a:noFill/>
          </p:spPr>
          <p:txBody>
            <a:bodyPr wrap="square" rtlCol="0">
              <a:spAutoFit/>
            </a:bodyPr>
            <a:lstStyle/>
            <a:p>
              <a:pPr algn="ctr"/>
              <a:r>
                <a:rPr lang="en-US" sz="1100" b="1"/>
                <a:t>Remote Vendors</a:t>
              </a:r>
            </a:p>
          </p:txBody>
        </p:sp>
      </p:grpSp>
      <p:sp>
        <p:nvSpPr>
          <p:cNvPr id="153" name="TextBox 152">
            <a:extLst>
              <a:ext uri="{FF2B5EF4-FFF2-40B4-BE49-F238E27FC236}">
                <a16:creationId xmlns:a16="http://schemas.microsoft.com/office/drawing/2014/main" id="{4F45C743-A944-4641-8179-2590E815D942}"/>
              </a:ext>
            </a:extLst>
          </p:cNvPr>
          <p:cNvSpPr txBox="1"/>
          <p:nvPr/>
        </p:nvSpPr>
        <p:spPr>
          <a:xfrm>
            <a:off x="99126" y="2199030"/>
            <a:ext cx="2184410" cy="523220"/>
          </a:xfrm>
          <a:prstGeom prst="rect">
            <a:avLst/>
          </a:prstGeom>
          <a:noFill/>
        </p:spPr>
        <p:txBody>
          <a:bodyPr wrap="square" rtlCol="0">
            <a:spAutoFit/>
          </a:bodyPr>
          <a:lstStyle/>
          <a:p>
            <a:r>
              <a:rPr lang="en-US" sz="1600">
                <a:solidFill>
                  <a:schemeClr val="bg1"/>
                </a:solidFill>
                <a:latin typeface="Century Gothic" panose="020B0502020202020204" pitchFamily="34" charset="0"/>
              </a:rPr>
              <a:t>Internet Facing</a:t>
            </a:r>
            <a:endParaRPr lang="en-US" sz="12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DMZ – Sanitizing Area</a:t>
            </a:r>
          </a:p>
        </p:txBody>
      </p:sp>
      <p:grpSp>
        <p:nvGrpSpPr>
          <p:cNvPr id="154" name="Group 153">
            <a:extLst>
              <a:ext uri="{FF2B5EF4-FFF2-40B4-BE49-F238E27FC236}">
                <a16:creationId xmlns:a16="http://schemas.microsoft.com/office/drawing/2014/main" id="{4B851FF6-F6DC-40C5-84A4-223BC1F0AE4C}"/>
              </a:ext>
            </a:extLst>
          </p:cNvPr>
          <p:cNvGrpSpPr/>
          <p:nvPr/>
        </p:nvGrpSpPr>
        <p:grpSpPr>
          <a:xfrm>
            <a:off x="5117168" y="1171446"/>
            <a:ext cx="1672030" cy="809983"/>
            <a:chOff x="2313229" y="1402134"/>
            <a:chExt cx="1672030" cy="809983"/>
          </a:xfrm>
        </p:grpSpPr>
        <p:pic>
          <p:nvPicPr>
            <p:cNvPr id="155" name="Picture 154">
              <a:extLst>
                <a:ext uri="{FF2B5EF4-FFF2-40B4-BE49-F238E27FC236}">
                  <a16:creationId xmlns:a16="http://schemas.microsoft.com/office/drawing/2014/main" id="{3B32713B-EBE2-434A-8FA7-439F588DC62D}"/>
                </a:ext>
              </a:extLst>
            </p:cNvPr>
            <p:cNvPicPr>
              <a:picLocks noChangeAspect="1"/>
            </p:cNvPicPr>
            <p:nvPr/>
          </p:nvPicPr>
          <p:blipFill>
            <a:blip r:embed="rId4"/>
            <a:stretch>
              <a:fillRect/>
            </a:stretch>
          </p:blipFill>
          <p:spPr>
            <a:xfrm>
              <a:off x="2627065" y="1402134"/>
              <a:ext cx="742955" cy="566244"/>
            </a:xfrm>
            <a:prstGeom prst="rect">
              <a:avLst/>
            </a:prstGeom>
          </p:spPr>
        </p:pic>
        <p:sp>
          <p:nvSpPr>
            <p:cNvPr id="156" name="TextBox 155">
              <a:extLst>
                <a:ext uri="{FF2B5EF4-FFF2-40B4-BE49-F238E27FC236}">
                  <a16:creationId xmlns:a16="http://schemas.microsoft.com/office/drawing/2014/main" id="{B3DA0D58-D359-4F75-B505-25C2E05D9E30}"/>
                </a:ext>
              </a:extLst>
            </p:cNvPr>
            <p:cNvSpPr txBox="1"/>
            <p:nvPr/>
          </p:nvSpPr>
          <p:spPr>
            <a:xfrm>
              <a:off x="2313229" y="1950507"/>
              <a:ext cx="1672030" cy="261610"/>
            </a:xfrm>
            <a:prstGeom prst="rect">
              <a:avLst/>
            </a:prstGeom>
            <a:noFill/>
          </p:spPr>
          <p:txBody>
            <a:bodyPr wrap="square" rtlCol="0">
              <a:spAutoFit/>
            </a:bodyPr>
            <a:lstStyle/>
            <a:p>
              <a:pPr algn="ctr"/>
              <a:r>
                <a:rPr lang="en-US" sz="1100" b="1"/>
                <a:t>Internet</a:t>
              </a:r>
            </a:p>
          </p:txBody>
        </p:sp>
      </p:grpSp>
      <p:grpSp>
        <p:nvGrpSpPr>
          <p:cNvPr id="157" name="Group 156">
            <a:extLst>
              <a:ext uri="{FF2B5EF4-FFF2-40B4-BE49-F238E27FC236}">
                <a16:creationId xmlns:a16="http://schemas.microsoft.com/office/drawing/2014/main" id="{347317B2-8101-4733-9A9F-1B254A05CD5B}"/>
              </a:ext>
            </a:extLst>
          </p:cNvPr>
          <p:cNvGrpSpPr/>
          <p:nvPr/>
        </p:nvGrpSpPr>
        <p:grpSpPr>
          <a:xfrm>
            <a:off x="3632687" y="2071066"/>
            <a:ext cx="1672030" cy="807411"/>
            <a:chOff x="3761705" y="2265043"/>
            <a:chExt cx="1672030" cy="807411"/>
          </a:xfrm>
        </p:grpSpPr>
        <p:pic>
          <p:nvPicPr>
            <p:cNvPr id="158" name="Picture 157">
              <a:extLst>
                <a:ext uri="{FF2B5EF4-FFF2-40B4-BE49-F238E27FC236}">
                  <a16:creationId xmlns:a16="http://schemas.microsoft.com/office/drawing/2014/main" id="{690FD3C6-D77B-4F00-A925-955257114788}"/>
                </a:ext>
              </a:extLst>
            </p:cNvPr>
            <p:cNvPicPr>
              <a:picLocks noChangeAspect="1"/>
            </p:cNvPicPr>
            <p:nvPr/>
          </p:nvPicPr>
          <p:blipFill>
            <a:blip r:embed="rId5"/>
            <a:stretch>
              <a:fillRect/>
            </a:stretch>
          </p:blipFill>
          <p:spPr>
            <a:xfrm>
              <a:off x="4332058" y="2265043"/>
              <a:ext cx="384161" cy="640080"/>
            </a:xfrm>
            <a:prstGeom prst="rect">
              <a:avLst/>
            </a:prstGeom>
          </p:spPr>
        </p:pic>
        <p:sp>
          <p:nvSpPr>
            <p:cNvPr id="159" name="TextBox 158">
              <a:extLst>
                <a:ext uri="{FF2B5EF4-FFF2-40B4-BE49-F238E27FC236}">
                  <a16:creationId xmlns:a16="http://schemas.microsoft.com/office/drawing/2014/main" id="{6489CADD-FDBD-4CF1-A07D-71654BBAF923}"/>
                </a:ext>
              </a:extLst>
            </p:cNvPr>
            <p:cNvSpPr txBox="1"/>
            <p:nvPr/>
          </p:nvSpPr>
          <p:spPr>
            <a:xfrm>
              <a:off x="3761705" y="2810844"/>
              <a:ext cx="1672030" cy="261610"/>
            </a:xfrm>
            <a:prstGeom prst="rect">
              <a:avLst/>
            </a:prstGeom>
            <a:noFill/>
          </p:spPr>
          <p:txBody>
            <a:bodyPr wrap="square" rtlCol="0">
              <a:spAutoFit/>
            </a:bodyPr>
            <a:lstStyle/>
            <a:p>
              <a:pPr algn="ctr"/>
              <a:r>
                <a:rPr lang="en-US" sz="1100" b="1"/>
                <a:t>Email Server</a:t>
              </a:r>
            </a:p>
          </p:txBody>
        </p:sp>
      </p:grpSp>
      <p:grpSp>
        <p:nvGrpSpPr>
          <p:cNvPr id="160" name="Group 159">
            <a:extLst>
              <a:ext uri="{FF2B5EF4-FFF2-40B4-BE49-F238E27FC236}">
                <a16:creationId xmlns:a16="http://schemas.microsoft.com/office/drawing/2014/main" id="{36C6B9DC-2D36-42F1-8271-20DE77461EB4}"/>
              </a:ext>
            </a:extLst>
          </p:cNvPr>
          <p:cNvGrpSpPr/>
          <p:nvPr/>
        </p:nvGrpSpPr>
        <p:grpSpPr>
          <a:xfrm>
            <a:off x="5056165" y="2062109"/>
            <a:ext cx="1672030" cy="791589"/>
            <a:chOff x="5155292" y="2243084"/>
            <a:chExt cx="1672030" cy="791589"/>
          </a:xfrm>
        </p:grpSpPr>
        <p:pic>
          <p:nvPicPr>
            <p:cNvPr id="161" name="Picture 160">
              <a:extLst>
                <a:ext uri="{FF2B5EF4-FFF2-40B4-BE49-F238E27FC236}">
                  <a16:creationId xmlns:a16="http://schemas.microsoft.com/office/drawing/2014/main" id="{44B8098E-AD30-48F7-A131-44DCC5E87E07}"/>
                </a:ext>
              </a:extLst>
            </p:cNvPr>
            <p:cNvPicPr>
              <a:picLocks noChangeAspect="1"/>
            </p:cNvPicPr>
            <p:nvPr/>
          </p:nvPicPr>
          <p:blipFill>
            <a:blip r:embed="rId6"/>
            <a:stretch>
              <a:fillRect/>
            </a:stretch>
          </p:blipFill>
          <p:spPr>
            <a:xfrm>
              <a:off x="5763236" y="2243084"/>
              <a:ext cx="393171" cy="548640"/>
            </a:xfrm>
            <a:prstGeom prst="rect">
              <a:avLst/>
            </a:prstGeom>
          </p:spPr>
        </p:pic>
        <p:sp>
          <p:nvSpPr>
            <p:cNvPr id="162" name="TextBox 161">
              <a:extLst>
                <a:ext uri="{FF2B5EF4-FFF2-40B4-BE49-F238E27FC236}">
                  <a16:creationId xmlns:a16="http://schemas.microsoft.com/office/drawing/2014/main" id="{DD90B8F8-A9AF-454B-8426-A8CDC0A421F6}"/>
                </a:ext>
              </a:extLst>
            </p:cNvPr>
            <p:cNvSpPr txBox="1"/>
            <p:nvPr/>
          </p:nvSpPr>
          <p:spPr>
            <a:xfrm>
              <a:off x="5155292" y="2773063"/>
              <a:ext cx="1672030" cy="261610"/>
            </a:xfrm>
            <a:prstGeom prst="rect">
              <a:avLst/>
            </a:prstGeom>
            <a:noFill/>
          </p:spPr>
          <p:txBody>
            <a:bodyPr wrap="square" rtlCol="0">
              <a:spAutoFit/>
            </a:bodyPr>
            <a:lstStyle/>
            <a:p>
              <a:pPr algn="ctr"/>
              <a:r>
                <a:rPr lang="en-US" sz="1100" b="1"/>
                <a:t>Web Server</a:t>
              </a:r>
            </a:p>
          </p:txBody>
        </p:sp>
      </p:grpSp>
      <p:grpSp>
        <p:nvGrpSpPr>
          <p:cNvPr id="163" name="Group 162">
            <a:extLst>
              <a:ext uri="{FF2B5EF4-FFF2-40B4-BE49-F238E27FC236}">
                <a16:creationId xmlns:a16="http://schemas.microsoft.com/office/drawing/2014/main" id="{D7CBA8BD-300B-4D8A-B744-7DB03008187B}"/>
              </a:ext>
            </a:extLst>
          </p:cNvPr>
          <p:cNvGrpSpPr/>
          <p:nvPr/>
        </p:nvGrpSpPr>
        <p:grpSpPr>
          <a:xfrm>
            <a:off x="2299304" y="2071066"/>
            <a:ext cx="1333382" cy="785716"/>
            <a:chOff x="2398431" y="2252041"/>
            <a:chExt cx="1333382" cy="785716"/>
          </a:xfrm>
        </p:grpSpPr>
        <p:pic>
          <p:nvPicPr>
            <p:cNvPr id="164" name="Picture 163">
              <a:extLst>
                <a:ext uri="{FF2B5EF4-FFF2-40B4-BE49-F238E27FC236}">
                  <a16:creationId xmlns:a16="http://schemas.microsoft.com/office/drawing/2014/main" id="{84E24672-25D5-42D3-9DEE-F5C6AFDAA323}"/>
                </a:ext>
              </a:extLst>
            </p:cNvPr>
            <p:cNvPicPr>
              <a:picLocks noChangeAspect="1"/>
            </p:cNvPicPr>
            <p:nvPr/>
          </p:nvPicPr>
          <p:blipFill>
            <a:blip r:embed="rId7"/>
            <a:stretch>
              <a:fillRect/>
            </a:stretch>
          </p:blipFill>
          <p:spPr>
            <a:xfrm>
              <a:off x="2816401" y="2252041"/>
              <a:ext cx="366241" cy="562594"/>
            </a:xfrm>
            <a:prstGeom prst="rect">
              <a:avLst/>
            </a:prstGeom>
          </p:spPr>
        </p:pic>
        <p:sp>
          <p:nvSpPr>
            <p:cNvPr id="165" name="TextBox 164">
              <a:extLst>
                <a:ext uri="{FF2B5EF4-FFF2-40B4-BE49-F238E27FC236}">
                  <a16:creationId xmlns:a16="http://schemas.microsoft.com/office/drawing/2014/main" id="{BFF00EEE-385B-4B8E-9F13-0BBFAE0F4938}"/>
                </a:ext>
              </a:extLst>
            </p:cNvPr>
            <p:cNvSpPr txBox="1"/>
            <p:nvPr/>
          </p:nvSpPr>
          <p:spPr>
            <a:xfrm>
              <a:off x="2398431" y="2776147"/>
              <a:ext cx="1333382" cy="261610"/>
            </a:xfrm>
            <a:prstGeom prst="rect">
              <a:avLst/>
            </a:prstGeom>
            <a:noFill/>
          </p:spPr>
          <p:txBody>
            <a:bodyPr wrap="square" rtlCol="0">
              <a:spAutoFit/>
            </a:bodyPr>
            <a:lstStyle/>
            <a:p>
              <a:pPr algn="ctr"/>
              <a:r>
                <a:rPr lang="en-US" sz="1100" b="1"/>
                <a:t>Firewall</a:t>
              </a:r>
            </a:p>
          </p:txBody>
        </p:sp>
      </p:grpSp>
      <p:sp>
        <p:nvSpPr>
          <p:cNvPr id="166" name="TextBox 165">
            <a:extLst>
              <a:ext uri="{FF2B5EF4-FFF2-40B4-BE49-F238E27FC236}">
                <a16:creationId xmlns:a16="http://schemas.microsoft.com/office/drawing/2014/main" id="{673ED02F-FAB7-4CA1-A2CC-D782EDAA6E6C}"/>
              </a:ext>
            </a:extLst>
          </p:cNvPr>
          <p:cNvSpPr txBox="1"/>
          <p:nvPr/>
        </p:nvSpPr>
        <p:spPr>
          <a:xfrm>
            <a:off x="99125" y="3080542"/>
            <a:ext cx="2184410" cy="523220"/>
          </a:xfrm>
          <a:prstGeom prst="rect">
            <a:avLst/>
          </a:prstGeom>
          <a:noFill/>
        </p:spPr>
        <p:txBody>
          <a:bodyPr wrap="square" rtlCol="0">
            <a:spAutoFit/>
          </a:bodyPr>
          <a:lstStyle/>
          <a:p>
            <a:r>
              <a:rPr lang="en-US" sz="1600">
                <a:solidFill>
                  <a:schemeClr val="bg1"/>
                </a:solidFill>
                <a:latin typeface="Century Gothic" panose="020B0502020202020204" pitchFamily="34" charset="0"/>
              </a:rPr>
              <a:t>Business Network</a:t>
            </a:r>
            <a:endParaRPr lang="en-US" sz="12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Corporate Systems</a:t>
            </a:r>
          </a:p>
        </p:txBody>
      </p:sp>
      <p:grpSp>
        <p:nvGrpSpPr>
          <p:cNvPr id="167" name="Group 166">
            <a:extLst>
              <a:ext uri="{FF2B5EF4-FFF2-40B4-BE49-F238E27FC236}">
                <a16:creationId xmlns:a16="http://schemas.microsoft.com/office/drawing/2014/main" id="{244C82ED-1913-40F6-97FF-1500DF2E1A31}"/>
              </a:ext>
            </a:extLst>
          </p:cNvPr>
          <p:cNvGrpSpPr/>
          <p:nvPr/>
        </p:nvGrpSpPr>
        <p:grpSpPr>
          <a:xfrm>
            <a:off x="5060726" y="2895411"/>
            <a:ext cx="1672030" cy="875889"/>
            <a:chOff x="7024101" y="3080755"/>
            <a:chExt cx="1672030" cy="875889"/>
          </a:xfrm>
        </p:grpSpPr>
        <p:pic>
          <p:nvPicPr>
            <p:cNvPr id="168" name="Picture 167">
              <a:extLst>
                <a:ext uri="{FF2B5EF4-FFF2-40B4-BE49-F238E27FC236}">
                  <a16:creationId xmlns:a16="http://schemas.microsoft.com/office/drawing/2014/main" id="{EFE72773-CC84-4E91-B4AA-84C7F6B89216}"/>
                </a:ext>
              </a:extLst>
            </p:cNvPr>
            <p:cNvPicPr>
              <a:picLocks noChangeAspect="1"/>
            </p:cNvPicPr>
            <p:nvPr/>
          </p:nvPicPr>
          <p:blipFill>
            <a:blip r:embed="rId8"/>
            <a:stretch>
              <a:fillRect/>
            </a:stretch>
          </p:blipFill>
          <p:spPr>
            <a:xfrm>
              <a:off x="7228738" y="3080755"/>
              <a:ext cx="451913" cy="687081"/>
            </a:xfrm>
            <a:prstGeom prst="rect">
              <a:avLst/>
            </a:prstGeom>
          </p:spPr>
        </p:pic>
        <p:sp>
          <p:nvSpPr>
            <p:cNvPr id="169" name="TextBox 168">
              <a:extLst>
                <a:ext uri="{FF2B5EF4-FFF2-40B4-BE49-F238E27FC236}">
                  <a16:creationId xmlns:a16="http://schemas.microsoft.com/office/drawing/2014/main" id="{E711827D-763F-4050-BB33-85B11555C1C4}"/>
                </a:ext>
              </a:extLst>
            </p:cNvPr>
            <p:cNvSpPr txBox="1"/>
            <p:nvPr/>
          </p:nvSpPr>
          <p:spPr>
            <a:xfrm>
              <a:off x="7024101" y="3695034"/>
              <a:ext cx="1672030" cy="261610"/>
            </a:xfrm>
            <a:prstGeom prst="rect">
              <a:avLst/>
            </a:prstGeom>
            <a:noFill/>
          </p:spPr>
          <p:txBody>
            <a:bodyPr wrap="square" rtlCol="0">
              <a:spAutoFit/>
            </a:bodyPr>
            <a:lstStyle/>
            <a:p>
              <a:pPr algn="ctr"/>
              <a:r>
                <a:rPr lang="en-US" sz="1100" b="1"/>
                <a:t>Business Servers</a:t>
              </a:r>
            </a:p>
          </p:txBody>
        </p:sp>
        <p:pic>
          <p:nvPicPr>
            <p:cNvPr id="170" name="Picture 169">
              <a:extLst>
                <a:ext uri="{FF2B5EF4-FFF2-40B4-BE49-F238E27FC236}">
                  <a16:creationId xmlns:a16="http://schemas.microsoft.com/office/drawing/2014/main" id="{19A074A4-1544-4CD8-BC49-2F411AA873AA}"/>
                </a:ext>
              </a:extLst>
            </p:cNvPr>
            <p:cNvPicPr>
              <a:picLocks noChangeAspect="1"/>
            </p:cNvPicPr>
            <p:nvPr/>
          </p:nvPicPr>
          <p:blipFill>
            <a:blip r:embed="rId8"/>
            <a:stretch>
              <a:fillRect/>
            </a:stretch>
          </p:blipFill>
          <p:spPr>
            <a:xfrm>
              <a:off x="7660103" y="3116167"/>
              <a:ext cx="451913" cy="687081"/>
            </a:xfrm>
            <a:prstGeom prst="rect">
              <a:avLst/>
            </a:prstGeom>
          </p:spPr>
        </p:pic>
        <p:pic>
          <p:nvPicPr>
            <p:cNvPr id="171" name="Picture 170">
              <a:extLst>
                <a:ext uri="{FF2B5EF4-FFF2-40B4-BE49-F238E27FC236}">
                  <a16:creationId xmlns:a16="http://schemas.microsoft.com/office/drawing/2014/main" id="{9DDF8E0E-409F-49E1-9C32-B5F83F626B15}"/>
                </a:ext>
              </a:extLst>
            </p:cNvPr>
            <p:cNvPicPr>
              <a:picLocks noChangeAspect="1"/>
            </p:cNvPicPr>
            <p:nvPr/>
          </p:nvPicPr>
          <p:blipFill>
            <a:blip r:embed="rId8"/>
            <a:stretch>
              <a:fillRect/>
            </a:stretch>
          </p:blipFill>
          <p:spPr>
            <a:xfrm>
              <a:off x="8132564" y="3115127"/>
              <a:ext cx="451913" cy="687081"/>
            </a:xfrm>
            <a:prstGeom prst="rect">
              <a:avLst/>
            </a:prstGeom>
          </p:spPr>
        </p:pic>
      </p:grpSp>
      <p:grpSp>
        <p:nvGrpSpPr>
          <p:cNvPr id="172" name="Group 171">
            <a:extLst>
              <a:ext uri="{FF2B5EF4-FFF2-40B4-BE49-F238E27FC236}">
                <a16:creationId xmlns:a16="http://schemas.microsoft.com/office/drawing/2014/main" id="{4130E472-8296-411C-852B-FC5A2B1FBFD8}"/>
              </a:ext>
            </a:extLst>
          </p:cNvPr>
          <p:cNvGrpSpPr/>
          <p:nvPr/>
        </p:nvGrpSpPr>
        <p:grpSpPr>
          <a:xfrm>
            <a:off x="2545322" y="2966887"/>
            <a:ext cx="2081416" cy="777351"/>
            <a:chOff x="3862956" y="3126654"/>
            <a:chExt cx="2081416" cy="777351"/>
          </a:xfrm>
        </p:grpSpPr>
        <p:grpSp>
          <p:nvGrpSpPr>
            <p:cNvPr id="173" name="Group 172">
              <a:extLst>
                <a:ext uri="{FF2B5EF4-FFF2-40B4-BE49-F238E27FC236}">
                  <a16:creationId xmlns:a16="http://schemas.microsoft.com/office/drawing/2014/main" id="{5610E567-FF58-4E27-9280-C910D51E9DEC}"/>
                </a:ext>
              </a:extLst>
            </p:cNvPr>
            <p:cNvGrpSpPr/>
            <p:nvPr/>
          </p:nvGrpSpPr>
          <p:grpSpPr>
            <a:xfrm>
              <a:off x="3862956" y="3126654"/>
              <a:ext cx="2081416" cy="777351"/>
              <a:chOff x="4014211" y="1454716"/>
              <a:chExt cx="2081416" cy="777351"/>
            </a:xfrm>
          </p:grpSpPr>
          <p:pic>
            <p:nvPicPr>
              <p:cNvPr id="177" name="Picture 176">
                <a:extLst>
                  <a:ext uri="{FF2B5EF4-FFF2-40B4-BE49-F238E27FC236}">
                    <a16:creationId xmlns:a16="http://schemas.microsoft.com/office/drawing/2014/main" id="{8F52991C-F7FC-4691-BE02-4F25DEF5E0D2}"/>
                  </a:ext>
                </a:extLst>
              </p:cNvPr>
              <p:cNvPicPr>
                <a:picLocks noChangeAspect="1"/>
              </p:cNvPicPr>
              <p:nvPr/>
            </p:nvPicPr>
            <p:blipFill>
              <a:blip r:embed="rId3"/>
              <a:stretch>
                <a:fillRect/>
              </a:stretch>
            </p:blipFill>
            <p:spPr>
              <a:xfrm>
                <a:off x="4014211" y="1454716"/>
                <a:ext cx="452806" cy="457200"/>
              </a:xfrm>
              <a:prstGeom prst="rect">
                <a:avLst/>
              </a:prstGeom>
            </p:spPr>
          </p:pic>
          <p:sp>
            <p:nvSpPr>
              <p:cNvPr id="178" name="TextBox 177">
                <a:extLst>
                  <a:ext uri="{FF2B5EF4-FFF2-40B4-BE49-F238E27FC236}">
                    <a16:creationId xmlns:a16="http://schemas.microsoft.com/office/drawing/2014/main" id="{7EA281B9-4E0D-4C9C-9A50-EF4DEB97C900}"/>
                  </a:ext>
                </a:extLst>
              </p:cNvPr>
              <p:cNvSpPr txBox="1"/>
              <p:nvPr/>
            </p:nvSpPr>
            <p:spPr>
              <a:xfrm>
                <a:off x="4226859" y="1970457"/>
                <a:ext cx="1868768" cy="261610"/>
              </a:xfrm>
              <a:prstGeom prst="rect">
                <a:avLst/>
              </a:prstGeom>
              <a:noFill/>
            </p:spPr>
            <p:txBody>
              <a:bodyPr wrap="square" rtlCol="0">
                <a:spAutoFit/>
              </a:bodyPr>
              <a:lstStyle/>
              <a:p>
                <a:pPr algn="ctr"/>
                <a:r>
                  <a:rPr lang="en-US" sz="1100" b="1"/>
                  <a:t>Enterprise Computers</a:t>
                </a:r>
              </a:p>
            </p:txBody>
          </p:sp>
        </p:grpSp>
        <p:pic>
          <p:nvPicPr>
            <p:cNvPr id="174" name="Picture 173">
              <a:extLst>
                <a:ext uri="{FF2B5EF4-FFF2-40B4-BE49-F238E27FC236}">
                  <a16:creationId xmlns:a16="http://schemas.microsoft.com/office/drawing/2014/main" id="{6F17A11B-E25F-49F4-8E63-A3CFD76927B4}"/>
                </a:ext>
              </a:extLst>
            </p:cNvPr>
            <p:cNvPicPr>
              <a:picLocks noChangeAspect="1"/>
            </p:cNvPicPr>
            <p:nvPr/>
          </p:nvPicPr>
          <p:blipFill>
            <a:blip r:embed="rId3"/>
            <a:stretch>
              <a:fillRect/>
            </a:stretch>
          </p:blipFill>
          <p:spPr>
            <a:xfrm>
              <a:off x="4338016" y="3169514"/>
              <a:ext cx="452806" cy="457200"/>
            </a:xfrm>
            <a:prstGeom prst="rect">
              <a:avLst/>
            </a:prstGeom>
          </p:spPr>
        </p:pic>
        <p:pic>
          <p:nvPicPr>
            <p:cNvPr id="175" name="Picture 174">
              <a:extLst>
                <a:ext uri="{FF2B5EF4-FFF2-40B4-BE49-F238E27FC236}">
                  <a16:creationId xmlns:a16="http://schemas.microsoft.com/office/drawing/2014/main" id="{594C9345-B6DA-4E40-8594-7417A6078CAE}"/>
                </a:ext>
              </a:extLst>
            </p:cNvPr>
            <p:cNvPicPr>
              <a:picLocks noChangeAspect="1"/>
            </p:cNvPicPr>
            <p:nvPr/>
          </p:nvPicPr>
          <p:blipFill>
            <a:blip r:embed="rId3"/>
            <a:stretch>
              <a:fillRect/>
            </a:stretch>
          </p:blipFill>
          <p:spPr>
            <a:xfrm>
              <a:off x="4827296" y="3179185"/>
              <a:ext cx="452806" cy="457200"/>
            </a:xfrm>
            <a:prstGeom prst="rect">
              <a:avLst/>
            </a:prstGeom>
          </p:spPr>
        </p:pic>
        <p:pic>
          <p:nvPicPr>
            <p:cNvPr id="176" name="Picture 175">
              <a:extLst>
                <a:ext uri="{FF2B5EF4-FFF2-40B4-BE49-F238E27FC236}">
                  <a16:creationId xmlns:a16="http://schemas.microsoft.com/office/drawing/2014/main" id="{7B7A1F69-E340-49B8-A453-4A35FCE3FFA8}"/>
                </a:ext>
              </a:extLst>
            </p:cNvPr>
            <p:cNvPicPr>
              <a:picLocks noChangeAspect="1"/>
            </p:cNvPicPr>
            <p:nvPr/>
          </p:nvPicPr>
          <p:blipFill>
            <a:blip r:embed="rId3"/>
            <a:stretch>
              <a:fillRect/>
            </a:stretch>
          </p:blipFill>
          <p:spPr>
            <a:xfrm>
              <a:off x="5353743" y="3193149"/>
              <a:ext cx="452806" cy="457200"/>
            </a:xfrm>
            <a:prstGeom prst="rect">
              <a:avLst/>
            </a:prstGeom>
          </p:spPr>
        </p:pic>
      </p:grpSp>
      <p:sp>
        <p:nvSpPr>
          <p:cNvPr id="179" name="TextBox 178">
            <a:extLst>
              <a:ext uri="{FF2B5EF4-FFF2-40B4-BE49-F238E27FC236}">
                <a16:creationId xmlns:a16="http://schemas.microsoft.com/office/drawing/2014/main" id="{F64B266F-C8CD-4AEB-BB4D-2BFB97B2A50B}"/>
              </a:ext>
            </a:extLst>
          </p:cNvPr>
          <p:cNvSpPr txBox="1"/>
          <p:nvPr/>
        </p:nvSpPr>
        <p:spPr>
          <a:xfrm>
            <a:off x="99125" y="3929459"/>
            <a:ext cx="2184410" cy="492443"/>
          </a:xfrm>
          <a:prstGeom prst="rect">
            <a:avLst/>
          </a:prstGeom>
          <a:noFill/>
        </p:spPr>
        <p:txBody>
          <a:bodyPr wrap="square" rtlCol="0">
            <a:spAutoFit/>
          </a:bodyPr>
          <a:lstStyle/>
          <a:p>
            <a:r>
              <a:rPr lang="en-US" sz="1400">
                <a:solidFill>
                  <a:schemeClr val="bg1"/>
                </a:solidFill>
                <a:latin typeface="Century Gothic" panose="020B0502020202020204" pitchFamily="34" charset="0"/>
              </a:rPr>
              <a:t>Engineering Network</a:t>
            </a:r>
            <a:endParaRPr lang="en-US" sz="11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Management Systems</a:t>
            </a:r>
          </a:p>
        </p:txBody>
      </p:sp>
      <p:grpSp>
        <p:nvGrpSpPr>
          <p:cNvPr id="180" name="Group 179">
            <a:extLst>
              <a:ext uri="{FF2B5EF4-FFF2-40B4-BE49-F238E27FC236}">
                <a16:creationId xmlns:a16="http://schemas.microsoft.com/office/drawing/2014/main" id="{FA6E3462-7009-4099-9CBA-F8DCDFB49FBF}"/>
              </a:ext>
            </a:extLst>
          </p:cNvPr>
          <p:cNvGrpSpPr/>
          <p:nvPr/>
        </p:nvGrpSpPr>
        <p:grpSpPr>
          <a:xfrm>
            <a:off x="5785087" y="3790114"/>
            <a:ext cx="1672030" cy="801912"/>
            <a:chOff x="5064004" y="3939463"/>
            <a:chExt cx="1672030" cy="801912"/>
          </a:xfrm>
        </p:grpSpPr>
        <p:pic>
          <p:nvPicPr>
            <p:cNvPr id="181" name="Picture 180">
              <a:extLst>
                <a:ext uri="{FF2B5EF4-FFF2-40B4-BE49-F238E27FC236}">
                  <a16:creationId xmlns:a16="http://schemas.microsoft.com/office/drawing/2014/main" id="{B49A55D7-C40D-4FF7-B6C5-A35CCD790367}"/>
                </a:ext>
              </a:extLst>
            </p:cNvPr>
            <p:cNvPicPr>
              <a:picLocks noChangeAspect="1"/>
            </p:cNvPicPr>
            <p:nvPr/>
          </p:nvPicPr>
          <p:blipFill>
            <a:blip r:embed="rId9"/>
            <a:stretch>
              <a:fillRect/>
            </a:stretch>
          </p:blipFill>
          <p:spPr>
            <a:xfrm>
              <a:off x="5728255" y="3941803"/>
              <a:ext cx="314233" cy="548640"/>
            </a:xfrm>
            <a:prstGeom prst="rect">
              <a:avLst/>
            </a:prstGeom>
          </p:spPr>
        </p:pic>
        <p:sp>
          <p:nvSpPr>
            <p:cNvPr id="182" name="TextBox 181">
              <a:extLst>
                <a:ext uri="{FF2B5EF4-FFF2-40B4-BE49-F238E27FC236}">
                  <a16:creationId xmlns:a16="http://schemas.microsoft.com/office/drawing/2014/main" id="{E251FD1A-4E21-4B70-B721-0B7003505A62}"/>
                </a:ext>
              </a:extLst>
            </p:cNvPr>
            <p:cNvSpPr txBox="1"/>
            <p:nvPr/>
          </p:nvSpPr>
          <p:spPr>
            <a:xfrm>
              <a:off x="5064004" y="4479765"/>
              <a:ext cx="1672030" cy="261610"/>
            </a:xfrm>
            <a:prstGeom prst="rect">
              <a:avLst/>
            </a:prstGeom>
            <a:noFill/>
          </p:spPr>
          <p:txBody>
            <a:bodyPr wrap="square" rtlCol="0">
              <a:spAutoFit/>
            </a:bodyPr>
            <a:lstStyle/>
            <a:p>
              <a:pPr algn="ctr"/>
              <a:r>
                <a:rPr lang="en-US" sz="1100" b="1"/>
                <a:t>Application Servers</a:t>
              </a:r>
            </a:p>
          </p:txBody>
        </p:sp>
        <p:pic>
          <p:nvPicPr>
            <p:cNvPr id="183" name="Picture 182">
              <a:extLst>
                <a:ext uri="{FF2B5EF4-FFF2-40B4-BE49-F238E27FC236}">
                  <a16:creationId xmlns:a16="http://schemas.microsoft.com/office/drawing/2014/main" id="{39D1DCE1-0687-4E1A-B1C6-816A8249E5F4}"/>
                </a:ext>
              </a:extLst>
            </p:cNvPr>
            <p:cNvPicPr>
              <a:picLocks noChangeAspect="1"/>
            </p:cNvPicPr>
            <p:nvPr/>
          </p:nvPicPr>
          <p:blipFill>
            <a:blip r:embed="rId9"/>
            <a:stretch>
              <a:fillRect/>
            </a:stretch>
          </p:blipFill>
          <p:spPr>
            <a:xfrm>
              <a:off x="5272290" y="3939463"/>
              <a:ext cx="314233" cy="548640"/>
            </a:xfrm>
            <a:prstGeom prst="rect">
              <a:avLst/>
            </a:prstGeom>
          </p:spPr>
        </p:pic>
        <p:pic>
          <p:nvPicPr>
            <p:cNvPr id="184" name="Picture 183">
              <a:extLst>
                <a:ext uri="{FF2B5EF4-FFF2-40B4-BE49-F238E27FC236}">
                  <a16:creationId xmlns:a16="http://schemas.microsoft.com/office/drawing/2014/main" id="{63DADF5B-6270-4E50-9197-F9ED87BF8AEE}"/>
                </a:ext>
              </a:extLst>
            </p:cNvPr>
            <p:cNvPicPr>
              <a:picLocks noChangeAspect="1"/>
            </p:cNvPicPr>
            <p:nvPr/>
          </p:nvPicPr>
          <p:blipFill>
            <a:blip r:embed="rId9"/>
            <a:stretch>
              <a:fillRect/>
            </a:stretch>
          </p:blipFill>
          <p:spPr>
            <a:xfrm>
              <a:off x="6173037" y="3940444"/>
              <a:ext cx="314233" cy="548640"/>
            </a:xfrm>
            <a:prstGeom prst="rect">
              <a:avLst/>
            </a:prstGeom>
          </p:spPr>
        </p:pic>
      </p:grpSp>
      <p:grpSp>
        <p:nvGrpSpPr>
          <p:cNvPr id="185" name="Group 184">
            <a:extLst>
              <a:ext uri="{FF2B5EF4-FFF2-40B4-BE49-F238E27FC236}">
                <a16:creationId xmlns:a16="http://schemas.microsoft.com/office/drawing/2014/main" id="{E5AEF87C-63D2-4D3E-972C-4B2C5E07688B}"/>
              </a:ext>
            </a:extLst>
          </p:cNvPr>
          <p:cNvGrpSpPr/>
          <p:nvPr/>
        </p:nvGrpSpPr>
        <p:grpSpPr>
          <a:xfrm>
            <a:off x="8406318" y="3740638"/>
            <a:ext cx="1737360" cy="884904"/>
            <a:chOff x="6664230" y="3919928"/>
            <a:chExt cx="1672030" cy="842021"/>
          </a:xfrm>
        </p:grpSpPr>
        <p:pic>
          <p:nvPicPr>
            <p:cNvPr id="186" name="Picture 185">
              <a:extLst>
                <a:ext uri="{FF2B5EF4-FFF2-40B4-BE49-F238E27FC236}">
                  <a16:creationId xmlns:a16="http://schemas.microsoft.com/office/drawing/2014/main" id="{32DAD4DD-AE30-4924-98C7-BA134C6F8E96}"/>
                </a:ext>
              </a:extLst>
            </p:cNvPr>
            <p:cNvPicPr>
              <a:picLocks noChangeAspect="1"/>
            </p:cNvPicPr>
            <p:nvPr/>
          </p:nvPicPr>
          <p:blipFill>
            <a:blip r:embed="rId10"/>
            <a:stretch>
              <a:fillRect/>
            </a:stretch>
          </p:blipFill>
          <p:spPr>
            <a:xfrm>
              <a:off x="6959405" y="3919928"/>
              <a:ext cx="396845" cy="609062"/>
            </a:xfrm>
            <a:prstGeom prst="rect">
              <a:avLst/>
            </a:prstGeom>
          </p:spPr>
        </p:pic>
        <p:pic>
          <p:nvPicPr>
            <p:cNvPr id="187" name="Picture 186">
              <a:extLst>
                <a:ext uri="{FF2B5EF4-FFF2-40B4-BE49-F238E27FC236}">
                  <a16:creationId xmlns:a16="http://schemas.microsoft.com/office/drawing/2014/main" id="{AFA975B4-0F46-40ED-AA74-F539FD9EE5EE}"/>
                </a:ext>
              </a:extLst>
            </p:cNvPr>
            <p:cNvPicPr>
              <a:picLocks noChangeAspect="1"/>
            </p:cNvPicPr>
            <p:nvPr/>
          </p:nvPicPr>
          <p:blipFill>
            <a:blip r:embed="rId10"/>
            <a:stretch>
              <a:fillRect/>
            </a:stretch>
          </p:blipFill>
          <p:spPr>
            <a:xfrm>
              <a:off x="7526714" y="3938137"/>
              <a:ext cx="396845" cy="609062"/>
            </a:xfrm>
            <a:prstGeom prst="rect">
              <a:avLst/>
            </a:prstGeom>
          </p:spPr>
        </p:pic>
        <p:sp>
          <p:nvSpPr>
            <p:cNvPr id="188" name="TextBox 187">
              <a:extLst>
                <a:ext uri="{FF2B5EF4-FFF2-40B4-BE49-F238E27FC236}">
                  <a16:creationId xmlns:a16="http://schemas.microsoft.com/office/drawing/2014/main" id="{46E9233C-81A3-4217-8447-232C192D19D9}"/>
                </a:ext>
              </a:extLst>
            </p:cNvPr>
            <p:cNvSpPr txBox="1"/>
            <p:nvPr/>
          </p:nvSpPr>
          <p:spPr>
            <a:xfrm>
              <a:off x="6664230" y="4513017"/>
              <a:ext cx="1672030" cy="248932"/>
            </a:xfrm>
            <a:prstGeom prst="rect">
              <a:avLst/>
            </a:prstGeom>
            <a:noFill/>
          </p:spPr>
          <p:txBody>
            <a:bodyPr wrap="square" rtlCol="0">
              <a:spAutoFit/>
            </a:bodyPr>
            <a:lstStyle/>
            <a:p>
              <a:pPr algn="ctr"/>
              <a:r>
                <a:rPr lang="en-US" sz="1100" b="1"/>
                <a:t>Domain Controllers</a:t>
              </a:r>
            </a:p>
          </p:txBody>
        </p:sp>
      </p:grpSp>
      <p:grpSp>
        <p:nvGrpSpPr>
          <p:cNvPr id="189" name="Group 188">
            <a:extLst>
              <a:ext uri="{FF2B5EF4-FFF2-40B4-BE49-F238E27FC236}">
                <a16:creationId xmlns:a16="http://schemas.microsoft.com/office/drawing/2014/main" id="{7FA56F72-9829-47F5-BB77-F8B25FAC5560}"/>
              </a:ext>
            </a:extLst>
          </p:cNvPr>
          <p:cNvGrpSpPr/>
          <p:nvPr/>
        </p:nvGrpSpPr>
        <p:grpSpPr>
          <a:xfrm>
            <a:off x="7131167" y="3805331"/>
            <a:ext cx="1672030" cy="794527"/>
            <a:chOff x="6772507" y="3965624"/>
            <a:chExt cx="1672030" cy="794527"/>
          </a:xfrm>
        </p:grpSpPr>
        <p:pic>
          <p:nvPicPr>
            <p:cNvPr id="190" name="Picture 189">
              <a:extLst>
                <a:ext uri="{FF2B5EF4-FFF2-40B4-BE49-F238E27FC236}">
                  <a16:creationId xmlns:a16="http://schemas.microsoft.com/office/drawing/2014/main" id="{5B191D7A-2E6A-4C7F-9A06-B03345615FC2}"/>
                </a:ext>
              </a:extLst>
            </p:cNvPr>
            <p:cNvPicPr>
              <a:picLocks noChangeAspect="1"/>
            </p:cNvPicPr>
            <p:nvPr/>
          </p:nvPicPr>
          <p:blipFill>
            <a:blip r:embed="rId11"/>
            <a:stretch>
              <a:fillRect/>
            </a:stretch>
          </p:blipFill>
          <p:spPr>
            <a:xfrm>
              <a:off x="7370419" y="3965624"/>
              <a:ext cx="393172" cy="548640"/>
            </a:xfrm>
            <a:prstGeom prst="rect">
              <a:avLst/>
            </a:prstGeom>
          </p:spPr>
        </p:pic>
        <p:sp>
          <p:nvSpPr>
            <p:cNvPr id="191" name="TextBox 190">
              <a:extLst>
                <a:ext uri="{FF2B5EF4-FFF2-40B4-BE49-F238E27FC236}">
                  <a16:creationId xmlns:a16="http://schemas.microsoft.com/office/drawing/2014/main" id="{0E4F8465-938D-43A7-8F17-B0082DE84F5D}"/>
                </a:ext>
              </a:extLst>
            </p:cNvPr>
            <p:cNvSpPr txBox="1"/>
            <p:nvPr/>
          </p:nvSpPr>
          <p:spPr>
            <a:xfrm>
              <a:off x="6772507" y="4498541"/>
              <a:ext cx="1672030" cy="261610"/>
            </a:xfrm>
            <a:prstGeom prst="rect">
              <a:avLst/>
            </a:prstGeom>
            <a:noFill/>
          </p:spPr>
          <p:txBody>
            <a:bodyPr wrap="square" rtlCol="0">
              <a:spAutoFit/>
            </a:bodyPr>
            <a:lstStyle/>
            <a:p>
              <a:pPr algn="ctr"/>
              <a:r>
                <a:rPr lang="en-US" sz="1100" b="1"/>
                <a:t>Historian</a:t>
              </a:r>
            </a:p>
          </p:txBody>
        </p:sp>
      </p:grpSp>
      <p:sp>
        <p:nvSpPr>
          <p:cNvPr id="192" name="TextBox 191">
            <a:extLst>
              <a:ext uri="{FF2B5EF4-FFF2-40B4-BE49-F238E27FC236}">
                <a16:creationId xmlns:a16="http://schemas.microsoft.com/office/drawing/2014/main" id="{78AB883F-D07F-48DD-AF53-A6EC6719BEDE}"/>
              </a:ext>
            </a:extLst>
          </p:cNvPr>
          <p:cNvSpPr txBox="1"/>
          <p:nvPr/>
        </p:nvSpPr>
        <p:spPr>
          <a:xfrm>
            <a:off x="99125" y="5150822"/>
            <a:ext cx="2184410" cy="492443"/>
          </a:xfrm>
          <a:prstGeom prst="rect">
            <a:avLst/>
          </a:prstGeom>
          <a:noFill/>
        </p:spPr>
        <p:txBody>
          <a:bodyPr wrap="square" rtlCol="0">
            <a:spAutoFit/>
          </a:bodyPr>
          <a:lstStyle/>
          <a:p>
            <a:r>
              <a:rPr lang="en-US" sz="1400">
                <a:solidFill>
                  <a:schemeClr val="bg1"/>
                </a:solidFill>
                <a:latin typeface="Century Gothic" panose="020B0502020202020204" pitchFamily="34" charset="0"/>
              </a:rPr>
              <a:t>Engineering Network</a:t>
            </a:r>
            <a:endParaRPr lang="en-US" sz="11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Operational Systems</a:t>
            </a:r>
          </a:p>
        </p:txBody>
      </p:sp>
      <p:grpSp>
        <p:nvGrpSpPr>
          <p:cNvPr id="193" name="Group 192">
            <a:extLst>
              <a:ext uri="{FF2B5EF4-FFF2-40B4-BE49-F238E27FC236}">
                <a16:creationId xmlns:a16="http://schemas.microsoft.com/office/drawing/2014/main" id="{C98E1B3D-C049-4D62-A899-2BDF65B9DFA4}"/>
              </a:ext>
            </a:extLst>
          </p:cNvPr>
          <p:cNvGrpSpPr/>
          <p:nvPr/>
        </p:nvGrpSpPr>
        <p:grpSpPr>
          <a:xfrm>
            <a:off x="7499390" y="4719284"/>
            <a:ext cx="2733352" cy="863076"/>
            <a:chOff x="3643312" y="3126654"/>
            <a:chExt cx="2733352" cy="863076"/>
          </a:xfrm>
        </p:grpSpPr>
        <p:grpSp>
          <p:nvGrpSpPr>
            <p:cNvPr id="194" name="Group 193">
              <a:extLst>
                <a:ext uri="{FF2B5EF4-FFF2-40B4-BE49-F238E27FC236}">
                  <a16:creationId xmlns:a16="http://schemas.microsoft.com/office/drawing/2014/main" id="{A68A1969-6A72-41D0-8F2A-1857DB374C9A}"/>
                </a:ext>
              </a:extLst>
            </p:cNvPr>
            <p:cNvGrpSpPr/>
            <p:nvPr/>
          </p:nvGrpSpPr>
          <p:grpSpPr>
            <a:xfrm>
              <a:off x="3643312" y="3126654"/>
              <a:ext cx="2733352" cy="863076"/>
              <a:chOff x="3794567" y="1454716"/>
              <a:chExt cx="2733352" cy="863076"/>
            </a:xfrm>
          </p:grpSpPr>
          <p:pic>
            <p:nvPicPr>
              <p:cNvPr id="325" name="Picture 324">
                <a:extLst>
                  <a:ext uri="{FF2B5EF4-FFF2-40B4-BE49-F238E27FC236}">
                    <a16:creationId xmlns:a16="http://schemas.microsoft.com/office/drawing/2014/main" id="{350BD8E4-CAEE-400E-8793-9A4CED028D62}"/>
                  </a:ext>
                </a:extLst>
              </p:cNvPr>
              <p:cNvPicPr>
                <a:picLocks noChangeAspect="1"/>
              </p:cNvPicPr>
              <p:nvPr/>
            </p:nvPicPr>
            <p:blipFill>
              <a:blip r:embed="rId3"/>
              <a:stretch>
                <a:fillRect/>
              </a:stretch>
            </p:blipFill>
            <p:spPr>
              <a:xfrm>
                <a:off x="3957061" y="1454716"/>
                <a:ext cx="532210" cy="537374"/>
              </a:xfrm>
              <a:prstGeom prst="rect">
                <a:avLst/>
              </a:prstGeom>
            </p:spPr>
          </p:pic>
          <p:sp>
            <p:nvSpPr>
              <p:cNvPr id="326" name="TextBox 325">
                <a:extLst>
                  <a:ext uri="{FF2B5EF4-FFF2-40B4-BE49-F238E27FC236}">
                    <a16:creationId xmlns:a16="http://schemas.microsoft.com/office/drawing/2014/main" id="{79FFFC58-DB6C-46CD-938B-1FE8063390F9}"/>
                  </a:ext>
                </a:extLst>
              </p:cNvPr>
              <p:cNvSpPr txBox="1"/>
              <p:nvPr/>
            </p:nvSpPr>
            <p:spPr>
              <a:xfrm>
                <a:off x="3794567" y="2056182"/>
                <a:ext cx="2733352" cy="261610"/>
              </a:xfrm>
              <a:prstGeom prst="rect">
                <a:avLst/>
              </a:prstGeom>
              <a:noFill/>
            </p:spPr>
            <p:txBody>
              <a:bodyPr wrap="square" rtlCol="0">
                <a:spAutoFit/>
              </a:bodyPr>
              <a:lstStyle/>
              <a:p>
                <a:pPr algn="ctr"/>
                <a:r>
                  <a:rPr lang="en-US" sz="1100" b="1"/>
                  <a:t>Field Workstation(s)</a:t>
                </a:r>
              </a:p>
            </p:txBody>
          </p:sp>
        </p:grpSp>
        <p:pic>
          <p:nvPicPr>
            <p:cNvPr id="195" name="Picture 194">
              <a:extLst>
                <a:ext uri="{FF2B5EF4-FFF2-40B4-BE49-F238E27FC236}">
                  <a16:creationId xmlns:a16="http://schemas.microsoft.com/office/drawing/2014/main" id="{333DA47B-34AF-4CD0-8095-9ABEEA1AFC1F}"/>
                </a:ext>
              </a:extLst>
            </p:cNvPr>
            <p:cNvPicPr>
              <a:picLocks noChangeAspect="1"/>
            </p:cNvPicPr>
            <p:nvPr/>
          </p:nvPicPr>
          <p:blipFill>
            <a:blip r:embed="rId3"/>
            <a:stretch>
              <a:fillRect/>
            </a:stretch>
          </p:blipFill>
          <p:spPr>
            <a:xfrm>
              <a:off x="4338016" y="3169514"/>
              <a:ext cx="532210" cy="537374"/>
            </a:xfrm>
            <a:prstGeom prst="rect">
              <a:avLst/>
            </a:prstGeom>
          </p:spPr>
        </p:pic>
        <p:pic>
          <p:nvPicPr>
            <p:cNvPr id="196" name="Picture 195">
              <a:extLst>
                <a:ext uri="{FF2B5EF4-FFF2-40B4-BE49-F238E27FC236}">
                  <a16:creationId xmlns:a16="http://schemas.microsoft.com/office/drawing/2014/main" id="{B0236CC2-A8A2-445B-B8ED-083E595395F0}"/>
                </a:ext>
              </a:extLst>
            </p:cNvPr>
            <p:cNvPicPr>
              <a:picLocks noChangeAspect="1"/>
            </p:cNvPicPr>
            <p:nvPr/>
          </p:nvPicPr>
          <p:blipFill>
            <a:blip r:embed="rId3"/>
            <a:stretch>
              <a:fillRect/>
            </a:stretch>
          </p:blipFill>
          <p:spPr>
            <a:xfrm>
              <a:off x="4827296" y="3160135"/>
              <a:ext cx="532210" cy="537374"/>
            </a:xfrm>
            <a:prstGeom prst="rect">
              <a:avLst/>
            </a:prstGeom>
          </p:spPr>
        </p:pic>
        <p:pic>
          <p:nvPicPr>
            <p:cNvPr id="324" name="Picture 323">
              <a:extLst>
                <a:ext uri="{FF2B5EF4-FFF2-40B4-BE49-F238E27FC236}">
                  <a16:creationId xmlns:a16="http://schemas.microsoft.com/office/drawing/2014/main" id="{DD150CA8-E583-422E-BDC8-7FC1880F6DF5}"/>
                </a:ext>
              </a:extLst>
            </p:cNvPr>
            <p:cNvPicPr>
              <a:picLocks noChangeAspect="1"/>
            </p:cNvPicPr>
            <p:nvPr/>
          </p:nvPicPr>
          <p:blipFill>
            <a:blip r:embed="rId3"/>
            <a:stretch>
              <a:fillRect/>
            </a:stretch>
          </p:blipFill>
          <p:spPr>
            <a:xfrm>
              <a:off x="5401368" y="3193149"/>
              <a:ext cx="532210" cy="537374"/>
            </a:xfrm>
            <a:prstGeom prst="rect">
              <a:avLst/>
            </a:prstGeom>
          </p:spPr>
        </p:pic>
      </p:grpSp>
      <p:grpSp>
        <p:nvGrpSpPr>
          <p:cNvPr id="327" name="Group 326">
            <a:extLst>
              <a:ext uri="{FF2B5EF4-FFF2-40B4-BE49-F238E27FC236}">
                <a16:creationId xmlns:a16="http://schemas.microsoft.com/office/drawing/2014/main" id="{FEC87509-38EC-4EA8-B581-2AC309F8AF4D}"/>
              </a:ext>
            </a:extLst>
          </p:cNvPr>
          <p:cNvGrpSpPr/>
          <p:nvPr/>
        </p:nvGrpSpPr>
        <p:grpSpPr>
          <a:xfrm>
            <a:off x="2320008" y="3812901"/>
            <a:ext cx="1333382" cy="734136"/>
            <a:chOff x="2398431" y="2303621"/>
            <a:chExt cx="1333382" cy="734136"/>
          </a:xfrm>
        </p:grpSpPr>
        <p:pic>
          <p:nvPicPr>
            <p:cNvPr id="328" name="Picture 327">
              <a:extLst>
                <a:ext uri="{FF2B5EF4-FFF2-40B4-BE49-F238E27FC236}">
                  <a16:creationId xmlns:a16="http://schemas.microsoft.com/office/drawing/2014/main" id="{89F40713-085D-47BE-B3B6-8A173F38A7E1}"/>
                </a:ext>
              </a:extLst>
            </p:cNvPr>
            <p:cNvPicPr>
              <a:picLocks noChangeAspect="1"/>
            </p:cNvPicPr>
            <p:nvPr/>
          </p:nvPicPr>
          <p:blipFill>
            <a:blip r:embed="rId7"/>
            <a:stretch>
              <a:fillRect/>
            </a:stretch>
          </p:blipFill>
          <p:spPr>
            <a:xfrm>
              <a:off x="2818848" y="2303621"/>
              <a:ext cx="366241" cy="562594"/>
            </a:xfrm>
            <a:prstGeom prst="rect">
              <a:avLst/>
            </a:prstGeom>
          </p:spPr>
        </p:pic>
        <p:sp>
          <p:nvSpPr>
            <p:cNvPr id="329" name="TextBox 328">
              <a:extLst>
                <a:ext uri="{FF2B5EF4-FFF2-40B4-BE49-F238E27FC236}">
                  <a16:creationId xmlns:a16="http://schemas.microsoft.com/office/drawing/2014/main" id="{E9C27F5C-9A3D-4389-8DAA-585E3CEFEB8D}"/>
                </a:ext>
              </a:extLst>
            </p:cNvPr>
            <p:cNvSpPr txBox="1"/>
            <p:nvPr/>
          </p:nvSpPr>
          <p:spPr>
            <a:xfrm>
              <a:off x="2398431" y="2776147"/>
              <a:ext cx="1333382" cy="261610"/>
            </a:xfrm>
            <a:prstGeom prst="rect">
              <a:avLst/>
            </a:prstGeom>
            <a:noFill/>
          </p:spPr>
          <p:txBody>
            <a:bodyPr wrap="square" rtlCol="0">
              <a:spAutoFit/>
            </a:bodyPr>
            <a:lstStyle/>
            <a:p>
              <a:pPr algn="ctr"/>
              <a:r>
                <a:rPr lang="en-US" sz="1100" b="1"/>
                <a:t>Firewall</a:t>
              </a:r>
            </a:p>
          </p:txBody>
        </p:sp>
      </p:grpSp>
      <p:grpSp>
        <p:nvGrpSpPr>
          <p:cNvPr id="330" name="Group 329">
            <a:extLst>
              <a:ext uri="{FF2B5EF4-FFF2-40B4-BE49-F238E27FC236}">
                <a16:creationId xmlns:a16="http://schemas.microsoft.com/office/drawing/2014/main" id="{901A3F35-E783-4DE3-8F09-F5A05B90A194}"/>
              </a:ext>
            </a:extLst>
          </p:cNvPr>
          <p:cNvGrpSpPr/>
          <p:nvPr/>
        </p:nvGrpSpPr>
        <p:grpSpPr>
          <a:xfrm>
            <a:off x="7499390" y="5776699"/>
            <a:ext cx="2733352" cy="775534"/>
            <a:chOff x="7598517" y="5841228"/>
            <a:chExt cx="2733352" cy="775534"/>
          </a:xfrm>
        </p:grpSpPr>
        <p:grpSp>
          <p:nvGrpSpPr>
            <p:cNvPr id="331" name="Group 330">
              <a:extLst>
                <a:ext uri="{FF2B5EF4-FFF2-40B4-BE49-F238E27FC236}">
                  <a16:creationId xmlns:a16="http://schemas.microsoft.com/office/drawing/2014/main" id="{D65961D9-C2C2-4078-84B9-FE2983668192}"/>
                </a:ext>
              </a:extLst>
            </p:cNvPr>
            <p:cNvGrpSpPr/>
            <p:nvPr/>
          </p:nvGrpSpPr>
          <p:grpSpPr>
            <a:xfrm>
              <a:off x="8066309" y="5841228"/>
              <a:ext cx="1665137" cy="532266"/>
              <a:chOff x="7761011" y="5838180"/>
              <a:chExt cx="1665137" cy="532266"/>
            </a:xfrm>
          </p:grpSpPr>
          <p:pic>
            <p:nvPicPr>
              <p:cNvPr id="333" name="Picture 332">
                <a:extLst>
                  <a:ext uri="{FF2B5EF4-FFF2-40B4-BE49-F238E27FC236}">
                    <a16:creationId xmlns:a16="http://schemas.microsoft.com/office/drawing/2014/main" id="{4D036FB1-8BFA-456A-A3F4-0486A888939F}"/>
                  </a:ext>
                </a:extLst>
              </p:cNvPr>
              <p:cNvPicPr>
                <a:picLocks noChangeAspect="1"/>
              </p:cNvPicPr>
              <p:nvPr/>
            </p:nvPicPr>
            <p:blipFill>
              <a:blip r:embed="rId12"/>
              <a:stretch>
                <a:fillRect/>
              </a:stretch>
            </p:blipFill>
            <p:spPr>
              <a:xfrm>
                <a:off x="7761011" y="5841228"/>
                <a:ext cx="360907" cy="515429"/>
              </a:xfrm>
              <a:prstGeom prst="rect">
                <a:avLst/>
              </a:prstGeom>
            </p:spPr>
          </p:pic>
          <p:pic>
            <p:nvPicPr>
              <p:cNvPr id="334" name="Picture 333">
                <a:extLst>
                  <a:ext uri="{FF2B5EF4-FFF2-40B4-BE49-F238E27FC236}">
                    <a16:creationId xmlns:a16="http://schemas.microsoft.com/office/drawing/2014/main" id="{D21237C0-BB92-4953-A10E-42899267BBC7}"/>
                  </a:ext>
                </a:extLst>
              </p:cNvPr>
              <p:cNvPicPr>
                <a:picLocks noChangeAspect="1"/>
              </p:cNvPicPr>
              <p:nvPr/>
            </p:nvPicPr>
            <p:blipFill>
              <a:blip r:embed="rId12"/>
              <a:stretch>
                <a:fillRect/>
              </a:stretch>
            </p:blipFill>
            <p:spPr>
              <a:xfrm>
                <a:off x="8198419" y="5841227"/>
                <a:ext cx="360907" cy="515429"/>
              </a:xfrm>
              <a:prstGeom prst="rect">
                <a:avLst/>
              </a:prstGeom>
            </p:spPr>
          </p:pic>
          <p:pic>
            <p:nvPicPr>
              <p:cNvPr id="335" name="Picture 334">
                <a:extLst>
                  <a:ext uri="{FF2B5EF4-FFF2-40B4-BE49-F238E27FC236}">
                    <a16:creationId xmlns:a16="http://schemas.microsoft.com/office/drawing/2014/main" id="{4B00FDA9-5479-4A7F-BCF3-EBB5D67CB5BC}"/>
                  </a:ext>
                </a:extLst>
              </p:cNvPr>
              <p:cNvPicPr>
                <a:picLocks noChangeAspect="1"/>
              </p:cNvPicPr>
              <p:nvPr/>
            </p:nvPicPr>
            <p:blipFill>
              <a:blip r:embed="rId12"/>
              <a:stretch>
                <a:fillRect/>
              </a:stretch>
            </p:blipFill>
            <p:spPr>
              <a:xfrm>
                <a:off x="8627833" y="5838180"/>
                <a:ext cx="360907" cy="515429"/>
              </a:xfrm>
              <a:prstGeom prst="rect">
                <a:avLst/>
              </a:prstGeom>
            </p:spPr>
          </p:pic>
          <p:pic>
            <p:nvPicPr>
              <p:cNvPr id="336" name="Picture 335">
                <a:extLst>
                  <a:ext uri="{FF2B5EF4-FFF2-40B4-BE49-F238E27FC236}">
                    <a16:creationId xmlns:a16="http://schemas.microsoft.com/office/drawing/2014/main" id="{A807120E-7DA2-4512-84B1-FB8F8006F7B8}"/>
                  </a:ext>
                </a:extLst>
              </p:cNvPr>
              <p:cNvPicPr>
                <a:picLocks noChangeAspect="1"/>
              </p:cNvPicPr>
              <p:nvPr/>
            </p:nvPicPr>
            <p:blipFill>
              <a:blip r:embed="rId12"/>
              <a:stretch>
                <a:fillRect/>
              </a:stretch>
            </p:blipFill>
            <p:spPr>
              <a:xfrm>
                <a:off x="9065241" y="5855017"/>
                <a:ext cx="360907" cy="515429"/>
              </a:xfrm>
              <a:prstGeom prst="rect">
                <a:avLst/>
              </a:prstGeom>
            </p:spPr>
          </p:pic>
        </p:grpSp>
        <p:sp>
          <p:nvSpPr>
            <p:cNvPr id="332" name="TextBox 331">
              <a:extLst>
                <a:ext uri="{FF2B5EF4-FFF2-40B4-BE49-F238E27FC236}">
                  <a16:creationId xmlns:a16="http://schemas.microsoft.com/office/drawing/2014/main" id="{E0A90079-CAFC-4FAB-999C-D911CA42F7BF}"/>
                </a:ext>
              </a:extLst>
            </p:cNvPr>
            <p:cNvSpPr txBox="1"/>
            <p:nvPr/>
          </p:nvSpPr>
          <p:spPr>
            <a:xfrm>
              <a:off x="7598517" y="6355152"/>
              <a:ext cx="2733352" cy="261610"/>
            </a:xfrm>
            <a:prstGeom prst="rect">
              <a:avLst/>
            </a:prstGeom>
            <a:noFill/>
          </p:spPr>
          <p:txBody>
            <a:bodyPr wrap="square" rtlCol="0">
              <a:spAutoFit/>
            </a:bodyPr>
            <a:lstStyle/>
            <a:p>
              <a:pPr algn="ctr"/>
              <a:r>
                <a:rPr lang="en-US" sz="1100" b="1"/>
                <a:t>Safety Analog Systems</a:t>
              </a:r>
            </a:p>
          </p:txBody>
        </p:sp>
      </p:grpSp>
      <p:grpSp>
        <p:nvGrpSpPr>
          <p:cNvPr id="337" name="Group 336">
            <a:extLst>
              <a:ext uri="{FF2B5EF4-FFF2-40B4-BE49-F238E27FC236}">
                <a16:creationId xmlns:a16="http://schemas.microsoft.com/office/drawing/2014/main" id="{4EC4B0BF-18A5-401A-957F-86CFF74A70AA}"/>
              </a:ext>
            </a:extLst>
          </p:cNvPr>
          <p:cNvGrpSpPr/>
          <p:nvPr/>
        </p:nvGrpSpPr>
        <p:grpSpPr>
          <a:xfrm>
            <a:off x="3508361" y="3827879"/>
            <a:ext cx="2217104" cy="747278"/>
            <a:chOff x="3853431" y="3155229"/>
            <a:chExt cx="2217104" cy="747278"/>
          </a:xfrm>
        </p:grpSpPr>
        <p:grpSp>
          <p:nvGrpSpPr>
            <p:cNvPr id="338" name="Group 337">
              <a:extLst>
                <a:ext uri="{FF2B5EF4-FFF2-40B4-BE49-F238E27FC236}">
                  <a16:creationId xmlns:a16="http://schemas.microsoft.com/office/drawing/2014/main" id="{518522D4-4EEC-4B83-8D12-E27A3AA79FB4}"/>
                </a:ext>
              </a:extLst>
            </p:cNvPr>
            <p:cNvGrpSpPr/>
            <p:nvPr/>
          </p:nvGrpSpPr>
          <p:grpSpPr>
            <a:xfrm>
              <a:off x="3853431" y="3155229"/>
              <a:ext cx="2217104" cy="747278"/>
              <a:chOff x="4004686" y="1483291"/>
              <a:chExt cx="2217104" cy="747278"/>
            </a:xfrm>
          </p:grpSpPr>
          <p:pic>
            <p:nvPicPr>
              <p:cNvPr id="342" name="Picture 341">
                <a:extLst>
                  <a:ext uri="{FF2B5EF4-FFF2-40B4-BE49-F238E27FC236}">
                    <a16:creationId xmlns:a16="http://schemas.microsoft.com/office/drawing/2014/main" id="{2FA7306F-6011-4FE2-B0CE-66B45AEBBC51}"/>
                  </a:ext>
                </a:extLst>
              </p:cNvPr>
              <p:cNvPicPr>
                <a:picLocks noChangeAspect="1"/>
              </p:cNvPicPr>
              <p:nvPr/>
            </p:nvPicPr>
            <p:blipFill>
              <a:blip r:embed="rId3"/>
              <a:stretch>
                <a:fillRect/>
              </a:stretch>
            </p:blipFill>
            <p:spPr>
              <a:xfrm>
                <a:off x="4004686" y="1483291"/>
                <a:ext cx="452806" cy="457200"/>
              </a:xfrm>
              <a:prstGeom prst="rect">
                <a:avLst/>
              </a:prstGeom>
            </p:spPr>
          </p:pic>
          <p:sp>
            <p:nvSpPr>
              <p:cNvPr id="343" name="TextBox 342">
                <a:extLst>
                  <a:ext uri="{FF2B5EF4-FFF2-40B4-BE49-F238E27FC236}">
                    <a16:creationId xmlns:a16="http://schemas.microsoft.com/office/drawing/2014/main" id="{1875B96C-5B52-4407-AC12-5176C4024B48}"/>
                  </a:ext>
                </a:extLst>
              </p:cNvPr>
              <p:cNvSpPr txBox="1"/>
              <p:nvPr/>
            </p:nvSpPr>
            <p:spPr>
              <a:xfrm>
                <a:off x="4018504" y="1968959"/>
                <a:ext cx="2203286" cy="261610"/>
              </a:xfrm>
              <a:prstGeom prst="rect">
                <a:avLst/>
              </a:prstGeom>
              <a:noFill/>
            </p:spPr>
            <p:txBody>
              <a:bodyPr wrap="square" rtlCol="0">
                <a:spAutoFit/>
              </a:bodyPr>
              <a:lstStyle/>
              <a:p>
                <a:pPr algn="ctr"/>
                <a:r>
                  <a:rPr lang="en-US" sz="1100" b="1"/>
                  <a:t>Engineering Workstations</a:t>
                </a:r>
              </a:p>
            </p:txBody>
          </p:sp>
        </p:grpSp>
        <p:pic>
          <p:nvPicPr>
            <p:cNvPr id="339" name="Picture 338">
              <a:extLst>
                <a:ext uri="{FF2B5EF4-FFF2-40B4-BE49-F238E27FC236}">
                  <a16:creationId xmlns:a16="http://schemas.microsoft.com/office/drawing/2014/main" id="{3422B218-CB4E-47D0-9666-8CE21A9C6DF1}"/>
                </a:ext>
              </a:extLst>
            </p:cNvPr>
            <p:cNvPicPr>
              <a:picLocks noChangeAspect="1"/>
            </p:cNvPicPr>
            <p:nvPr/>
          </p:nvPicPr>
          <p:blipFill>
            <a:blip r:embed="rId3"/>
            <a:stretch>
              <a:fillRect/>
            </a:stretch>
          </p:blipFill>
          <p:spPr>
            <a:xfrm>
              <a:off x="4338016" y="3169514"/>
              <a:ext cx="452806" cy="457200"/>
            </a:xfrm>
            <a:prstGeom prst="rect">
              <a:avLst/>
            </a:prstGeom>
          </p:spPr>
        </p:pic>
        <p:pic>
          <p:nvPicPr>
            <p:cNvPr id="340" name="Picture 339">
              <a:extLst>
                <a:ext uri="{FF2B5EF4-FFF2-40B4-BE49-F238E27FC236}">
                  <a16:creationId xmlns:a16="http://schemas.microsoft.com/office/drawing/2014/main" id="{5932125F-60B7-4039-8893-4AB94C591EEF}"/>
                </a:ext>
              </a:extLst>
            </p:cNvPr>
            <p:cNvPicPr>
              <a:picLocks noChangeAspect="1"/>
            </p:cNvPicPr>
            <p:nvPr/>
          </p:nvPicPr>
          <p:blipFill>
            <a:blip r:embed="rId3"/>
            <a:stretch>
              <a:fillRect/>
            </a:stretch>
          </p:blipFill>
          <p:spPr>
            <a:xfrm>
              <a:off x="4827296" y="3179185"/>
              <a:ext cx="452806" cy="457200"/>
            </a:xfrm>
            <a:prstGeom prst="rect">
              <a:avLst/>
            </a:prstGeom>
          </p:spPr>
        </p:pic>
        <p:pic>
          <p:nvPicPr>
            <p:cNvPr id="341" name="Picture 340">
              <a:extLst>
                <a:ext uri="{FF2B5EF4-FFF2-40B4-BE49-F238E27FC236}">
                  <a16:creationId xmlns:a16="http://schemas.microsoft.com/office/drawing/2014/main" id="{9F125C60-0616-401E-8850-D2EC766A9FB2}"/>
                </a:ext>
              </a:extLst>
            </p:cNvPr>
            <p:cNvPicPr>
              <a:picLocks noChangeAspect="1"/>
            </p:cNvPicPr>
            <p:nvPr/>
          </p:nvPicPr>
          <p:blipFill>
            <a:blip r:embed="rId3"/>
            <a:stretch>
              <a:fillRect/>
            </a:stretch>
          </p:blipFill>
          <p:spPr>
            <a:xfrm>
              <a:off x="5353743" y="3193149"/>
              <a:ext cx="452806" cy="457200"/>
            </a:xfrm>
            <a:prstGeom prst="rect">
              <a:avLst/>
            </a:prstGeom>
          </p:spPr>
        </p:pic>
      </p:grpSp>
      <p:grpSp>
        <p:nvGrpSpPr>
          <p:cNvPr id="344" name="Group 343">
            <a:extLst>
              <a:ext uri="{FF2B5EF4-FFF2-40B4-BE49-F238E27FC236}">
                <a16:creationId xmlns:a16="http://schemas.microsoft.com/office/drawing/2014/main" id="{091D9C21-FC62-49B1-800A-01085BB46C8B}"/>
              </a:ext>
            </a:extLst>
          </p:cNvPr>
          <p:cNvGrpSpPr/>
          <p:nvPr/>
        </p:nvGrpSpPr>
        <p:grpSpPr>
          <a:xfrm>
            <a:off x="4647207" y="4742621"/>
            <a:ext cx="2733352" cy="795671"/>
            <a:chOff x="4680744" y="4859849"/>
            <a:chExt cx="2733352" cy="795671"/>
          </a:xfrm>
        </p:grpSpPr>
        <p:pic>
          <p:nvPicPr>
            <p:cNvPr id="345" name="Picture 344">
              <a:extLst>
                <a:ext uri="{FF2B5EF4-FFF2-40B4-BE49-F238E27FC236}">
                  <a16:creationId xmlns:a16="http://schemas.microsoft.com/office/drawing/2014/main" id="{3246B8B9-8886-40DA-8A1D-9BA9C557B881}"/>
                </a:ext>
              </a:extLst>
            </p:cNvPr>
            <p:cNvPicPr>
              <a:picLocks noChangeAspect="1"/>
            </p:cNvPicPr>
            <p:nvPr/>
          </p:nvPicPr>
          <p:blipFill>
            <a:blip r:embed="rId13"/>
            <a:stretch>
              <a:fillRect/>
            </a:stretch>
          </p:blipFill>
          <p:spPr>
            <a:xfrm>
              <a:off x="5153421" y="4859849"/>
              <a:ext cx="372919" cy="489009"/>
            </a:xfrm>
            <a:prstGeom prst="rect">
              <a:avLst/>
            </a:prstGeom>
          </p:spPr>
        </p:pic>
        <p:pic>
          <p:nvPicPr>
            <p:cNvPr id="346" name="Picture 345">
              <a:extLst>
                <a:ext uri="{FF2B5EF4-FFF2-40B4-BE49-F238E27FC236}">
                  <a16:creationId xmlns:a16="http://schemas.microsoft.com/office/drawing/2014/main" id="{23ABD9BA-94A8-45E9-9E76-E0570F585995}"/>
                </a:ext>
              </a:extLst>
            </p:cNvPr>
            <p:cNvPicPr>
              <a:picLocks noChangeAspect="1"/>
            </p:cNvPicPr>
            <p:nvPr/>
          </p:nvPicPr>
          <p:blipFill>
            <a:blip r:embed="rId13"/>
            <a:stretch>
              <a:fillRect/>
            </a:stretch>
          </p:blipFill>
          <p:spPr>
            <a:xfrm>
              <a:off x="5594615" y="4878790"/>
              <a:ext cx="372919" cy="489009"/>
            </a:xfrm>
            <a:prstGeom prst="rect">
              <a:avLst/>
            </a:prstGeom>
          </p:spPr>
        </p:pic>
        <p:pic>
          <p:nvPicPr>
            <p:cNvPr id="347" name="Picture 346">
              <a:extLst>
                <a:ext uri="{FF2B5EF4-FFF2-40B4-BE49-F238E27FC236}">
                  <a16:creationId xmlns:a16="http://schemas.microsoft.com/office/drawing/2014/main" id="{A639D165-E60F-4E8F-B27E-DF8F4DC520AC}"/>
                </a:ext>
              </a:extLst>
            </p:cNvPr>
            <p:cNvPicPr>
              <a:picLocks noChangeAspect="1"/>
            </p:cNvPicPr>
            <p:nvPr/>
          </p:nvPicPr>
          <p:blipFill>
            <a:blip r:embed="rId13"/>
            <a:stretch>
              <a:fillRect/>
            </a:stretch>
          </p:blipFill>
          <p:spPr>
            <a:xfrm>
              <a:off x="6001581" y="4906832"/>
              <a:ext cx="372919" cy="489009"/>
            </a:xfrm>
            <a:prstGeom prst="rect">
              <a:avLst/>
            </a:prstGeom>
          </p:spPr>
        </p:pic>
        <p:pic>
          <p:nvPicPr>
            <p:cNvPr id="348" name="Picture 347">
              <a:extLst>
                <a:ext uri="{FF2B5EF4-FFF2-40B4-BE49-F238E27FC236}">
                  <a16:creationId xmlns:a16="http://schemas.microsoft.com/office/drawing/2014/main" id="{34ECE9D5-A44F-412C-80B1-D032A6EE7D50}"/>
                </a:ext>
              </a:extLst>
            </p:cNvPr>
            <p:cNvPicPr>
              <a:picLocks noChangeAspect="1"/>
            </p:cNvPicPr>
            <p:nvPr/>
          </p:nvPicPr>
          <p:blipFill>
            <a:blip r:embed="rId13"/>
            <a:stretch>
              <a:fillRect/>
            </a:stretch>
          </p:blipFill>
          <p:spPr>
            <a:xfrm>
              <a:off x="6451338" y="4906341"/>
              <a:ext cx="372919" cy="489009"/>
            </a:xfrm>
            <a:prstGeom prst="rect">
              <a:avLst/>
            </a:prstGeom>
          </p:spPr>
        </p:pic>
        <p:sp>
          <p:nvSpPr>
            <p:cNvPr id="349" name="TextBox 348">
              <a:extLst>
                <a:ext uri="{FF2B5EF4-FFF2-40B4-BE49-F238E27FC236}">
                  <a16:creationId xmlns:a16="http://schemas.microsoft.com/office/drawing/2014/main" id="{F73CE5A9-A41C-4333-837F-C725B53CD8BC}"/>
                </a:ext>
              </a:extLst>
            </p:cNvPr>
            <p:cNvSpPr txBox="1"/>
            <p:nvPr/>
          </p:nvSpPr>
          <p:spPr>
            <a:xfrm>
              <a:off x="4680744" y="5393910"/>
              <a:ext cx="2733352" cy="261610"/>
            </a:xfrm>
            <a:prstGeom prst="rect">
              <a:avLst/>
            </a:prstGeom>
            <a:noFill/>
          </p:spPr>
          <p:txBody>
            <a:bodyPr wrap="square" rtlCol="0">
              <a:spAutoFit/>
            </a:bodyPr>
            <a:lstStyle/>
            <a:p>
              <a:pPr algn="ctr"/>
              <a:r>
                <a:rPr lang="en-US" sz="1100" b="1"/>
                <a:t>Safety Parameter Display System</a:t>
              </a:r>
            </a:p>
          </p:txBody>
        </p:sp>
      </p:grpSp>
      <p:grpSp>
        <p:nvGrpSpPr>
          <p:cNvPr id="350" name="Group 349">
            <a:extLst>
              <a:ext uri="{FF2B5EF4-FFF2-40B4-BE49-F238E27FC236}">
                <a16:creationId xmlns:a16="http://schemas.microsoft.com/office/drawing/2014/main" id="{23C9D6B6-01AF-423F-93FB-9A6EC9AD86CB}"/>
              </a:ext>
            </a:extLst>
          </p:cNvPr>
          <p:cNvGrpSpPr/>
          <p:nvPr/>
        </p:nvGrpSpPr>
        <p:grpSpPr>
          <a:xfrm>
            <a:off x="2702779" y="4732827"/>
            <a:ext cx="1859813" cy="923944"/>
            <a:chOff x="2795891" y="4811234"/>
            <a:chExt cx="1859813" cy="923944"/>
          </a:xfrm>
        </p:grpSpPr>
        <p:grpSp>
          <p:nvGrpSpPr>
            <p:cNvPr id="351" name="Group 350">
              <a:extLst>
                <a:ext uri="{FF2B5EF4-FFF2-40B4-BE49-F238E27FC236}">
                  <a16:creationId xmlns:a16="http://schemas.microsoft.com/office/drawing/2014/main" id="{287839CF-1EDF-4881-9665-1D2C637C661F}"/>
                </a:ext>
              </a:extLst>
            </p:cNvPr>
            <p:cNvGrpSpPr/>
            <p:nvPr/>
          </p:nvGrpSpPr>
          <p:grpSpPr>
            <a:xfrm>
              <a:off x="2795891" y="4811234"/>
              <a:ext cx="1653075" cy="506891"/>
              <a:chOff x="2755562" y="4893392"/>
              <a:chExt cx="1653075" cy="601097"/>
            </a:xfrm>
          </p:grpSpPr>
          <p:pic>
            <p:nvPicPr>
              <p:cNvPr id="353" name="Picture 352">
                <a:extLst>
                  <a:ext uri="{FF2B5EF4-FFF2-40B4-BE49-F238E27FC236}">
                    <a16:creationId xmlns:a16="http://schemas.microsoft.com/office/drawing/2014/main" id="{03F82897-D83F-44BC-AA24-F72CF18A635A}"/>
                  </a:ext>
                </a:extLst>
              </p:cNvPr>
              <p:cNvPicPr>
                <a:picLocks noChangeAspect="1"/>
              </p:cNvPicPr>
              <p:nvPr/>
            </p:nvPicPr>
            <p:blipFill>
              <a:blip r:embed="rId14"/>
              <a:stretch>
                <a:fillRect/>
              </a:stretch>
            </p:blipFill>
            <p:spPr>
              <a:xfrm>
                <a:off x="2755562" y="4893392"/>
                <a:ext cx="386751" cy="565085"/>
              </a:xfrm>
              <a:prstGeom prst="rect">
                <a:avLst/>
              </a:prstGeom>
            </p:spPr>
          </p:pic>
          <p:pic>
            <p:nvPicPr>
              <p:cNvPr id="354" name="Picture 353">
                <a:extLst>
                  <a:ext uri="{FF2B5EF4-FFF2-40B4-BE49-F238E27FC236}">
                    <a16:creationId xmlns:a16="http://schemas.microsoft.com/office/drawing/2014/main" id="{D19C79F8-2815-487C-93AB-CA93CDA05B82}"/>
                  </a:ext>
                </a:extLst>
              </p:cNvPr>
              <p:cNvPicPr>
                <a:picLocks noChangeAspect="1"/>
              </p:cNvPicPr>
              <p:nvPr/>
            </p:nvPicPr>
            <p:blipFill>
              <a:blip r:embed="rId14"/>
              <a:stretch>
                <a:fillRect/>
              </a:stretch>
            </p:blipFill>
            <p:spPr>
              <a:xfrm>
                <a:off x="3185069" y="4907247"/>
                <a:ext cx="386751" cy="565085"/>
              </a:xfrm>
              <a:prstGeom prst="rect">
                <a:avLst/>
              </a:prstGeom>
            </p:spPr>
          </p:pic>
          <p:pic>
            <p:nvPicPr>
              <p:cNvPr id="355" name="Picture 354">
                <a:extLst>
                  <a:ext uri="{FF2B5EF4-FFF2-40B4-BE49-F238E27FC236}">
                    <a16:creationId xmlns:a16="http://schemas.microsoft.com/office/drawing/2014/main" id="{7F7DFD49-524A-4EC5-9B05-539794A81F19}"/>
                  </a:ext>
                </a:extLst>
              </p:cNvPr>
              <p:cNvPicPr>
                <a:picLocks noChangeAspect="1"/>
              </p:cNvPicPr>
              <p:nvPr/>
            </p:nvPicPr>
            <p:blipFill>
              <a:blip r:embed="rId14"/>
              <a:stretch>
                <a:fillRect/>
              </a:stretch>
            </p:blipFill>
            <p:spPr>
              <a:xfrm>
                <a:off x="3613682" y="4929404"/>
                <a:ext cx="386751" cy="565085"/>
              </a:xfrm>
              <a:prstGeom prst="rect">
                <a:avLst/>
              </a:prstGeom>
            </p:spPr>
          </p:pic>
          <p:pic>
            <p:nvPicPr>
              <p:cNvPr id="356" name="Picture 355">
                <a:extLst>
                  <a:ext uri="{FF2B5EF4-FFF2-40B4-BE49-F238E27FC236}">
                    <a16:creationId xmlns:a16="http://schemas.microsoft.com/office/drawing/2014/main" id="{42BE04D9-F4BC-4C84-873A-F89FFB55396D}"/>
                  </a:ext>
                </a:extLst>
              </p:cNvPr>
              <p:cNvPicPr>
                <a:picLocks noChangeAspect="1"/>
              </p:cNvPicPr>
              <p:nvPr/>
            </p:nvPicPr>
            <p:blipFill>
              <a:blip r:embed="rId14"/>
              <a:stretch>
                <a:fillRect/>
              </a:stretch>
            </p:blipFill>
            <p:spPr>
              <a:xfrm>
                <a:off x="4021886" y="4927583"/>
                <a:ext cx="386751" cy="565085"/>
              </a:xfrm>
              <a:prstGeom prst="rect">
                <a:avLst/>
              </a:prstGeom>
            </p:spPr>
          </p:pic>
        </p:grpSp>
        <p:sp>
          <p:nvSpPr>
            <p:cNvPr id="352" name="TextBox 351">
              <a:extLst>
                <a:ext uri="{FF2B5EF4-FFF2-40B4-BE49-F238E27FC236}">
                  <a16:creationId xmlns:a16="http://schemas.microsoft.com/office/drawing/2014/main" id="{58524488-98E2-490C-93C2-6EBC8CF2AB58}"/>
                </a:ext>
              </a:extLst>
            </p:cNvPr>
            <p:cNvSpPr txBox="1"/>
            <p:nvPr/>
          </p:nvSpPr>
          <p:spPr>
            <a:xfrm>
              <a:off x="2867706" y="5304291"/>
              <a:ext cx="1787998" cy="430887"/>
            </a:xfrm>
            <a:prstGeom prst="rect">
              <a:avLst/>
            </a:prstGeom>
            <a:noFill/>
          </p:spPr>
          <p:txBody>
            <a:bodyPr wrap="square" rtlCol="0">
              <a:spAutoFit/>
            </a:bodyPr>
            <a:lstStyle/>
            <a:p>
              <a:pPr algn="ctr"/>
              <a:r>
                <a:rPr lang="en-US" sz="1100" b="1"/>
                <a:t>Programmable Logic Controller</a:t>
              </a:r>
            </a:p>
          </p:txBody>
        </p:sp>
      </p:grpSp>
      <p:grpSp>
        <p:nvGrpSpPr>
          <p:cNvPr id="357" name="Group 356">
            <a:extLst>
              <a:ext uri="{FF2B5EF4-FFF2-40B4-BE49-F238E27FC236}">
                <a16:creationId xmlns:a16="http://schemas.microsoft.com/office/drawing/2014/main" id="{E0082E52-28D7-481D-B591-C6169AF32440}"/>
              </a:ext>
            </a:extLst>
          </p:cNvPr>
          <p:cNvGrpSpPr/>
          <p:nvPr/>
        </p:nvGrpSpPr>
        <p:grpSpPr>
          <a:xfrm>
            <a:off x="4978258" y="5761173"/>
            <a:ext cx="2172094" cy="751532"/>
            <a:chOff x="5088497" y="5792141"/>
            <a:chExt cx="2172094" cy="751532"/>
          </a:xfrm>
        </p:grpSpPr>
        <p:pic>
          <p:nvPicPr>
            <p:cNvPr id="358" name="Picture 357">
              <a:extLst>
                <a:ext uri="{FF2B5EF4-FFF2-40B4-BE49-F238E27FC236}">
                  <a16:creationId xmlns:a16="http://schemas.microsoft.com/office/drawing/2014/main" id="{54B92CEB-66E0-46BB-BC27-5CF9B687E493}"/>
                </a:ext>
              </a:extLst>
            </p:cNvPr>
            <p:cNvPicPr>
              <a:picLocks noChangeAspect="1"/>
            </p:cNvPicPr>
            <p:nvPr/>
          </p:nvPicPr>
          <p:blipFill>
            <a:blip r:embed="rId15"/>
            <a:stretch>
              <a:fillRect/>
            </a:stretch>
          </p:blipFill>
          <p:spPr>
            <a:xfrm>
              <a:off x="5346050" y="5792141"/>
              <a:ext cx="1534446" cy="437351"/>
            </a:xfrm>
            <a:prstGeom prst="rect">
              <a:avLst/>
            </a:prstGeom>
          </p:spPr>
        </p:pic>
        <p:sp>
          <p:nvSpPr>
            <p:cNvPr id="359" name="TextBox 358">
              <a:extLst>
                <a:ext uri="{FF2B5EF4-FFF2-40B4-BE49-F238E27FC236}">
                  <a16:creationId xmlns:a16="http://schemas.microsoft.com/office/drawing/2014/main" id="{508F6FCF-1D96-402D-8EFB-1366A75F0D75}"/>
                </a:ext>
              </a:extLst>
            </p:cNvPr>
            <p:cNvSpPr txBox="1"/>
            <p:nvPr/>
          </p:nvSpPr>
          <p:spPr>
            <a:xfrm>
              <a:off x="5088497" y="6282063"/>
              <a:ext cx="2172094" cy="261610"/>
            </a:xfrm>
            <a:prstGeom prst="rect">
              <a:avLst/>
            </a:prstGeom>
            <a:noFill/>
          </p:spPr>
          <p:txBody>
            <a:bodyPr wrap="square" rtlCol="0">
              <a:spAutoFit/>
            </a:bodyPr>
            <a:lstStyle/>
            <a:p>
              <a:pPr algn="ctr"/>
              <a:r>
                <a:rPr lang="en-US" sz="1100" b="1"/>
                <a:t>Field Input/Output Devices</a:t>
              </a:r>
            </a:p>
          </p:txBody>
        </p:sp>
      </p:grpSp>
      <p:grpSp>
        <p:nvGrpSpPr>
          <p:cNvPr id="360" name="Group 359">
            <a:extLst>
              <a:ext uri="{FF2B5EF4-FFF2-40B4-BE49-F238E27FC236}">
                <a16:creationId xmlns:a16="http://schemas.microsoft.com/office/drawing/2014/main" id="{0E6E5E78-EBCB-4D7A-81E9-3548F5162A88}"/>
              </a:ext>
            </a:extLst>
          </p:cNvPr>
          <p:cNvGrpSpPr/>
          <p:nvPr/>
        </p:nvGrpSpPr>
        <p:grpSpPr>
          <a:xfrm>
            <a:off x="2352990" y="5779923"/>
            <a:ext cx="2733352" cy="775534"/>
            <a:chOff x="7598517" y="5841228"/>
            <a:chExt cx="2733352" cy="775534"/>
          </a:xfrm>
        </p:grpSpPr>
        <p:grpSp>
          <p:nvGrpSpPr>
            <p:cNvPr id="361" name="Group 360">
              <a:extLst>
                <a:ext uri="{FF2B5EF4-FFF2-40B4-BE49-F238E27FC236}">
                  <a16:creationId xmlns:a16="http://schemas.microsoft.com/office/drawing/2014/main" id="{1EA14C25-656A-4519-890C-2478E4E6FF76}"/>
                </a:ext>
              </a:extLst>
            </p:cNvPr>
            <p:cNvGrpSpPr/>
            <p:nvPr/>
          </p:nvGrpSpPr>
          <p:grpSpPr>
            <a:xfrm>
              <a:off x="8066309" y="5841228"/>
              <a:ext cx="1665137" cy="532266"/>
              <a:chOff x="7761011" y="5838180"/>
              <a:chExt cx="1665137" cy="532266"/>
            </a:xfrm>
          </p:grpSpPr>
          <p:pic>
            <p:nvPicPr>
              <p:cNvPr id="363" name="Picture 362">
                <a:extLst>
                  <a:ext uri="{FF2B5EF4-FFF2-40B4-BE49-F238E27FC236}">
                    <a16:creationId xmlns:a16="http://schemas.microsoft.com/office/drawing/2014/main" id="{78EEA71A-7A79-4B52-AFB0-EE1DA393090C}"/>
                  </a:ext>
                </a:extLst>
              </p:cNvPr>
              <p:cNvPicPr>
                <a:picLocks noChangeAspect="1"/>
              </p:cNvPicPr>
              <p:nvPr/>
            </p:nvPicPr>
            <p:blipFill>
              <a:blip r:embed="rId12"/>
              <a:stretch>
                <a:fillRect/>
              </a:stretch>
            </p:blipFill>
            <p:spPr>
              <a:xfrm>
                <a:off x="7761011" y="5841228"/>
                <a:ext cx="360907" cy="515429"/>
              </a:xfrm>
              <a:prstGeom prst="rect">
                <a:avLst/>
              </a:prstGeom>
            </p:spPr>
          </p:pic>
          <p:pic>
            <p:nvPicPr>
              <p:cNvPr id="364" name="Picture 363">
                <a:extLst>
                  <a:ext uri="{FF2B5EF4-FFF2-40B4-BE49-F238E27FC236}">
                    <a16:creationId xmlns:a16="http://schemas.microsoft.com/office/drawing/2014/main" id="{25C93158-FF2C-4EF0-988F-A4E7E810C37C}"/>
                  </a:ext>
                </a:extLst>
              </p:cNvPr>
              <p:cNvPicPr>
                <a:picLocks noChangeAspect="1"/>
              </p:cNvPicPr>
              <p:nvPr/>
            </p:nvPicPr>
            <p:blipFill>
              <a:blip r:embed="rId12"/>
              <a:stretch>
                <a:fillRect/>
              </a:stretch>
            </p:blipFill>
            <p:spPr>
              <a:xfrm>
                <a:off x="8198419" y="5841227"/>
                <a:ext cx="360907" cy="515429"/>
              </a:xfrm>
              <a:prstGeom prst="rect">
                <a:avLst/>
              </a:prstGeom>
            </p:spPr>
          </p:pic>
          <p:pic>
            <p:nvPicPr>
              <p:cNvPr id="365" name="Picture 364">
                <a:extLst>
                  <a:ext uri="{FF2B5EF4-FFF2-40B4-BE49-F238E27FC236}">
                    <a16:creationId xmlns:a16="http://schemas.microsoft.com/office/drawing/2014/main" id="{C0D3E2F1-9C8E-4B83-B86A-68DE725C3854}"/>
                  </a:ext>
                </a:extLst>
              </p:cNvPr>
              <p:cNvPicPr>
                <a:picLocks noChangeAspect="1"/>
              </p:cNvPicPr>
              <p:nvPr/>
            </p:nvPicPr>
            <p:blipFill>
              <a:blip r:embed="rId12"/>
              <a:stretch>
                <a:fillRect/>
              </a:stretch>
            </p:blipFill>
            <p:spPr>
              <a:xfrm>
                <a:off x="8627833" y="5838180"/>
                <a:ext cx="360907" cy="515429"/>
              </a:xfrm>
              <a:prstGeom prst="rect">
                <a:avLst/>
              </a:prstGeom>
            </p:spPr>
          </p:pic>
          <p:pic>
            <p:nvPicPr>
              <p:cNvPr id="366" name="Picture 365">
                <a:extLst>
                  <a:ext uri="{FF2B5EF4-FFF2-40B4-BE49-F238E27FC236}">
                    <a16:creationId xmlns:a16="http://schemas.microsoft.com/office/drawing/2014/main" id="{440DD202-A8DD-4EA8-A6B7-C92B37816601}"/>
                  </a:ext>
                </a:extLst>
              </p:cNvPr>
              <p:cNvPicPr>
                <a:picLocks noChangeAspect="1"/>
              </p:cNvPicPr>
              <p:nvPr/>
            </p:nvPicPr>
            <p:blipFill>
              <a:blip r:embed="rId12"/>
              <a:stretch>
                <a:fillRect/>
              </a:stretch>
            </p:blipFill>
            <p:spPr>
              <a:xfrm>
                <a:off x="9065241" y="5855017"/>
                <a:ext cx="360907" cy="515429"/>
              </a:xfrm>
              <a:prstGeom prst="rect">
                <a:avLst/>
              </a:prstGeom>
            </p:spPr>
          </p:pic>
        </p:grpSp>
        <p:sp>
          <p:nvSpPr>
            <p:cNvPr id="362" name="TextBox 361">
              <a:extLst>
                <a:ext uri="{FF2B5EF4-FFF2-40B4-BE49-F238E27FC236}">
                  <a16:creationId xmlns:a16="http://schemas.microsoft.com/office/drawing/2014/main" id="{758F6ED2-16F4-4897-9780-8F513E8950B0}"/>
                </a:ext>
              </a:extLst>
            </p:cNvPr>
            <p:cNvSpPr txBox="1"/>
            <p:nvPr/>
          </p:nvSpPr>
          <p:spPr>
            <a:xfrm>
              <a:off x="7598517" y="6355152"/>
              <a:ext cx="2733352" cy="261610"/>
            </a:xfrm>
            <a:prstGeom prst="rect">
              <a:avLst/>
            </a:prstGeom>
            <a:noFill/>
          </p:spPr>
          <p:txBody>
            <a:bodyPr wrap="square" rtlCol="0">
              <a:spAutoFit/>
            </a:bodyPr>
            <a:lstStyle/>
            <a:p>
              <a:pPr algn="ctr"/>
              <a:r>
                <a:rPr lang="en-US" sz="1100" b="1"/>
                <a:t>Digital Devices</a:t>
              </a:r>
            </a:p>
          </p:txBody>
        </p:sp>
      </p:grpSp>
      <p:cxnSp>
        <p:nvCxnSpPr>
          <p:cNvPr id="367" name="Elbow Connector 8">
            <a:extLst>
              <a:ext uri="{FF2B5EF4-FFF2-40B4-BE49-F238E27FC236}">
                <a16:creationId xmlns:a16="http://schemas.microsoft.com/office/drawing/2014/main" id="{95CC1AF9-C3A7-4209-8F5E-C5854C5C6169}"/>
              </a:ext>
            </a:extLst>
          </p:cNvPr>
          <p:cNvCxnSpPr>
            <a:cxnSpLocks/>
          </p:cNvCxnSpPr>
          <p:nvPr/>
        </p:nvCxnSpPr>
        <p:spPr>
          <a:xfrm>
            <a:off x="6173959" y="1454568"/>
            <a:ext cx="447143" cy="1818756"/>
          </a:xfrm>
          <a:prstGeom prst="bentConnector3">
            <a:avLst>
              <a:gd name="adj1" fmla="val 151125"/>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8" name="Elbow Connector 133">
            <a:extLst>
              <a:ext uri="{FF2B5EF4-FFF2-40B4-BE49-F238E27FC236}">
                <a16:creationId xmlns:a16="http://schemas.microsoft.com/office/drawing/2014/main" id="{73717EEC-C596-4244-97EF-B8B42269954E}"/>
              </a:ext>
            </a:extLst>
          </p:cNvPr>
          <p:cNvCxnSpPr>
            <a:cxnSpLocks/>
          </p:cNvCxnSpPr>
          <p:nvPr/>
        </p:nvCxnSpPr>
        <p:spPr>
          <a:xfrm rot="10800000" flipV="1">
            <a:off x="4662496" y="1454567"/>
            <a:ext cx="768508" cy="51155"/>
          </a:xfrm>
          <a:prstGeom prst="bentConnector3">
            <a:avLst>
              <a:gd name="adj1" fmla="val 50000"/>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9A91F002-24F7-4068-AD4B-7564EFE2C1A7}"/>
              </a:ext>
            </a:extLst>
          </p:cNvPr>
          <p:cNvSpPr>
            <a:spLocks noGrp="1"/>
          </p:cNvSpPr>
          <p:nvPr>
            <p:ph type="sldNum" sz="quarter" idx="12"/>
          </p:nvPr>
        </p:nvSpPr>
        <p:spPr/>
        <p:txBody>
          <a:bodyPr/>
          <a:lstStyle/>
          <a:p>
            <a:fld id="{702AF0C8-B6CA-4461-B059-8C4FB5CEC835}" type="slidenum">
              <a:rPr lang="en-US" smtClean="0"/>
              <a:t>17</a:t>
            </a:fld>
            <a:endParaRPr lang="en-US"/>
          </a:p>
        </p:txBody>
      </p:sp>
    </p:spTree>
    <p:extLst>
      <p:ext uri="{BB962C8B-B14F-4D97-AF65-F5344CB8AC3E}">
        <p14:creationId xmlns:p14="http://schemas.microsoft.com/office/powerpoint/2010/main" val="3030916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22300" y="365125"/>
            <a:ext cx="100314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Options Analysis</a:t>
            </a:r>
            <a:br>
              <a:rPr lang="en-US" sz="2500">
                <a:solidFill>
                  <a:srgbClr val="002060"/>
                </a:solidFill>
              </a:rPr>
            </a:br>
            <a:r>
              <a:rPr lang="en-US" sz="1600">
                <a:solidFill>
                  <a:srgbClr val="0070C0"/>
                </a:solidFill>
              </a:rPr>
              <a:t>January 4, 2019</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172206" y="508148"/>
            <a:ext cx="4481507" cy="461665"/>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Is there a legitimate business need for the connection?</a:t>
            </a:r>
          </a:p>
          <a:p>
            <a:pPr marL="285750" indent="-285750">
              <a:buFont typeface="Arial" panose="020B0604020202020204" pitchFamily="34" charset="0"/>
              <a:buChar char="•"/>
            </a:pPr>
            <a:r>
              <a:rPr lang="en-US" sz="1200">
                <a:solidFill>
                  <a:srgbClr val="002060"/>
                </a:solidFill>
                <a:latin typeface="+mj-lt"/>
              </a:rPr>
              <a:t>Which option is the best decision for Seaside?</a:t>
            </a:r>
          </a:p>
        </p:txBody>
      </p:sp>
      <p:sp>
        <p:nvSpPr>
          <p:cNvPr id="22" name="TextBox 21">
            <a:extLst>
              <a:ext uri="{FF2B5EF4-FFF2-40B4-BE49-F238E27FC236}">
                <a16:creationId xmlns:a16="http://schemas.microsoft.com/office/drawing/2014/main" id="{69F10863-E59B-421D-AB15-FDFB1E2C277A}"/>
              </a:ext>
            </a:extLst>
          </p:cNvPr>
          <p:cNvSpPr txBox="1"/>
          <p:nvPr/>
        </p:nvSpPr>
        <p:spPr>
          <a:xfrm>
            <a:off x="622300" y="1350838"/>
            <a:ext cx="7683500" cy="400110"/>
          </a:xfrm>
          <a:prstGeom prst="rect">
            <a:avLst/>
          </a:prstGeom>
          <a:noFill/>
        </p:spPr>
        <p:txBody>
          <a:bodyPr wrap="square" rtlCol="0">
            <a:spAutoFit/>
          </a:bodyPr>
          <a:lstStyle/>
          <a:p>
            <a:r>
              <a:rPr lang="en-US" sz="2000">
                <a:solidFill>
                  <a:srgbClr val="FF0000"/>
                </a:solidFill>
                <a:latin typeface="+mj-lt"/>
              </a:rPr>
              <a:t>Prioritizing Actions </a:t>
            </a:r>
          </a:p>
        </p:txBody>
      </p:sp>
      <p:sp>
        <p:nvSpPr>
          <p:cNvPr id="11" name="Oval 10">
            <a:extLst>
              <a:ext uri="{FF2B5EF4-FFF2-40B4-BE49-F238E27FC236}">
                <a16:creationId xmlns:a16="http://schemas.microsoft.com/office/drawing/2014/main" id="{F2EF9BC4-358A-4DB1-BBAD-4B77F86BC9DA}"/>
              </a:ext>
            </a:extLst>
          </p:cNvPr>
          <p:cNvSpPr/>
          <p:nvPr/>
        </p:nvSpPr>
        <p:spPr>
          <a:xfrm>
            <a:off x="1270341" y="1922370"/>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1</a:t>
            </a:r>
          </a:p>
        </p:txBody>
      </p:sp>
      <p:sp>
        <p:nvSpPr>
          <p:cNvPr id="17" name="Oval 16">
            <a:extLst>
              <a:ext uri="{FF2B5EF4-FFF2-40B4-BE49-F238E27FC236}">
                <a16:creationId xmlns:a16="http://schemas.microsoft.com/office/drawing/2014/main" id="{35907BDF-038E-4BC6-949F-A3AE53A41ED6}"/>
              </a:ext>
            </a:extLst>
          </p:cNvPr>
          <p:cNvSpPr/>
          <p:nvPr/>
        </p:nvSpPr>
        <p:spPr>
          <a:xfrm>
            <a:off x="3985530" y="1936640"/>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2</a:t>
            </a:r>
          </a:p>
        </p:txBody>
      </p:sp>
      <p:sp>
        <p:nvSpPr>
          <p:cNvPr id="18" name="Oval 17">
            <a:extLst>
              <a:ext uri="{FF2B5EF4-FFF2-40B4-BE49-F238E27FC236}">
                <a16:creationId xmlns:a16="http://schemas.microsoft.com/office/drawing/2014/main" id="{B2198A0F-66A5-47D9-88E8-7DFE9D66A9EA}"/>
              </a:ext>
            </a:extLst>
          </p:cNvPr>
          <p:cNvSpPr/>
          <p:nvPr/>
        </p:nvSpPr>
        <p:spPr>
          <a:xfrm>
            <a:off x="6700719" y="1908096"/>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3</a:t>
            </a:r>
          </a:p>
        </p:txBody>
      </p:sp>
      <p:sp>
        <p:nvSpPr>
          <p:cNvPr id="19" name="TextBox 18">
            <a:extLst>
              <a:ext uri="{FF2B5EF4-FFF2-40B4-BE49-F238E27FC236}">
                <a16:creationId xmlns:a16="http://schemas.microsoft.com/office/drawing/2014/main" id="{2A02840D-9FAD-4DCF-947C-B391CDF991D9}"/>
              </a:ext>
            </a:extLst>
          </p:cNvPr>
          <p:cNvSpPr txBox="1"/>
          <p:nvPr/>
        </p:nvSpPr>
        <p:spPr>
          <a:xfrm>
            <a:off x="622301" y="3311115"/>
            <a:ext cx="2540000" cy="3046988"/>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Redirect vendor’s connection back through firewall</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Restores policy compliance</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Negative impact to accounts payable and will delay new system implementation by months</a:t>
            </a:r>
          </a:p>
        </p:txBody>
      </p:sp>
      <p:sp>
        <p:nvSpPr>
          <p:cNvPr id="20" name="TextBox 19">
            <a:extLst>
              <a:ext uri="{FF2B5EF4-FFF2-40B4-BE49-F238E27FC236}">
                <a16:creationId xmlns:a16="http://schemas.microsoft.com/office/drawing/2014/main" id="{58DBFE6E-C136-4C85-BA33-392D1F92CE23}"/>
              </a:ext>
            </a:extLst>
          </p:cNvPr>
          <p:cNvSpPr txBox="1"/>
          <p:nvPr/>
        </p:nvSpPr>
        <p:spPr>
          <a:xfrm>
            <a:off x="3435024" y="3311115"/>
            <a:ext cx="2542032" cy="1815882"/>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Permit the connection during upgrades.</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Does not impact business operations</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Bypass of firewall continues.</a:t>
            </a:r>
          </a:p>
        </p:txBody>
      </p:sp>
      <p:sp>
        <p:nvSpPr>
          <p:cNvPr id="23" name="TextBox 22">
            <a:extLst>
              <a:ext uri="{FF2B5EF4-FFF2-40B4-BE49-F238E27FC236}">
                <a16:creationId xmlns:a16="http://schemas.microsoft.com/office/drawing/2014/main" id="{4755B5B8-1023-4D05-8474-EDC23AEC8EF7}"/>
              </a:ext>
            </a:extLst>
          </p:cNvPr>
          <p:cNvSpPr txBox="1"/>
          <p:nvPr/>
        </p:nvSpPr>
        <p:spPr>
          <a:xfrm>
            <a:off x="6212912" y="3311115"/>
            <a:ext cx="2542032" cy="2308324"/>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Permit the connection during upgrades but work with vendor to establish cyber rules</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]No impact to business operations</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Small delay in inventory activities</a:t>
            </a:r>
          </a:p>
        </p:txBody>
      </p:sp>
      <p:cxnSp>
        <p:nvCxnSpPr>
          <p:cNvPr id="24" name="Straight Connector 23">
            <a:extLst>
              <a:ext uri="{FF2B5EF4-FFF2-40B4-BE49-F238E27FC236}">
                <a16:creationId xmlns:a16="http://schemas.microsoft.com/office/drawing/2014/main" id="{6A26B690-DAEC-42FF-B1E3-301A40F526DF}"/>
              </a:ext>
            </a:extLst>
          </p:cNvPr>
          <p:cNvCxnSpPr>
            <a:cxnSpLocks/>
          </p:cNvCxnSpPr>
          <p:nvPr/>
        </p:nvCxnSpPr>
        <p:spPr>
          <a:xfrm flipV="1">
            <a:off x="6096000" y="407183"/>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B615F762-9CDC-4239-95E0-5FCE5042D272}"/>
              </a:ext>
            </a:extLst>
          </p:cNvPr>
          <p:cNvSpPr/>
          <p:nvPr/>
        </p:nvSpPr>
        <p:spPr>
          <a:xfrm>
            <a:off x="9415908" y="1901636"/>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4</a:t>
            </a:r>
          </a:p>
        </p:txBody>
      </p:sp>
      <p:sp>
        <p:nvSpPr>
          <p:cNvPr id="14" name="TextBox 13">
            <a:extLst>
              <a:ext uri="{FF2B5EF4-FFF2-40B4-BE49-F238E27FC236}">
                <a16:creationId xmlns:a16="http://schemas.microsoft.com/office/drawing/2014/main" id="{B4F08B49-EE4B-469D-90D9-FF796E1C686D}"/>
              </a:ext>
            </a:extLst>
          </p:cNvPr>
          <p:cNvSpPr txBox="1"/>
          <p:nvPr/>
        </p:nvSpPr>
        <p:spPr>
          <a:xfrm>
            <a:off x="9027667" y="3311115"/>
            <a:ext cx="2542032" cy="2062103"/>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Participant Defined</a:t>
            </a:r>
            <a:endParaRPr lang="en-US" sz="1600">
              <a:solidFill>
                <a:srgbClr val="14192F"/>
              </a:solidFill>
              <a:highlight>
                <a:srgbClr val="FFFF00"/>
              </a:highlight>
              <a:latin typeface="+mj-lt"/>
            </a:endParaRP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 Participant Defined </a:t>
            </a:r>
            <a:endParaRPr lang="en-US" sz="1600">
              <a:solidFill>
                <a:srgbClr val="14192F"/>
              </a:solidFill>
              <a:highlight>
                <a:srgbClr val="FFFF00"/>
              </a:highlight>
              <a:latin typeface="+mj-lt"/>
            </a:endParaRP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 Participant Defined</a:t>
            </a:r>
            <a:endParaRPr lang="en-US" sz="1600">
              <a:solidFill>
                <a:srgbClr val="14192F"/>
              </a:solidFill>
              <a:highlight>
                <a:srgbClr val="FFFF00"/>
              </a:highlight>
              <a:latin typeface="+mj-lt"/>
            </a:endParaRPr>
          </a:p>
        </p:txBody>
      </p:sp>
      <p:sp>
        <p:nvSpPr>
          <p:cNvPr id="2" name="Slide Number Placeholder 1">
            <a:extLst>
              <a:ext uri="{FF2B5EF4-FFF2-40B4-BE49-F238E27FC236}">
                <a16:creationId xmlns:a16="http://schemas.microsoft.com/office/drawing/2014/main" id="{94849411-4CED-42B1-A015-C1310FC6A5E3}"/>
              </a:ext>
            </a:extLst>
          </p:cNvPr>
          <p:cNvSpPr>
            <a:spLocks noGrp="1"/>
          </p:cNvSpPr>
          <p:nvPr>
            <p:ph type="sldNum" sz="quarter" idx="12"/>
          </p:nvPr>
        </p:nvSpPr>
        <p:spPr/>
        <p:txBody>
          <a:bodyPr/>
          <a:lstStyle/>
          <a:p>
            <a:fld id="{702AF0C8-B6CA-4461-B059-8C4FB5CEC835}" type="slidenum">
              <a:rPr lang="en-US" smtClean="0"/>
              <a:t>18</a:t>
            </a:fld>
            <a:endParaRPr lang="en-US"/>
          </a:p>
        </p:txBody>
      </p:sp>
    </p:spTree>
    <p:extLst>
      <p:ext uri="{BB962C8B-B14F-4D97-AF65-F5344CB8AC3E}">
        <p14:creationId xmlns:p14="http://schemas.microsoft.com/office/powerpoint/2010/main" val="2986383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40268" y="365125"/>
            <a:ext cx="10013446"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Scenario Update #4: SPDS is Down </a:t>
            </a:r>
            <a:br>
              <a:rPr lang="en-US" sz="2500">
                <a:solidFill>
                  <a:srgbClr val="002060"/>
                </a:solidFill>
              </a:rPr>
            </a:br>
            <a:r>
              <a:rPr lang="en-US" sz="1600">
                <a:solidFill>
                  <a:srgbClr val="0070C0"/>
                </a:solidFill>
              </a:rPr>
              <a:t>January 26, 2019 [SATURDAY] @ 1715</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191256" y="501356"/>
            <a:ext cx="4462457" cy="461665"/>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Are we safe?</a:t>
            </a:r>
          </a:p>
          <a:p>
            <a:pPr marL="285750" indent="-285750">
              <a:buFont typeface="Arial" panose="020B0604020202020204" pitchFamily="34" charset="0"/>
              <a:buChar char="•"/>
            </a:pPr>
            <a:r>
              <a:rPr lang="en-US" sz="1200">
                <a:solidFill>
                  <a:srgbClr val="002060"/>
                </a:solidFill>
                <a:latin typeface="+mj-lt"/>
              </a:rPr>
              <a:t>What information do we need? Is this a cyber incident?</a:t>
            </a:r>
          </a:p>
        </p:txBody>
      </p:sp>
      <p:sp>
        <p:nvSpPr>
          <p:cNvPr id="22" name="TextBox 21">
            <a:extLst>
              <a:ext uri="{FF2B5EF4-FFF2-40B4-BE49-F238E27FC236}">
                <a16:creationId xmlns:a16="http://schemas.microsoft.com/office/drawing/2014/main" id="{69F10863-E59B-421D-AB15-FDFB1E2C277A}"/>
              </a:ext>
            </a:extLst>
          </p:cNvPr>
          <p:cNvSpPr txBox="1"/>
          <p:nvPr/>
        </p:nvSpPr>
        <p:spPr>
          <a:xfrm>
            <a:off x="640268" y="1294276"/>
            <a:ext cx="6141532" cy="400110"/>
          </a:xfrm>
          <a:prstGeom prst="rect">
            <a:avLst/>
          </a:prstGeom>
          <a:noFill/>
        </p:spPr>
        <p:txBody>
          <a:bodyPr wrap="square" rtlCol="0">
            <a:spAutoFit/>
          </a:bodyPr>
          <a:lstStyle/>
          <a:p>
            <a:r>
              <a:rPr lang="en-US" sz="2000">
                <a:solidFill>
                  <a:srgbClr val="FF0000"/>
                </a:solidFill>
                <a:latin typeface="+mj-lt"/>
              </a:rPr>
              <a:t>Time Stamps on Events  </a:t>
            </a:r>
          </a:p>
        </p:txBody>
      </p:sp>
      <p:graphicFrame>
        <p:nvGraphicFramePr>
          <p:cNvPr id="15" name="Table 14">
            <a:extLst>
              <a:ext uri="{FF2B5EF4-FFF2-40B4-BE49-F238E27FC236}">
                <a16:creationId xmlns:a16="http://schemas.microsoft.com/office/drawing/2014/main" id="{C3C12F42-0229-416D-BAEB-EDF7CE2A23B3}"/>
              </a:ext>
            </a:extLst>
          </p:cNvPr>
          <p:cNvGraphicFramePr>
            <a:graphicFrameLocks noGrp="1"/>
          </p:cNvGraphicFramePr>
          <p:nvPr>
            <p:extLst>
              <p:ext uri="{D42A27DB-BD31-4B8C-83A1-F6EECF244321}">
                <p14:modId xmlns:p14="http://schemas.microsoft.com/office/powerpoint/2010/main" val="643607714"/>
              </p:ext>
            </p:extLst>
          </p:nvPr>
        </p:nvGraphicFramePr>
        <p:xfrm>
          <a:off x="640268" y="1875824"/>
          <a:ext cx="6339464" cy="2614344"/>
        </p:xfrm>
        <a:graphic>
          <a:graphicData uri="http://schemas.openxmlformats.org/drawingml/2006/table">
            <a:tbl>
              <a:tblPr firstRow="1" bandRow="1">
                <a:tableStyleId>{7DF18680-E054-41AD-8BC1-D1AEF772440D}</a:tableStyleId>
              </a:tblPr>
              <a:tblGrid>
                <a:gridCol w="1538864">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tblGrid>
              <a:tr h="366633">
                <a:tc>
                  <a:txBody>
                    <a:bodyPr/>
                    <a:lstStyle/>
                    <a:p>
                      <a:r>
                        <a:rPr lang="en-US" b="0">
                          <a:solidFill>
                            <a:schemeClr val="bg1"/>
                          </a:solidFill>
                        </a:rPr>
                        <a:t>Time </a:t>
                      </a:r>
                      <a:endParaRPr lang="en-US" b="0">
                        <a:solidFill>
                          <a:schemeClr val="bg1"/>
                        </a:solidFill>
                        <a:latin typeface="Century Gothic" panose="020B0502020202020204" pitchFamily="34" charset="0"/>
                      </a:endParaRPr>
                    </a:p>
                  </a:txBody>
                  <a:tcPr/>
                </a:tc>
                <a:tc>
                  <a:txBody>
                    <a:bodyPr/>
                    <a:lstStyle/>
                    <a:p>
                      <a:r>
                        <a:rPr lang="en-US" b="0">
                          <a:solidFill>
                            <a:schemeClr val="bg1"/>
                          </a:solidFill>
                        </a:rPr>
                        <a:t>Description</a:t>
                      </a:r>
                      <a:endParaRPr lang="en-US" b="0">
                        <a:solidFill>
                          <a:schemeClr val="bg1"/>
                        </a:solidFill>
                        <a:latin typeface="Century Gothic" panose="020B0502020202020204" pitchFamily="34" charset="0"/>
                      </a:endParaRPr>
                    </a:p>
                  </a:txBody>
                  <a:tcPr/>
                </a:tc>
                <a:extLst>
                  <a:ext uri="{0D108BD9-81ED-4DB2-BD59-A6C34878D82A}">
                    <a16:rowId xmlns:a16="http://schemas.microsoft.com/office/drawing/2014/main" val="10000"/>
                  </a:ext>
                </a:extLst>
              </a:tr>
              <a:tr h="631416">
                <a:tc>
                  <a:txBody>
                    <a:bodyPr/>
                    <a:lstStyle/>
                    <a:p>
                      <a:r>
                        <a:rPr lang="en-US" sz="1600" b="0"/>
                        <a:t>1500</a:t>
                      </a:r>
                    </a:p>
                  </a:txBody>
                  <a:tcPr/>
                </a:tc>
                <a:tc>
                  <a:txBody>
                    <a:bodyPr/>
                    <a:lstStyle/>
                    <a:p>
                      <a:r>
                        <a:rPr lang="en-US" sz="1600" b="0"/>
                        <a:t>Users on the engineering network report</a:t>
                      </a:r>
                      <a:r>
                        <a:rPr lang="en-US" sz="1600" b="0" baseline="0"/>
                        <a:t> their workstations are taking a long time to pull up data.</a:t>
                      </a:r>
                      <a:endParaRPr lang="en-US" sz="1600" b="0"/>
                    </a:p>
                  </a:txBody>
                  <a:tcPr/>
                </a:tc>
                <a:extLst>
                  <a:ext uri="{0D108BD9-81ED-4DB2-BD59-A6C34878D82A}">
                    <a16:rowId xmlns:a16="http://schemas.microsoft.com/office/drawing/2014/main" val="10003"/>
                  </a:ext>
                </a:extLst>
              </a:tr>
              <a:tr h="600075">
                <a:tc>
                  <a:txBody>
                    <a:bodyPr/>
                    <a:lstStyle/>
                    <a:p>
                      <a:r>
                        <a:rPr lang="en-US" sz="1600" b="0"/>
                        <a:t>1600</a:t>
                      </a:r>
                    </a:p>
                  </a:txBody>
                  <a:tcPr/>
                </a:tc>
                <a:tc>
                  <a:txBody>
                    <a:bodyPr/>
                    <a:lstStyle/>
                    <a:p>
                      <a:r>
                        <a:rPr lang="en-US" sz="1600" b="0"/>
                        <a:t>Control</a:t>
                      </a:r>
                      <a:r>
                        <a:rPr lang="en-US" sz="1600" b="0" baseline="0"/>
                        <a:t> Room Operators notice sluggish data from various systems.</a:t>
                      </a:r>
                      <a:endParaRPr lang="en-US" sz="1600" b="0"/>
                    </a:p>
                  </a:txBody>
                  <a:tcPr/>
                </a:tc>
                <a:extLst>
                  <a:ext uri="{0D108BD9-81ED-4DB2-BD59-A6C34878D82A}">
                    <a16:rowId xmlns:a16="http://schemas.microsoft.com/office/drawing/2014/main" val="10004"/>
                  </a:ext>
                </a:extLst>
              </a:tr>
              <a:tr h="630173">
                <a:tc>
                  <a:txBody>
                    <a:bodyPr/>
                    <a:lstStyle/>
                    <a:p>
                      <a:r>
                        <a:rPr lang="en-US" sz="1600" b="0"/>
                        <a:t>1650</a:t>
                      </a:r>
                    </a:p>
                  </a:txBody>
                  <a:tcPr/>
                </a:tc>
                <a:tc>
                  <a:txBody>
                    <a:bodyPr/>
                    <a:lstStyle/>
                    <a:p>
                      <a:r>
                        <a:rPr lang="en-US" sz="1600" b="0"/>
                        <a:t>The Safety Parameter Display System (SPDS)</a:t>
                      </a:r>
                      <a:r>
                        <a:rPr lang="en-US" sz="1600" b="0" baseline="0"/>
                        <a:t> – the plant’s digital HMI for safety – has crashed.</a:t>
                      </a:r>
                      <a:endParaRPr lang="en-US" sz="1600" b="0"/>
                    </a:p>
                  </a:txBody>
                  <a:tcPr/>
                </a:tc>
                <a:extLst>
                  <a:ext uri="{0D108BD9-81ED-4DB2-BD59-A6C34878D82A}">
                    <a16:rowId xmlns:a16="http://schemas.microsoft.com/office/drawing/2014/main" val="10005"/>
                  </a:ext>
                </a:extLst>
              </a:tr>
              <a:tr h="386047">
                <a:tc>
                  <a:txBody>
                    <a:bodyPr/>
                    <a:lstStyle/>
                    <a:p>
                      <a:r>
                        <a:rPr lang="en-US" sz="1600" b="0"/>
                        <a:t>1713</a:t>
                      </a:r>
                    </a:p>
                  </a:txBody>
                  <a:tcPr/>
                </a:tc>
                <a:tc>
                  <a:txBody>
                    <a:bodyPr/>
                    <a:lstStyle/>
                    <a:p>
                      <a:r>
                        <a:rPr lang="en-US" sz="1600" b="0"/>
                        <a:t>The Plant</a:t>
                      </a:r>
                      <a:r>
                        <a:rPr lang="en-US" sz="1600" b="0" baseline="0"/>
                        <a:t> Process Computer (PPC) crashed.</a:t>
                      </a:r>
                      <a:endParaRPr lang="en-US" sz="1600" b="0"/>
                    </a:p>
                  </a:txBody>
                  <a:tcPr/>
                </a:tc>
                <a:extLst>
                  <a:ext uri="{0D108BD9-81ED-4DB2-BD59-A6C34878D82A}">
                    <a16:rowId xmlns:a16="http://schemas.microsoft.com/office/drawing/2014/main" val="10006"/>
                  </a:ext>
                </a:extLst>
              </a:tr>
            </a:tbl>
          </a:graphicData>
        </a:graphic>
      </p:graphicFrame>
      <p:pic>
        <p:nvPicPr>
          <p:cNvPr id="16" name="Picture 15">
            <a:extLst>
              <a:ext uri="{FF2B5EF4-FFF2-40B4-BE49-F238E27FC236}">
                <a16:creationId xmlns:a16="http://schemas.microsoft.com/office/drawing/2014/main" id="{E762AA03-3991-45D7-827E-3B8DF57D1D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8436" y="1875824"/>
            <a:ext cx="3953296" cy="2645220"/>
          </a:xfrm>
          <a:prstGeom prst="rect">
            <a:avLst/>
          </a:prstGeom>
          <a:ln>
            <a:noFill/>
          </a:ln>
          <a:effectLst>
            <a:outerShdw blurRad="190500" algn="tl" rotWithShape="0">
              <a:srgbClr val="000000">
                <a:alpha val="70000"/>
              </a:srgbClr>
            </a:outerShdw>
          </a:effectLst>
        </p:spPr>
      </p:pic>
      <p:sp>
        <p:nvSpPr>
          <p:cNvPr id="21" name="TextBox 20">
            <a:extLst>
              <a:ext uri="{FF2B5EF4-FFF2-40B4-BE49-F238E27FC236}">
                <a16:creationId xmlns:a16="http://schemas.microsoft.com/office/drawing/2014/main" id="{07DBB644-4251-4895-821D-B08662F9CE3A}"/>
              </a:ext>
            </a:extLst>
          </p:cNvPr>
          <p:cNvSpPr txBox="1"/>
          <p:nvPr/>
        </p:nvSpPr>
        <p:spPr>
          <a:xfrm>
            <a:off x="7598436" y="4610099"/>
            <a:ext cx="4141967" cy="1600438"/>
          </a:xfrm>
          <a:prstGeom prst="rect">
            <a:avLst/>
          </a:prstGeom>
          <a:noFill/>
        </p:spPr>
        <p:txBody>
          <a:bodyPr wrap="square">
            <a:spAutoFit/>
          </a:bodyPr>
          <a:lstStyle/>
          <a:p>
            <a:r>
              <a:rPr lang="en-US" sz="1400" i="1">
                <a:solidFill>
                  <a:srgbClr val="0070C0"/>
                </a:solidFill>
              </a:rPr>
              <a:t>“What is happening?!?  I thought cybersecurity programs were supposed to protect us from this stuff.  Is this a cyber event or a maintenance issue?  Bottom line, I need to know, is the plant safe?  You have 10 minutes to tell me.”</a:t>
            </a:r>
          </a:p>
          <a:p>
            <a:endParaRPr lang="en-US" sz="1400" i="1">
              <a:solidFill>
                <a:srgbClr val="0070C0"/>
              </a:solidFill>
            </a:endParaRPr>
          </a:p>
          <a:p>
            <a:r>
              <a:rPr lang="en-US" sz="1400" b="1">
                <a:solidFill>
                  <a:srgbClr val="0070C0"/>
                </a:solidFill>
              </a:rPr>
              <a:t>					- </a:t>
            </a:r>
            <a:r>
              <a:rPr lang="en-US" sz="1400" b="1" err="1">
                <a:solidFill>
                  <a:srgbClr val="0070C0"/>
                </a:solidFill>
              </a:rPr>
              <a:t>Mardil</a:t>
            </a:r>
            <a:r>
              <a:rPr lang="en-US" sz="1400" b="1">
                <a:solidFill>
                  <a:srgbClr val="0070C0"/>
                </a:solidFill>
              </a:rPr>
              <a:t> </a:t>
            </a:r>
            <a:r>
              <a:rPr lang="en-US" sz="1400" b="1" err="1">
                <a:solidFill>
                  <a:srgbClr val="0070C0"/>
                </a:solidFill>
              </a:rPr>
              <a:t>Voron</a:t>
            </a:r>
            <a:endParaRPr lang="en-US" sz="1400" b="1">
              <a:solidFill>
                <a:srgbClr val="0070C0"/>
              </a:solidFill>
            </a:endParaRPr>
          </a:p>
        </p:txBody>
      </p:sp>
      <p:cxnSp>
        <p:nvCxnSpPr>
          <p:cNvPr id="24" name="Straight Connector 23">
            <a:extLst>
              <a:ext uri="{FF2B5EF4-FFF2-40B4-BE49-F238E27FC236}">
                <a16:creationId xmlns:a16="http://schemas.microsoft.com/office/drawing/2014/main" id="{0E766B51-2E63-48F1-9C39-E4960AE9C018}"/>
              </a:ext>
            </a:extLst>
          </p:cNvPr>
          <p:cNvCxnSpPr>
            <a:cxnSpLocks/>
          </p:cNvCxnSpPr>
          <p:nvPr/>
        </p:nvCxnSpPr>
        <p:spPr>
          <a:xfrm flipV="1">
            <a:off x="6096000" y="426233"/>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D7EB36D6-B13D-4706-94A2-BC9793C96528}"/>
              </a:ext>
            </a:extLst>
          </p:cNvPr>
          <p:cNvSpPr>
            <a:spLocks noGrp="1"/>
          </p:cNvSpPr>
          <p:nvPr>
            <p:ph type="sldNum" sz="quarter" idx="12"/>
          </p:nvPr>
        </p:nvSpPr>
        <p:spPr/>
        <p:txBody>
          <a:bodyPr/>
          <a:lstStyle/>
          <a:p>
            <a:fld id="{702AF0C8-B6CA-4461-B059-8C4FB5CEC835}" type="slidenum">
              <a:rPr lang="en-US" smtClean="0"/>
              <a:t>19</a:t>
            </a:fld>
            <a:endParaRPr lang="en-US"/>
          </a:p>
        </p:txBody>
      </p:sp>
    </p:spTree>
    <p:extLst>
      <p:ext uri="{BB962C8B-B14F-4D97-AF65-F5344CB8AC3E}">
        <p14:creationId xmlns:p14="http://schemas.microsoft.com/office/powerpoint/2010/main" val="3329604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4D3941-B5D8-40C6-990D-6719C4DA904C}"/>
              </a:ext>
            </a:extLst>
          </p:cNvPr>
          <p:cNvSpPr>
            <a:spLocks noGrp="1"/>
          </p:cNvSpPr>
          <p:nvPr>
            <p:ph idx="1"/>
          </p:nvPr>
        </p:nvSpPr>
        <p:spPr>
          <a:xfrm>
            <a:off x="5784113" y="1334940"/>
            <a:ext cx="6273370" cy="4934403"/>
          </a:xfrm>
        </p:spPr>
        <p:txBody>
          <a:bodyPr vert="horz" lIns="91440" tIns="45720" rIns="91440" bIns="45720" rtlCol="0" anchor="t">
            <a:noAutofit/>
          </a:bodyPr>
          <a:lstStyle/>
          <a:p>
            <a:pPr>
              <a:buNone/>
            </a:pPr>
            <a:r>
              <a:rPr lang="en-GB" sz="1800" b="1">
                <a:ea typeface="+mn-lt"/>
                <a:cs typeface="+mn-lt"/>
              </a:rPr>
              <a:t>The Protection Goals of Cybersecurity</a:t>
            </a:r>
            <a:r>
              <a:rPr lang="en-US" sz="1800">
                <a:ea typeface="+mn-lt"/>
                <a:cs typeface="+mn-lt"/>
              </a:rPr>
              <a:t> </a:t>
            </a:r>
            <a:endParaRPr lang="de-DE" sz="1800">
              <a:cs typeface="Arial"/>
            </a:endParaRPr>
          </a:p>
          <a:p>
            <a:pPr>
              <a:buNone/>
            </a:pPr>
            <a:r>
              <a:rPr lang="en-GB" sz="1600" b="1">
                <a:solidFill>
                  <a:srgbClr val="0070C0"/>
                </a:solidFill>
                <a:ea typeface="+mn-lt"/>
                <a:cs typeface="+mn-lt"/>
              </a:rPr>
              <a:t>Confidentiality</a:t>
            </a:r>
            <a:endParaRPr lang="en-US" sz="1600">
              <a:solidFill>
                <a:srgbClr val="0070C0"/>
              </a:solidFill>
              <a:ea typeface="+mn-lt"/>
              <a:cs typeface="+mn-lt"/>
            </a:endParaRPr>
          </a:p>
          <a:p>
            <a:pPr>
              <a:spcBef>
                <a:spcPts val="0"/>
              </a:spcBef>
              <a:buNone/>
            </a:pPr>
            <a:r>
              <a:rPr lang="en-GB" sz="1600">
                <a:ea typeface="+mn-lt"/>
                <a:cs typeface="+mn-lt"/>
              </a:rPr>
              <a:t>Protection against access by unauthorised persons.</a:t>
            </a:r>
            <a:endParaRPr lang="en-US" sz="1600">
              <a:ea typeface="+mn-lt"/>
              <a:cs typeface="+mn-lt"/>
            </a:endParaRPr>
          </a:p>
          <a:p>
            <a:pPr>
              <a:spcBef>
                <a:spcPts val="0"/>
              </a:spcBef>
              <a:buNone/>
            </a:pPr>
            <a:r>
              <a:rPr lang="en-GB" sz="1600">
                <a:ea typeface="+mn-lt"/>
                <a:cs typeface="+mn-lt"/>
              </a:rPr>
              <a:t>Confidentiality is guaranteed when objects defined as</a:t>
            </a:r>
            <a:endParaRPr lang="en-US" sz="1600">
              <a:ea typeface="+mn-lt"/>
              <a:cs typeface="+mn-lt"/>
            </a:endParaRPr>
          </a:p>
          <a:p>
            <a:pPr>
              <a:spcBef>
                <a:spcPts val="0"/>
              </a:spcBef>
              <a:buNone/>
            </a:pPr>
            <a:r>
              <a:rPr lang="en-GB" sz="1600">
                <a:ea typeface="+mn-lt"/>
                <a:cs typeface="+mn-lt"/>
              </a:rPr>
              <a:t>worthy of protection (system, function, or datasets) are</a:t>
            </a:r>
            <a:endParaRPr lang="en-US" sz="1600">
              <a:ea typeface="+mn-lt"/>
              <a:cs typeface="+mn-lt"/>
            </a:endParaRPr>
          </a:p>
          <a:p>
            <a:pPr>
              <a:spcBef>
                <a:spcPts val="0"/>
              </a:spcBef>
              <a:buNone/>
            </a:pPr>
            <a:r>
              <a:rPr lang="en-GB" sz="1600">
                <a:ea typeface="+mn-lt"/>
                <a:cs typeface="+mn-lt"/>
              </a:rPr>
              <a:t>only disclosed to authorised subjects (human, system or</a:t>
            </a:r>
            <a:endParaRPr lang="en-US" sz="1600">
              <a:ea typeface="+mn-lt"/>
              <a:cs typeface="+mn-lt"/>
            </a:endParaRPr>
          </a:p>
          <a:p>
            <a:pPr>
              <a:spcBef>
                <a:spcPts val="0"/>
              </a:spcBef>
              <a:buNone/>
            </a:pPr>
            <a:r>
              <a:rPr lang="en-GB" sz="1600">
                <a:ea typeface="+mn-lt"/>
                <a:cs typeface="+mn-lt"/>
              </a:rPr>
              <a:t>function).</a:t>
            </a:r>
            <a:r>
              <a:rPr lang="en-US" sz="1600">
                <a:ea typeface="+mn-lt"/>
                <a:cs typeface="+mn-lt"/>
              </a:rPr>
              <a:t> </a:t>
            </a:r>
            <a:endParaRPr lang="en-US" sz="1600">
              <a:cs typeface="Arial"/>
            </a:endParaRPr>
          </a:p>
          <a:p>
            <a:pPr>
              <a:buNone/>
            </a:pPr>
            <a:r>
              <a:rPr lang="en-GB" sz="1600" b="1">
                <a:solidFill>
                  <a:srgbClr val="0070C0"/>
                </a:solidFill>
                <a:ea typeface="+mn-lt"/>
                <a:cs typeface="+mn-lt"/>
              </a:rPr>
              <a:t>Integrity</a:t>
            </a:r>
            <a:endParaRPr lang="en-US" sz="1600">
              <a:solidFill>
                <a:srgbClr val="0070C0"/>
              </a:solidFill>
              <a:ea typeface="+mn-lt"/>
              <a:cs typeface="+mn-lt"/>
            </a:endParaRPr>
          </a:p>
          <a:p>
            <a:pPr>
              <a:spcBef>
                <a:spcPts val="0"/>
              </a:spcBef>
              <a:buNone/>
            </a:pPr>
            <a:r>
              <a:rPr lang="en-GB" sz="1600">
                <a:ea typeface="+mn-lt"/>
                <a:cs typeface="+mn-lt"/>
              </a:rPr>
              <a:t>Integrity is guaranteed when only authorised subjects</a:t>
            </a:r>
            <a:endParaRPr lang="en-US" sz="1600">
              <a:ea typeface="+mn-lt"/>
              <a:cs typeface="+mn-lt"/>
            </a:endParaRPr>
          </a:p>
          <a:p>
            <a:pPr>
              <a:spcBef>
                <a:spcPts val="0"/>
              </a:spcBef>
              <a:buNone/>
            </a:pPr>
            <a:r>
              <a:rPr lang="en-GB" sz="1600">
                <a:ea typeface="+mn-lt"/>
                <a:cs typeface="+mn-lt"/>
              </a:rPr>
              <a:t>(human or system) correctly process an object (system,</a:t>
            </a:r>
            <a:endParaRPr lang="en-US" sz="1600">
              <a:ea typeface="+mn-lt"/>
              <a:cs typeface="+mn-lt"/>
            </a:endParaRPr>
          </a:p>
          <a:p>
            <a:pPr>
              <a:spcBef>
                <a:spcPts val="0"/>
              </a:spcBef>
              <a:buNone/>
            </a:pPr>
            <a:r>
              <a:rPr lang="en-GB" sz="1600">
                <a:ea typeface="+mn-lt"/>
                <a:cs typeface="+mn-lt"/>
              </a:rPr>
              <a:t>function or dataset) for an authorised purpose. This</a:t>
            </a:r>
            <a:endParaRPr lang="en-US" sz="1600">
              <a:ea typeface="+mn-lt"/>
              <a:cs typeface="+mn-lt"/>
            </a:endParaRPr>
          </a:p>
          <a:p>
            <a:pPr>
              <a:spcBef>
                <a:spcPts val="0"/>
              </a:spcBef>
              <a:buNone/>
            </a:pPr>
            <a:r>
              <a:rPr lang="en-GB" sz="1600">
                <a:ea typeface="+mn-lt"/>
                <a:cs typeface="+mn-lt"/>
              </a:rPr>
              <a:t>requires that the objects are specified and the processing</a:t>
            </a:r>
            <a:endParaRPr lang="en-US" sz="1600">
              <a:ea typeface="+mn-lt"/>
              <a:cs typeface="+mn-lt"/>
            </a:endParaRPr>
          </a:p>
          <a:p>
            <a:pPr>
              <a:spcBef>
                <a:spcPts val="0"/>
              </a:spcBef>
              <a:buNone/>
            </a:pPr>
            <a:r>
              <a:rPr lang="en-GB" sz="1600">
                <a:ea typeface="+mn-lt"/>
                <a:cs typeface="+mn-lt"/>
              </a:rPr>
              <a:t>is traceable.</a:t>
            </a:r>
            <a:r>
              <a:rPr lang="en-US" sz="1600">
                <a:ea typeface="+mn-lt"/>
                <a:cs typeface="+mn-lt"/>
              </a:rPr>
              <a:t> </a:t>
            </a:r>
            <a:endParaRPr lang="en-US" sz="1600">
              <a:cs typeface="Arial"/>
            </a:endParaRPr>
          </a:p>
          <a:p>
            <a:pPr marL="0" indent="0">
              <a:buNone/>
            </a:pPr>
            <a:r>
              <a:rPr lang="en-GB" sz="1600" b="1">
                <a:solidFill>
                  <a:srgbClr val="0070C0"/>
                </a:solidFill>
                <a:ea typeface="+mn-lt"/>
                <a:cs typeface="+mn-lt"/>
              </a:rPr>
              <a:t>Availability</a:t>
            </a:r>
            <a:br>
              <a:rPr lang="en-GB" sz="1600" b="1">
                <a:ea typeface="+mn-lt"/>
                <a:cs typeface="+mn-lt"/>
              </a:rPr>
            </a:br>
            <a:r>
              <a:rPr lang="en-GB" sz="1600" err="1">
                <a:ea typeface="+mn-lt"/>
                <a:cs typeface="+mn-lt"/>
              </a:rPr>
              <a:t>Availability</a:t>
            </a:r>
            <a:r>
              <a:rPr lang="en-GB" sz="1600">
                <a:ea typeface="+mn-lt"/>
                <a:cs typeface="+mn-lt"/>
              </a:rPr>
              <a:t> is ensured when the authorised subjects (human or system) have permanent access to the objects (system, function or databases) required to perform their tasks within the time jointly defined, as necessary. This presupposes that the necessary measures have been developed, implemented and practised for timely recovery or for safeguarding against disruptions.</a:t>
            </a:r>
            <a:r>
              <a:rPr lang="en-US" sz="1600">
                <a:ea typeface="+mn-lt"/>
                <a:cs typeface="+mn-lt"/>
              </a:rPr>
              <a:t> </a:t>
            </a:r>
            <a:endParaRPr lang="en-US" sz="1600">
              <a:cs typeface="Arial"/>
            </a:endParaRPr>
          </a:p>
        </p:txBody>
      </p:sp>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838200" y="365125"/>
            <a:ext cx="98155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dirty="0">
                <a:solidFill>
                  <a:srgbClr val="002060"/>
                </a:solidFill>
              </a:rPr>
              <a:t>Confidentiality, Integrity, Availability (CIA Triad) </a:t>
            </a:r>
            <a:br>
              <a:rPr lang="en-US" sz="2000" dirty="0"/>
            </a:br>
            <a:r>
              <a:rPr lang="en-US" sz="1800" dirty="0">
                <a:solidFill>
                  <a:srgbClr val="0070C0"/>
                </a:solidFill>
              </a:rPr>
              <a:t>Asset &amp; Vulnerability Management</a:t>
            </a:r>
            <a:endParaRPr lang="en-US" sz="1800" dirty="0">
              <a:solidFill>
                <a:srgbClr val="002060"/>
              </a:solidFill>
            </a:endParaRPr>
          </a:p>
        </p:txBody>
      </p:sp>
      <p:cxnSp>
        <p:nvCxnSpPr>
          <p:cNvPr id="5" name="Straight Connector 4">
            <a:extLst>
              <a:ext uri="{FF2B5EF4-FFF2-40B4-BE49-F238E27FC236}">
                <a16:creationId xmlns:a16="http://schemas.microsoft.com/office/drawing/2014/main" id="{7AA60AA7-2F5A-4437-91C4-6A8C85D5ABEB}"/>
              </a:ext>
            </a:extLst>
          </p:cNvPr>
          <p:cNvCxnSpPr>
            <a:cxnSpLocks/>
          </p:cNvCxnSpPr>
          <p:nvPr/>
        </p:nvCxnSpPr>
        <p:spPr>
          <a:xfrm flipV="1">
            <a:off x="7010400" y="426934"/>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C6278B2A-E291-4EFA-950D-9072AF382392}"/>
              </a:ext>
            </a:extLst>
          </p:cNvPr>
          <p:cNvPicPr>
            <a:picLocks noChangeAspect="1"/>
          </p:cNvPicPr>
          <p:nvPr/>
        </p:nvPicPr>
        <p:blipFill rotWithShape="1">
          <a:blip r:embed="rId3">
            <a:extLst>
              <a:ext uri="{28A0092B-C50C-407E-A947-70E740481C1C}">
                <a14:useLocalDpi xmlns:a14="http://schemas.microsoft.com/office/drawing/2010/main" val="0"/>
              </a:ext>
            </a:extLst>
          </a:blip>
          <a:srcRect l="-180" t="32" r="29012" b="5584"/>
          <a:stretch/>
        </p:blipFill>
        <p:spPr>
          <a:xfrm>
            <a:off x="640838" y="1419607"/>
            <a:ext cx="4939405" cy="4364505"/>
          </a:xfrm>
          <a:prstGeom prst="rect">
            <a:avLst/>
          </a:prstGeom>
        </p:spPr>
      </p:pic>
      <p:sp>
        <p:nvSpPr>
          <p:cNvPr id="11" name="TextBox 10">
            <a:extLst>
              <a:ext uri="{FF2B5EF4-FFF2-40B4-BE49-F238E27FC236}">
                <a16:creationId xmlns:a16="http://schemas.microsoft.com/office/drawing/2014/main" id="{E8C03471-E8DA-4FE4-9E3A-4FC63250B112}"/>
              </a:ext>
            </a:extLst>
          </p:cNvPr>
          <p:cNvSpPr txBox="1"/>
          <p:nvPr/>
        </p:nvSpPr>
        <p:spPr>
          <a:xfrm>
            <a:off x="7139609" y="409724"/>
            <a:ext cx="3514102" cy="646331"/>
          </a:xfrm>
          <a:prstGeom prst="rect">
            <a:avLst/>
          </a:prstGeom>
          <a:noFill/>
        </p:spPr>
        <p:txBody>
          <a:bodyPr wrap="square">
            <a:spAutoFit/>
          </a:bodyPr>
          <a:lstStyle/>
          <a:p>
            <a:r>
              <a:rPr lang="en-US" sz="1800">
                <a:solidFill>
                  <a:srgbClr val="002060"/>
                </a:solidFill>
                <a:latin typeface="+mj-lt"/>
              </a:rPr>
              <a:t>Overview of </a:t>
            </a:r>
          </a:p>
          <a:p>
            <a:r>
              <a:rPr lang="en-US" sz="1800">
                <a:solidFill>
                  <a:srgbClr val="002060"/>
                </a:solidFill>
                <a:latin typeface="+mj-lt"/>
              </a:rPr>
              <a:t>Exercise</a:t>
            </a:r>
          </a:p>
        </p:txBody>
      </p:sp>
      <p:sp>
        <p:nvSpPr>
          <p:cNvPr id="2" name="Slide Number Placeholder 1">
            <a:extLst>
              <a:ext uri="{FF2B5EF4-FFF2-40B4-BE49-F238E27FC236}">
                <a16:creationId xmlns:a16="http://schemas.microsoft.com/office/drawing/2014/main" id="{E7B06DEA-40A3-428A-B0EC-AEC4F4F4D37D}"/>
              </a:ext>
            </a:extLst>
          </p:cNvPr>
          <p:cNvSpPr>
            <a:spLocks noGrp="1"/>
          </p:cNvSpPr>
          <p:nvPr>
            <p:ph type="sldNum" sz="quarter" idx="12"/>
          </p:nvPr>
        </p:nvSpPr>
        <p:spPr/>
        <p:txBody>
          <a:bodyPr/>
          <a:lstStyle/>
          <a:p>
            <a:fld id="{702AF0C8-B6CA-4461-B059-8C4FB5CEC835}" type="slidenum">
              <a:rPr lang="en-US" smtClean="0"/>
              <a:t>2</a:t>
            </a:fld>
            <a:endParaRPr lang="en-US"/>
          </a:p>
        </p:txBody>
      </p:sp>
    </p:spTree>
    <p:extLst>
      <p:ext uri="{BB962C8B-B14F-4D97-AF65-F5344CB8AC3E}">
        <p14:creationId xmlns:p14="http://schemas.microsoft.com/office/powerpoint/2010/main" val="26548708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590550" y="250825"/>
            <a:ext cx="11069775"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spcBef>
                <a:spcPts val="1200"/>
              </a:spcBef>
            </a:pPr>
            <a:r>
              <a:rPr lang="en-US" sz="2000">
                <a:solidFill>
                  <a:srgbClr val="002060"/>
                </a:solidFill>
              </a:rPr>
              <a:t>Scenario Update #4: Are we Safe?  </a:t>
            </a:r>
            <a:br>
              <a:rPr lang="en-US" sz="2500">
                <a:solidFill>
                  <a:srgbClr val="002060"/>
                </a:solidFill>
              </a:rPr>
            </a:br>
            <a:r>
              <a:rPr lang="en-US" sz="1600">
                <a:solidFill>
                  <a:srgbClr val="0070C0"/>
                </a:solidFill>
              </a:rPr>
              <a:t>January 26, 2019 [SATURDAY] @ 1717</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19117" y="307652"/>
            <a:ext cx="5353043" cy="646331"/>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What is happening?  </a:t>
            </a:r>
          </a:p>
          <a:p>
            <a:pPr marL="285750" indent="-285750">
              <a:buFont typeface="Arial" panose="020B0604020202020204" pitchFamily="34" charset="0"/>
              <a:buChar char="•"/>
            </a:pPr>
            <a:r>
              <a:rPr lang="en-US" sz="1200">
                <a:solidFill>
                  <a:srgbClr val="002060"/>
                </a:solidFill>
                <a:latin typeface="+mj-lt"/>
              </a:rPr>
              <a:t>How is the malware moving from the business network to the engineering network?</a:t>
            </a:r>
          </a:p>
        </p:txBody>
      </p:sp>
      <p:grpSp>
        <p:nvGrpSpPr>
          <p:cNvPr id="197" name="Group 196">
            <a:extLst>
              <a:ext uri="{FF2B5EF4-FFF2-40B4-BE49-F238E27FC236}">
                <a16:creationId xmlns:a16="http://schemas.microsoft.com/office/drawing/2014/main" id="{5F5A2C98-B06E-480A-85FD-57872D8639F3}"/>
              </a:ext>
            </a:extLst>
          </p:cNvPr>
          <p:cNvGrpSpPr/>
          <p:nvPr/>
        </p:nvGrpSpPr>
        <p:grpSpPr>
          <a:xfrm>
            <a:off x="99126" y="1262434"/>
            <a:ext cx="11993747" cy="797423"/>
            <a:chOff x="2201709" y="1402134"/>
            <a:chExt cx="9726587" cy="797423"/>
          </a:xfrm>
        </p:grpSpPr>
        <p:sp>
          <p:nvSpPr>
            <p:cNvPr id="198" name="Rectangle 197">
              <a:extLst>
                <a:ext uri="{FF2B5EF4-FFF2-40B4-BE49-F238E27FC236}">
                  <a16:creationId xmlns:a16="http://schemas.microsoft.com/office/drawing/2014/main" id="{FEB40486-C8E3-444A-9F0B-9190763EAAB8}"/>
                </a:ext>
              </a:extLst>
            </p:cNvPr>
            <p:cNvSpPr/>
            <p:nvPr/>
          </p:nvSpPr>
          <p:spPr>
            <a:xfrm>
              <a:off x="2201709" y="1402134"/>
              <a:ext cx="1806422"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9" name="Rectangle 198">
              <a:extLst>
                <a:ext uri="{FF2B5EF4-FFF2-40B4-BE49-F238E27FC236}">
                  <a16:creationId xmlns:a16="http://schemas.microsoft.com/office/drawing/2014/main" id="{8FA01775-DDA4-4BA2-A36D-B9C6ADF7EA83}"/>
                </a:ext>
              </a:extLst>
            </p:cNvPr>
            <p:cNvSpPr/>
            <p:nvPr/>
          </p:nvSpPr>
          <p:spPr bwMode="auto">
            <a:xfrm>
              <a:off x="3985991" y="1402134"/>
              <a:ext cx="7942305"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grpSp>
        <p:nvGrpSpPr>
          <p:cNvPr id="200" name="Group 199">
            <a:extLst>
              <a:ext uri="{FF2B5EF4-FFF2-40B4-BE49-F238E27FC236}">
                <a16:creationId xmlns:a16="http://schemas.microsoft.com/office/drawing/2014/main" id="{8FE792F9-3804-4038-B77D-A42C4F8E35AD}"/>
              </a:ext>
            </a:extLst>
          </p:cNvPr>
          <p:cNvGrpSpPr/>
          <p:nvPr/>
        </p:nvGrpSpPr>
        <p:grpSpPr>
          <a:xfrm>
            <a:off x="99127" y="2113478"/>
            <a:ext cx="11993746" cy="797423"/>
            <a:chOff x="2201710" y="1402134"/>
            <a:chExt cx="9726586" cy="797423"/>
          </a:xfrm>
        </p:grpSpPr>
        <p:sp>
          <p:nvSpPr>
            <p:cNvPr id="201" name="Rectangle 200">
              <a:extLst>
                <a:ext uri="{FF2B5EF4-FFF2-40B4-BE49-F238E27FC236}">
                  <a16:creationId xmlns:a16="http://schemas.microsoft.com/office/drawing/2014/main" id="{310BCB57-E846-4032-9A99-A3C880C04BBF}"/>
                </a:ext>
              </a:extLst>
            </p:cNvPr>
            <p:cNvSpPr/>
            <p:nvPr/>
          </p:nvSpPr>
          <p:spPr>
            <a:xfrm>
              <a:off x="2201710" y="1402134"/>
              <a:ext cx="1784280"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Rectangle 201">
              <a:extLst>
                <a:ext uri="{FF2B5EF4-FFF2-40B4-BE49-F238E27FC236}">
                  <a16:creationId xmlns:a16="http://schemas.microsoft.com/office/drawing/2014/main" id="{0E5A20BE-353B-4CE6-AA38-483E9F6A7835}"/>
                </a:ext>
              </a:extLst>
            </p:cNvPr>
            <p:cNvSpPr/>
            <p:nvPr/>
          </p:nvSpPr>
          <p:spPr bwMode="auto">
            <a:xfrm>
              <a:off x="3973203" y="1402134"/>
              <a:ext cx="7955093"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grpSp>
        <p:nvGrpSpPr>
          <p:cNvPr id="203" name="Group 202">
            <a:extLst>
              <a:ext uri="{FF2B5EF4-FFF2-40B4-BE49-F238E27FC236}">
                <a16:creationId xmlns:a16="http://schemas.microsoft.com/office/drawing/2014/main" id="{58E9CA7F-D0EC-4157-8C94-53F02FCA2BC0}"/>
              </a:ext>
            </a:extLst>
          </p:cNvPr>
          <p:cNvGrpSpPr/>
          <p:nvPr/>
        </p:nvGrpSpPr>
        <p:grpSpPr>
          <a:xfrm>
            <a:off x="99126" y="2964522"/>
            <a:ext cx="11993748" cy="797423"/>
            <a:chOff x="2201709" y="1402134"/>
            <a:chExt cx="9726588" cy="797423"/>
          </a:xfrm>
        </p:grpSpPr>
        <p:sp>
          <p:nvSpPr>
            <p:cNvPr id="204" name="Rectangle 203">
              <a:extLst>
                <a:ext uri="{FF2B5EF4-FFF2-40B4-BE49-F238E27FC236}">
                  <a16:creationId xmlns:a16="http://schemas.microsoft.com/office/drawing/2014/main" id="{53933F6A-9F0C-4AFE-A493-58D985FA0BA5}"/>
                </a:ext>
              </a:extLst>
            </p:cNvPr>
            <p:cNvSpPr/>
            <p:nvPr/>
          </p:nvSpPr>
          <p:spPr>
            <a:xfrm>
              <a:off x="2201709" y="1402134"/>
              <a:ext cx="1771493"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 name="Rectangle 204">
              <a:extLst>
                <a:ext uri="{FF2B5EF4-FFF2-40B4-BE49-F238E27FC236}">
                  <a16:creationId xmlns:a16="http://schemas.microsoft.com/office/drawing/2014/main" id="{83F3F800-E5C8-4BBC-824E-6016680BD1D4}"/>
                </a:ext>
              </a:extLst>
            </p:cNvPr>
            <p:cNvSpPr/>
            <p:nvPr/>
          </p:nvSpPr>
          <p:spPr bwMode="auto">
            <a:xfrm>
              <a:off x="3973202" y="1402134"/>
              <a:ext cx="7955095"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grpSp>
        <p:nvGrpSpPr>
          <p:cNvPr id="206" name="Group 205">
            <a:extLst>
              <a:ext uri="{FF2B5EF4-FFF2-40B4-BE49-F238E27FC236}">
                <a16:creationId xmlns:a16="http://schemas.microsoft.com/office/drawing/2014/main" id="{95346DDF-67EA-4903-AD11-FAEEBB409667}"/>
              </a:ext>
            </a:extLst>
          </p:cNvPr>
          <p:cNvGrpSpPr/>
          <p:nvPr/>
        </p:nvGrpSpPr>
        <p:grpSpPr>
          <a:xfrm>
            <a:off x="99127" y="3815566"/>
            <a:ext cx="11993747" cy="797423"/>
            <a:chOff x="2201710" y="1402134"/>
            <a:chExt cx="9726587" cy="797423"/>
          </a:xfrm>
        </p:grpSpPr>
        <p:sp>
          <p:nvSpPr>
            <p:cNvPr id="207" name="Rectangle 206">
              <a:extLst>
                <a:ext uri="{FF2B5EF4-FFF2-40B4-BE49-F238E27FC236}">
                  <a16:creationId xmlns:a16="http://schemas.microsoft.com/office/drawing/2014/main" id="{B5CB36E4-3401-482C-854F-874200EEED19}"/>
                </a:ext>
              </a:extLst>
            </p:cNvPr>
            <p:cNvSpPr/>
            <p:nvPr/>
          </p:nvSpPr>
          <p:spPr>
            <a:xfrm>
              <a:off x="2201710" y="1402134"/>
              <a:ext cx="1771492"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Rectangle 207">
              <a:extLst>
                <a:ext uri="{FF2B5EF4-FFF2-40B4-BE49-F238E27FC236}">
                  <a16:creationId xmlns:a16="http://schemas.microsoft.com/office/drawing/2014/main" id="{86B6E64B-1590-446A-8BEF-95387E4F2B6F}"/>
                </a:ext>
              </a:extLst>
            </p:cNvPr>
            <p:cNvSpPr/>
            <p:nvPr/>
          </p:nvSpPr>
          <p:spPr bwMode="auto">
            <a:xfrm>
              <a:off x="3973202" y="1402134"/>
              <a:ext cx="7955095"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grpSp>
        <p:nvGrpSpPr>
          <p:cNvPr id="209" name="Group 208">
            <a:extLst>
              <a:ext uri="{FF2B5EF4-FFF2-40B4-BE49-F238E27FC236}">
                <a16:creationId xmlns:a16="http://schemas.microsoft.com/office/drawing/2014/main" id="{40E753A4-7B3C-4CD6-B788-478A0C3D9E3A}"/>
              </a:ext>
            </a:extLst>
          </p:cNvPr>
          <p:cNvGrpSpPr/>
          <p:nvPr/>
        </p:nvGrpSpPr>
        <p:grpSpPr>
          <a:xfrm>
            <a:off x="92966" y="4676053"/>
            <a:ext cx="11999908" cy="2042247"/>
            <a:chOff x="2168448" y="1402134"/>
            <a:chExt cx="9759849" cy="797423"/>
          </a:xfrm>
        </p:grpSpPr>
        <p:sp>
          <p:nvSpPr>
            <p:cNvPr id="210" name="Rectangle 209">
              <a:extLst>
                <a:ext uri="{FF2B5EF4-FFF2-40B4-BE49-F238E27FC236}">
                  <a16:creationId xmlns:a16="http://schemas.microsoft.com/office/drawing/2014/main" id="{A1EEC6AE-5795-428A-ADED-78AF9C9BCD53}"/>
                </a:ext>
              </a:extLst>
            </p:cNvPr>
            <p:cNvSpPr/>
            <p:nvPr/>
          </p:nvSpPr>
          <p:spPr>
            <a:xfrm>
              <a:off x="2168448" y="1402134"/>
              <a:ext cx="1791684" cy="79742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 name="Rectangle 210">
              <a:extLst>
                <a:ext uri="{FF2B5EF4-FFF2-40B4-BE49-F238E27FC236}">
                  <a16:creationId xmlns:a16="http://schemas.microsoft.com/office/drawing/2014/main" id="{3A2978B8-7E03-4CFA-A7E5-78BC93B85CFD}"/>
                </a:ext>
              </a:extLst>
            </p:cNvPr>
            <p:cNvSpPr/>
            <p:nvPr/>
          </p:nvSpPr>
          <p:spPr bwMode="auto">
            <a:xfrm>
              <a:off x="3946652" y="1402134"/>
              <a:ext cx="7981645" cy="797423"/>
            </a:xfrm>
            <a:prstGeom prst="rect">
              <a:avLst/>
            </a:prstGeom>
            <a:solidFill>
              <a:srgbClr val="ECED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pSp>
      <p:sp>
        <p:nvSpPr>
          <p:cNvPr id="212" name="TextBox 211">
            <a:extLst>
              <a:ext uri="{FF2B5EF4-FFF2-40B4-BE49-F238E27FC236}">
                <a16:creationId xmlns:a16="http://schemas.microsoft.com/office/drawing/2014/main" id="{0EA3746E-32E8-45B4-AE2E-2098D783C802}"/>
              </a:ext>
            </a:extLst>
          </p:cNvPr>
          <p:cNvSpPr txBox="1"/>
          <p:nvPr/>
        </p:nvSpPr>
        <p:spPr>
          <a:xfrm>
            <a:off x="133861" y="1399535"/>
            <a:ext cx="1839075" cy="523220"/>
          </a:xfrm>
          <a:prstGeom prst="rect">
            <a:avLst/>
          </a:prstGeom>
          <a:noFill/>
        </p:spPr>
        <p:txBody>
          <a:bodyPr wrap="square" rtlCol="0">
            <a:spAutoFit/>
          </a:bodyPr>
          <a:lstStyle/>
          <a:p>
            <a:r>
              <a:rPr lang="en-US" sz="1600">
                <a:solidFill>
                  <a:schemeClr val="bg1"/>
                </a:solidFill>
                <a:latin typeface="Century Gothic" panose="020B0502020202020204" pitchFamily="34" charset="0"/>
              </a:rPr>
              <a:t>External</a:t>
            </a:r>
            <a:endParaRPr lang="en-US" sz="12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Internet</a:t>
            </a:r>
          </a:p>
        </p:txBody>
      </p:sp>
      <p:grpSp>
        <p:nvGrpSpPr>
          <p:cNvPr id="213" name="Group 212">
            <a:extLst>
              <a:ext uri="{FF2B5EF4-FFF2-40B4-BE49-F238E27FC236}">
                <a16:creationId xmlns:a16="http://schemas.microsoft.com/office/drawing/2014/main" id="{D3EC375A-7B2B-4D0F-979C-FA12126833F6}"/>
              </a:ext>
            </a:extLst>
          </p:cNvPr>
          <p:cNvGrpSpPr/>
          <p:nvPr/>
        </p:nvGrpSpPr>
        <p:grpSpPr>
          <a:xfrm>
            <a:off x="2202330" y="1279895"/>
            <a:ext cx="1672030" cy="785938"/>
            <a:chOff x="3871544" y="1453520"/>
            <a:chExt cx="1672030" cy="785938"/>
          </a:xfrm>
        </p:grpSpPr>
        <p:pic>
          <p:nvPicPr>
            <p:cNvPr id="214" name="Picture 213">
              <a:extLst>
                <a:ext uri="{FF2B5EF4-FFF2-40B4-BE49-F238E27FC236}">
                  <a16:creationId xmlns:a16="http://schemas.microsoft.com/office/drawing/2014/main" id="{2E92D274-AA53-4080-9D2A-B0AF66125CCF}"/>
                </a:ext>
              </a:extLst>
            </p:cNvPr>
            <p:cNvPicPr>
              <a:picLocks noChangeAspect="1"/>
            </p:cNvPicPr>
            <p:nvPr/>
          </p:nvPicPr>
          <p:blipFill>
            <a:blip r:embed="rId3"/>
            <a:stretch>
              <a:fillRect/>
            </a:stretch>
          </p:blipFill>
          <p:spPr>
            <a:xfrm>
              <a:off x="4422157" y="1453520"/>
              <a:ext cx="532210" cy="537374"/>
            </a:xfrm>
            <a:prstGeom prst="rect">
              <a:avLst/>
            </a:prstGeom>
          </p:spPr>
        </p:pic>
        <p:sp>
          <p:nvSpPr>
            <p:cNvPr id="215" name="TextBox 214">
              <a:extLst>
                <a:ext uri="{FF2B5EF4-FFF2-40B4-BE49-F238E27FC236}">
                  <a16:creationId xmlns:a16="http://schemas.microsoft.com/office/drawing/2014/main" id="{583E405D-28A7-4BD2-8138-2EE05AAB7287}"/>
                </a:ext>
              </a:extLst>
            </p:cNvPr>
            <p:cNvSpPr txBox="1"/>
            <p:nvPr/>
          </p:nvSpPr>
          <p:spPr>
            <a:xfrm>
              <a:off x="3871544" y="1977848"/>
              <a:ext cx="1672030" cy="261610"/>
            </a:xfrm>
            <a:prstGeom prst="rect">
              <a:avLst/>
            </a:prstGeom>
            <a:noFill/>
          </p:spPr>
          <p:txBody>
            <a:bodyPr wrap="square" rtlCol="0">
              <a:spAutoFit/>
            </a:bodyPr>
            <a:lstStyle/>
            <a:p>
              <a:pPr algn="ctr"/>
              <a:r>
                <a:rPr lang="en-US" sz="1100" b="1"/>
                <a:t>Remote Users</a:t>
              </a:r>
            </a:p>
          </p:txBody>
        </p:sp>
      </p:grpSp>
      <p:grpSp>
        <p:nvGrpSpPr>
          <p:cNvPr id="216" name="Group 215">
            <a:extLst>
              <a:ext uri="{FF2B5EF4-FFF2-40B4-BE49-F238E27FC236}">
                <a16:creationId xmlns:a16="http://schemas.microsoft.com/office/drawing/2014/main" id="{AB247140-6BF9-4F76-91BC-3CAADAFBA522}"/>
              </a:ext>
            </a:extLst>
          </p:cNvPr>
          <p:cNvGrpSpPr/>
          <p:nvPr/>
        </p:nvGrpSpPr>
        <p:grpSpPr>
          <a:xfrm>
            <a:off x="3593333" y="1278311"/>
            <a:ext cx="1672030" cy="768225"/>
            <a:chOff x="3885204" y="1453520"/>
            <a:chExt cx="1672030" cy="768225"/>
          </a:xfrm>
        </p:grpSpPr>
        <p:pic>
          <p:nvPicPr>
            <p:cNvPr id="217" name="Picture 216">
              <a:extLst>
                <a:ext uri="{FF2B5EF4-FFF2-40B4-BE49-F238E27FC236}">
                  <a16:creationId xmlns:a16="http://schemas.microsoft.com/office/drawing/2014/main" id="{D2DD67B8-7DFE-4632-B3B6-2051CCFE721D}"/>
                </a:ext>
              </a:extLst>
            </p:cNvPr>
            <p:cNvPicPr>
              <a:picLocks noChangeAspect="1"/>
            </p:cNvPicPr>
            <p:nvPr/>
          </p:nvPicPr>
          <p:blipFill>
            <a:blip r:embed="rId3"/>
            <a:stretch>
              <a:fillRect/>
            </a:stretch>
          </p:blipFill>
          <p:spPr>
            <a:xfrm>
              <a:off x="4422157" y="1453520"/>
              <a:ext cx="532210" cy="537374"/>
            </a:xfrm>
            <a:prstGeom prst="rect">
              <a:avLst/>
            </a:prstGeom>
          </p:spPr>
        </p:pic>
        <p:sp>
          <p:nvSpPr>
            <p:cNvPr id="218" name="TextBox 217">
              <a:extLst>
                <a:ext uri="{FF2B5EF4-FFF2-40B4-BE49-F238E27FC236}">
                  <a16:creationId xmlns:a16="http://schemas.microsoft.com/office/drawing/2014/main" id="{14A7B180-6660-4224-84C5-C782B904C946}"/>
                </a:ext>
              </a:extLst>
            </p:cNvPr>
            <p:cNvSpPr txBox="1"/>
            <p:nvPr/>
          </p:nvSpPr>
          <p:spPr>
            <a:xfrm>
              <a:off x="3885204" y="1960135"/>
              <a:ext cx="1672030" cy="261610"/>
            </a:xfrm>
            <a:prstGeom prst="rect">
              <a:avLst/>
            </a:prstGeom>
            <a:noFill/>
          </p:spPr>
          <p:txBody>
            <a:bodyPr wrap="square" rtlCol="0">
              <a:spAutoFit/>
            </a:bodyPr>
            <a:lstStyle/>
            <a:p>
              <a:pPr algn="ctr"/>
              <a:r>
                <a:rPr lang="en-US" sz="1100" b="1"/>
                <a:t>Remote Vendors</a:t>
              </a:r>
            </a:p>
          </p:txBody>
        </p:sp>
      </p:grpSp>
      <p:sp>
        <p:nvSpPr>
          <p:cNvPr id="219" name="TextBox 218">
            <a:extLst>
              <a:ext uri="{FF2B5EF4-FFF2-40B4-BE49-F238E27FC236}">
                <a16:creationId xmlns:a16="http://schemas.microsoft.com/office/drawing/2014/main" id="{307FF454-3CAB-4A40-8EC3-047553CEA035}"/>
              </a:ext>
            </a:extLst>
          </p:cNvPr>
          <p:cNvSpPr txBox="1"/>
          <p:nvPr/>
        </p:nvSpPr>
        <p:spPr>
          <a:xfrm>
            <a:off x="99126" y="2240305"/>
            <a:ext cx="2184410" cy="523220"/>
          </a:xfrm>
          <a:prstGeom prst="rect">
            <a:avLst/>
          </a:prstGeom>
          <a:noFill/>
        </p:spPr>
        <p:txBody>
          <a:bodyPr wrap="square" rtlCol="0">
            <a:spAutoFit/>
          </a:bodyPr>
          <a:lstStyle/>
          <a:p>
            <a:r>
              <a:rPr lang="en-US" sz="1600">
                <a:solidFill>
                  <a:schemeClr val="bg1"/>
                </a:solidFill>
                <a:latin typeface="Century Gothic" panose="020B0502020202020204" pitchFamily="34" charset="0"/>
              </a:rPr>
              <a:t>Internet Facing</a:t>
            </a:r>
            <a:endParaRPr lang="en-US" sz="12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DMZ – Sanitizing Area</a:t>
            </a:r>
          </a:p>
        </p:txBody>
      </p:sp>
      <p:grpSp>
        <p:nvGrpSpPr>
          <p:cNvPr id="220" name="Group 219">
            <a:extLst>
              <a:ext uri="{FF2B5EF4-FFF2-40B4-BE49-F238E27FC236}">
                <a16:creationId xmlns:a16="http://schemas.microsoft.com/office/drawing/2014/main" id="{BD6F643D-AB50-4638-944D-313FA95E89E1}"/>
              </a:ext>
            </a:extLst>
          </p:cNvPr>
          <p:cNvGrpSpPr/>
          <p:nvPr/>
        </p:nvGrpSpPr>
        <p:grpSpPr>
          <a:xfrm>
            <a:off x="5002994" y="1212721"/>
            <a:ext cx="1672030" cy="811981"/>
            <a:chOff x="2199055" y="1402134"/>
            <a:chExt cx="1672030" cy="811981"/>
          </a:xfrm>
        </p:grpSpPr>
        <p:pic>
          <p:nvPicPr>
            <p:cNvPr id="221" name="Picture 220">
              <a:extLst>
                <a:ext uri="{FF2B5EF4-FFF2-40B4-BE49-F238E27FC236}">
                  <a16:creationId xmlns:a16="http://schemas.microsoft.com/office/drawing/2014/main" id="{5A8B5B91-0510-4000-BE6E-BC9E1043430B}"/>
                </a:ext>
              </a:extLst>
            </p:cNvPr>
            <p:cNvPicPr>
              <a:picLocks noChangeAspect="1"/>
            </p:cNvPicPr>
            <p:nvPr/>
          </p:nvPicPr>
          <p:blipFill>
            <a:blip r:embed="rId4"/>
            <a:stretch>
              <a:fillRect/>
            </a:stretch>
          </p:blipFill>
          <p:spPr>
            <a:xfrm>
              <a:off x="2627065" y="1402134"/>
              <a:ext cx="742955" cy="566244"/>
            </a:xfrm>
            <a:prstGeom prst="rect">
              <a:avLst/>
            </a:prstGeom>
          </p:spPr>
        </p:pic>
        <p:sp>
          <p:nvSpPr>
            <p:cNvPr id="222" name="TextBox 221">
              <a:extLst>
                <a:ext uri="{FF2B5EF4-FFF2-40B4-BE49-F238E27FC236}">
                  <a16:creationId xmlns:a16="http://schemas.microsoft.com/office/drawing/2014/main" id="{571A3236-CBBB-48F0-B88E-DE50C40C4834}"/>
                </a:ext>
              </a:extLst>
            </p:cNvPr>
            <p:cNvSpPr txBox="1"/>
            <p:nvPr/>
          </p:nvSpPr>
          <p:spPr>
            <a:xfrm>
              <a:off x="2199055" y="1952505"/>
              <a:ext cx="1672030" cy="261610"/>
            </a:xfrm>
            <a:prstGeom prst="rect">
              <a:avLst/>
            </a:prstGeom>
            <a:noFill/>
          </p:spPr>
          <p:txBody>
            <a:bodyPr wrap="square" rtlCol="0">
              <a:spAutoFit/>
            </a:bodyPr>
            <a:lstStyle/>
            <a:p>
              <a:pPr algn="ctr"/>
              <a:r>
                <a:rPr lang="en-US" sz="1100" b="1"/>
                <a:t>Internet</a:t>
              </a:r>
            </a:p>
          </p:txBody>
        </p:sp>
      </p:grpSp>
      <p:grpSp>
        <p:nvGrpSpPr>
          <p:cNvPr id="223" name="Group 222">
            <a:extLst>
              <a:ext uri="{FF2B5EF4-FFF2-40B4-BE49-F238E27FC236}">
                <a16:creationId xmlns:a16="http://schemas.microsoft.com/office/drawing/2014/main" id="{10359CBF-C408-4D0B-A4F1-3ED761948419}"/>
              </a:ext>
            </a:extLst>
          </p:cNvPr>
          <p:cNvGrpSpPr/>
          <p:nvPr/>
        </p:nvGrpSpPr>
        <p:grpSpPr>
          <a:xfrm>
            <a:off x="3632687" y="2064716"/>
            <a:ext cx="1672030" cy="855036"/>
            <a:chOff x="3761705" y="2217418"/>
            <a:chExt cx="1672030" cy="855036"/>
          </a:xfrm>
        </p:grpSpPr>
        <p:pic>
          <p:nvPicPr>
            <p:cNvPr id="224" name="Picture 223">
              <a:extLst>
                <a:ext uri="{FF2B5EF4-FFF2-40B4-BE49-F238E27FC236}">
                  <a16:creationId xmlns:a16="http://schemas.microsoft.com/office/drawing/2014/main" id="{C57E9E8C-6698-49A9-962F-8B24F6645398}"/>
                </a:ext>
              </a:extLst>
            </p:cNvPr>
            <p:cNvPicPr>
              <a:picLocks noChangeAspect="1"/>
            </p:cNvPicPr>
            <p:nvPr/>
          </p:nvPicPr>
          <p:blipFill>
            <a:blip r:embed="rId5"/>
            <a:stretch>
              <a:fillRect/>
            </a:stretch>
          </p:blipFill>
          <p:spPr>
            <a:xfrm>
              <a:off x="4332058" y="2217418"/>
              <a:ext cx="452095" cy="753270"/>
            </a:xfrm>
            <a:prstGeom prst="rect">
              <a:avLst/>
            </a:prstGeom>
          </p:spPr>
        </p:pic>
        <p:sp>
          <p:nvSpPr>
            <p:cNvPr id="225" name="TextBox 224">
              <a:extLst>
                <a:ext uri="{FF2B5EF4-FFF2-40B4-BE49-F238E27FC236}">
                  <a16:creationId xmlns:a16="http://schemas.microsoft.com/office/drawing/2014/main" id="{321FAF71-9685-42B5-836A-F46B90721469}"/>
                </a:ext>
              </a:extLst>
            </p:cNvPr>
            <p:cNvSpPr txBox="1"/>
            <p:nvPr/>
          </p:nvSpPr>
          <p:spPr>
            <a:xfrm>
              <a:off x="3761705" y="2810844"/>
              <a:ext cx="1672030" cy="261610"/>
            </a:xfrm>
            <a:prstGeom prst="rect">
              <a:avLst/>
            </a:prstGeom>
            <a:noFill/>
          </p:spPr>
          <p:txBody>
            <a:bodyPr wrap="square" rtlCol="0">
              <a:spAutoFit/>
            </a:bodyPr>
            <a:lstStyle/>
            <a:p>
              <a:pPr algn="ctr"/>
              <a:r>
                <a:rPr lang="en-US" sz="1100" b="1"/>
                <a:t>Email Server</a:t>
              </a:r>
            </a:p>
          </p:txBody>
        </p:sp>
      </p:grpSp>
      <p:grpSp>
        <p:nvGrpSpPr>
          <p:cNvPr id="226" name="Group 225">
            <a:extLst>
              <a:ext uri="{FF2B5EF4-FFF2-40B4-BE49-F238E27FC236}">
                <a16:creationId xmlns:a16="http://schemas.microsoft.com/office/drawing/2014/main" id="{FEA7A443-7462-40A1-A499-A638DA4BBF81}"/>
              </a:ext>
            </a:extLst>
          </p:cNvPr>
          <p:cNvGrpSpPr/>
          <p:nvPr/>
        </p:nvGrpSpPr>
        <p:grpSpPr>
          <a:xfrm>
            <a:off x="5056165" y="2074809"/>
            <a:ext cx="1672030" cy="858264"/>
            <a:chOff x="5155292" y="2214509"/>
            <a:chExt cx="1672030" cy="858264"/>
          </a:xfrm>
        </p:grpSpPr>
        <p:pic>
          <p:nvPicPr>
            <p:cNvPr id="227" name="Picture 226">
              <a:extLst>
                <a:ext uri="{FF2B5EF4-FFF2-40B4-BE49-F238E27FC236}">
                  <a16:creationId xmlns:a16="http://schemas.microsoft.com/office/drawing/2014/main" id="{DEB96DFA-31C1-432A-A8F8-47CED855C6A5}"/>
                </a:ext>
              </a:extLst>
            </p:cNvPr>
            <p:cNvPicPr>
              <a:picLocks noChangeAspect="1"/>
            </p:cNvPicPr>
            <p:nvPr/>
          </p:nvPicPr>
          <p:blipFill>
            <a:blip r:embed="rId6"/>
            <a:stretch>
              <a:fillRect/>
            </a:stretch>
          </p:blipFill>
          <p:spPr>
            <a:xfrm>
              <a:off x="5763236" y="2214509"/>
              <a:ext cx="456143" cy="636512"/>
            </a:xfrm>
            <a:prstGeom prst="rect">
              <a:avLst/>
            </a:prstGeom>
          </p:spPr>
        </p:pic>
        <p:sp>
          <p:nvSpPr>
            <p:cNvPr id="228" name="TextBox 227">
              <a:extLst>
                <a:ext uri="{FF2B5EF4-FFF2-40B4-BE49-F238E27FC236}">
                  <a16:creationId xmlns:a16="http://schemas.microsoft.com/office/drawing/2014/main" id="{F7C990DC-E379-4758-94FE-5E16E19FAEB2}"/>
                </a:ext>
              </a:extLst>
            </p:cNvPr>
            <p:cNvSpPr txBox="1"/>
            <p:nvPr/>
          </p:nvSpPr>
          <p:spPr>
            <a:xfrm>
              <a:off x="5155292" y="2811163"/>
              <a:ext cx="1672030" cy="261610"/>
            </a:xfrm>
            <a:prstGeom prst="rect">
              <a:avLst/>
            </a:prstGeom>
            <a:noFill/>
          </p:spPr>
          <p:txBody>
            <a:bodyPr wrap="square" rtlCol="0">
              <a:spAutoFit/>
            </a:bodyPr>
            <a:lstStyle/>
            <a:p>
              <a:pPr algn="ctr"/>
              <a:r>
                <a:rPr lang="en-US" sz="1100" b="1"/>
                <a:t>Web Server</a:t>
              </a:r>
            </a:p>
          </p:txBody>
        </p:sp>
      </p:grpSp>
      <p:grpSp>
        <p:nvGrpSpPr>
          <p:cNvPr id="229" name="Group 228">
            <a:extLst>
              <a:ext uri="{FF2B5EF4-FFF2-40B4-BE49-F238E27FC236}">
                <a16:creationId xmlns:a16="http://schemas.microsoft.com/office/drawing/2014/main" id="{D556C793-71A8-43DB-9905-1DDEF6D99BAB}"/>
              </a:ext>
            </a:extLst>
          </p:cNvPr>
          <p:cNvGrpSpPr/>
          <p:nvPr/>
        </p:nvGrpSpPr>
        <p:grpSpPr>
          <a:xfrm>
            <a:off x="2299304" y="2163921"/>
            <a:ext cx="1333382" cy="734136"/>
            <a:chOff x="2398431" y="2303621"/>
            <a:chExt cx="1333382" cy="734136"/>
          </a:xfrm>
        </p:grpSpPr>
        <p:pic>
          <p:nvPicPr>
            <p:cNvPr id="230" name="Picture 229">
              <a:extLst>
                <a:ext uri="{FF2B5EF4-FFF2-40B4-BE49-F238E27FC236}">
                  <a16:creationId xmlns:a16="http://schemas.microsoft.com/office/drawing/2014/main" id="{DC5FD2F2-CA3C-4F9A-ABFC-46C68B8E3666}"/>
                </a:ext>
              </a:extLst>
            </p:cNvPr>
            <p:cNvPicPr>
              <a:picLocks noChangeAspect="1"/>
            </p:cNvPicPr>
            <p:nvPr/>
          </p:nvPicPr>
          <p:blipFill>
            <a:blip r:embed="rId7"/>
            <a:stretch>
              <a:fillRect/>
            </a:stretch>
          </p:blipFill>
          <p:spPr>
            <a:xfrm>
              <a:off x="2818848" y="2303621"/>
              <a:ext cx="366241" cy="562594"/>
            </a:xfrm>
            <a:prstGeom prst="rect">
              <a:avLst/>
            </a:prstGeom>
          </p:spPr>
        </p:pic>
        <p:sp>
          <p:nvSpPr>
            <p:cNvPr id="231" name="TextBox 230">
              <a:extLst>
                <a:ext uri="{FF2B5EF4-FFF2-40B4-BE49-F238E27FC236}">
                  <a16:creationId xmlns:a16="http://schemas.microsoft.com/office/drawing/2014/main" id="{56D0A1B2-A162-4A98-B0D7-B3E8F9392B62}"/>
                </a:ext>
              </a:extLst>
            </p:cNvPr>
            <p:cNvSpPr txBox="1"/>
            <p:nvPr/>
          </p:nvSpPr>
          <p:spPr>
            <a:xfrm>
              <a:off x="2398431" y="2776147"/>
              <a:ext cx="1333382" cy="261610"/>
            </a:xfrm>
            <a:prstGeom prst="rect">
              <a:avLst/>
            </a:prstGeom>
            <a:noFill/>
          </p:spPr>
          <p:txBody>
            <a:bodyPr wrap="square" rtlCol="0">
              <a:spAutoFit/>
            </a:bodyPr>
            <a:lstStyle/>
            <a:p>
              <a:pPr algn="ctr"/>
              <a:r>
                <a:rPr lang="en-US" sz="1100" b="1"/>
                <a:t>Firewall</a:t>
              </a:r>
            </a:p>
          </p:txBody>
        </p:sp>
      </p:grpSp>
      <p:sp>
        <p:nvSpPr>
          <p:cNvPr id="232" name="TextBox 231">
            <a:extLst>
              <a:ext uri="{FF2B5EF4-FFF2-40B4-BE49-F238E27FC236}">
                <a16:creationId xmlns:a16="http://schemas.microsoft.com/office/drawing/2014/main" id="{B094BF0C-DC16-4E87-911C-49D5DCCB319E}"/>
              </a:ext>
            </a:extLst>
          </p:cNvPr>
          <p:cNvSpPr txBox="1"/>
          <p:nvPr/>
        </p:nvSpPr>
        <p:spPr>
          <a:xfrm>
            <a:off x="99125" y="3121817"/>
            <a:ext cx="2184410" cy="523220"/>
          </a:xfrm>
          <a:prstGeom prst="rect">
            <a:avLst/>
          </a:prstGeom>
          <a:noFill/>
        </p:spPr>
        <p:txBody>
          <a:bodyPr wrap="square" rtlCol="0">
            <a:spAutoFit/>
          </a:bodyPr>
          <a:lstStyle/>
          <a:p>
            <a:r>
              <a:rPr lang="en-US" sz="1600">
                <a:solidFill>
                  <a:schemeClr val="bg1"/>
                </a:solidFill>
                <a:latin typeface="Century Gothic" panose="020B0502020202020204" pitchFamily="34" charset="0"/>
              </a:rPr>
              <a:t>Business Network</a:t>
            </a:r>
            <a:endParaRPr lang="en-US" sz="12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Corporate Systems</a:t>
            </a:r>
          </a:p>
        </p:txBody>
      </p:sp>
      <p:grpSp>
        <p:nvGrpSpPr>
          <p:cNvPr id="233" name="Group 232">
            <a:extLst>
              <a:ext uri="{FF2B5EF4-FFF2-40B4-BE49-F238E27FC236}">
                <a16:creationId xmlns:a16="http://schemas.microsoft.com/office/drawing/2014/main" id="{7A927818-842F-47D1-A174-7D2139EBE9AF}"/>
              </a:ext>
            </a:extLst>
          </p:cNvPr>
          <p:cNvGrpSpPr/>
          <p:nvPr/>
        </p:nvGrpSpPr>
        <p:grpSpPr>
          <a:xfrm>
            <a:off x="5048509" y="2936686"/>
            <a:ext cx="1672030" cy="866789"/>
            <a:chOff x="7011884" y="3080755"/>
            <a:chExt cx="1672030" cy="866789"/>
          </a:xfrm>
        </p:grpSpPr>
        <p:pic>
          <p:nvPicPr>
            <p:cNvPr id="234" name="Picture 233">
              <a:extLst>
                <a:ext uri="{FF2B5EF4-FFF2-40B4-BE49-F238E27FC236}">
                  <a16:creationId xmlns:a16="http://schemas.microsoft.com/office/drawing/2014/main" id="{1FDF7EA7-E63E-4BF1-BFA9-C52244E8EC2C}"/>
                </a:ext>
              </a:extLst>
            </p:cNvPr>
            <p:cNvPicPr>
              <a:picLocks noChangeAspect="1"/>
            </p:cNvPicPr>
            <p:nvPr/>
          </p:nvPicPr>
          <p:blipFill>
            <a:blip r:embed="rId8"/>
            <a:stretch>
              <a:fillRect/>
            </a:stretch>
          </p:blipFill>
          <p:spPr>
            <a:xfrm>
              <a:off x="7228738" y="3080755"/>
              <a:ext cx="451913" cy="687081"/>
            </a:xfrm>
            <a:prstGeom prst="rect">
              <a:avLst/>
            </a:prstGeom>
          </p:spPr>
        </p:pic>
        <p:sp>
          <p:nvSpPr>
            <p:cNvPr id="235" name="TextBox 234">
              <a:extLst>
                <a:ext uri="{FF2B5EF4-FFF2-40B4-BE49-F238E27FC236}">
                  <a16:creationId xmlns:a16="http://schemas.microsoft.com/office/drawing/2014/main" id="{2B91A190-03E9-41BF-B8C7-7BCCCFBBC30C}"/>
                </a:ext>
              </a:extLst>
            </p:cNvPr>
            <p:cNvSpPr txBox="1"/>
            <p:nvPr/>
          </p:nvSpPr>
          <p:spPr>
            <a:xfrm>
              <a:off x="7011884" y="3685934"/>
              <a:ext cx="1672030" cy="261610"/>
            </a:xfrm>
            <a:prstGeom prst="rect">
              <a:avLst/>
            </a:prstGeom>
            <a:noFill/>
          </p:spPr>
          <p:txBody>
            <a:bodyPr wrap="square" rtlCol="0">
              <a:spAutoFit/>
            </a:bodyPr>
            <a:lstStyle/>
            <a:p>
              <a:pPr algn="ctr"/>
              <a:r>
                <a:rPr lang="en-US" sz="1100" b="1"/>
                <a:t>Business Servers</a:t>
              </a:r>
            </a:p>
          </p:txBody>
        </p:sp>
        <p:pic>
          <p:nvPicPr>
            <p:cNvPr id="236" name="Picture 235">
              <a:extLst>
                <a:ext uri="{FF2B5EF4-FFF2-40B4-BE49-F238E27FC236}">
                  <a16:creationId xmlns:a16="http://schemas.microsoft.com/office/drawing/2014/main" id="{2A1C192F-BD63-46CA-83E1-9CC3AD47BA57}"/>
                </a:ext>
              </a:extLst>
            </p:cNvPr>
            <p:cNvPicPr>
              <a:picLocks noChangeAspect="1"/>
            </p:cNvPicPr>
            <p:nvPr/>
          </p:nvPicPr>
          <p:blipFill>
            <a:blip r:embed="rId8"/>
            <a:stretch>
              <a:fillRect/>
            </a:stretch>
          </p:blipFill>
          <p:spPr>
            <a:xfrm>
              <a:off x="7660103" y="3116167"/>
              <a:ext cx="451913" cy="687081"/>
            </a:xfrm>
            <a:prstGeom prst="rect">
              <a:avLst/>
            </a:prstGeom>
          </p:spPr>
        </p:pic>
        <p:pic>
          <p:nvPicPr>
            <p:cNvPr id="237" name="Picture 236">
              <a:extLst>
                <a:ext uri="{FF2B5EF4-FFF2-40B4-BE49-F238E27FC236}">
                  <a16:creationId xmlns:a16="http://schemas.microsoft.com/office/drawing/2014/main" id="{DBBE3646-603F-4FFE-A27A-4B1CCAAC1A8E}"/>
                </a:ext>
              </a:extLst>
            </p:cNvPr>
            <p:cNvPicPr>
              <a:picLocks noChangeAspect="1"/>
            </p:cNvPicPr>
            <p:nvPr/>
          </p:nvPicPr>
          <p:blipFill>
            <a:blip r:embed="rId8"/>
            <a:stretch>
              <a:fillRect/>
            </a:stretch>
          </p:blipFill>
          <p:spPr>
            <a:xfrm>
              <a:off x="8132564" y="3115127"/>
              <a:ext cx="451913" cy="687081"/>
            </a:xfrm>
            <a:prstGeom prst="rect">
              <a:avLst/>
            </a:prstGeom>
          </p:spPr>
        </p:pic>
      </p:grpSp>
      <p:grpSp>
        <p:nvGrpSpPr>
          <p:cNvPr id="238" name="Group 237">
            <a:extLst>
              <a:ext uri="{FF2B5EF4-FFF2-40B4-BE49-F238E27FC236}">
                <a16:creationId xmlns:a16="http://schemas.microsoft.com/office/drawing/2014/main" id="{7F2A31EE-9F5A-4B58-B379-DE6B5AC62510}"/>
              </a:ext>
            </a:extLst>
          </p:cNvPr>
          <p:cNvGrpSpPr/>
          <p:nvPr/>
        </p:nvGrpSpPr>
        <p:grpSpPr>
          <a:xfrm>
            <a:off x="2488172" y="3008162"/>
            <a:ext cx="2284121" cy="816002"/>
            <a:chOff x="3805806" y="3126654"/>
            <a:chExt cx="2284121" cy="816002"/>
          </a:xfrm>
        </p:grpSpPr>
        <p:grpSp>
          <p:nvGrpSpPr>
            <p:cNvPr id="239" name="Group 238">
              <a:extLst>
                <a:ext uri="{FF2B5EF4-FFF2-40B4-BE49-F238E27FC236}">
                  <a16:creationId xmlns:a16="http://schemas.microsoft.com/office/drawing/2014/main" id="{B6B4B88E-26E5-497F-B418-AE072CEF6362}"/>
                </a:ext>
              </a:extLst>
            </p:cNvPr>
            <p:cNvGrpSpPr/>
            <p:nvPr/>
          </p:nvGrpSpPr>
          <p:grpSpPr>
            <a:xfrm>
              <a:off x="3805806" y="3126654"/>
              <a:ext cx="2284121" cy="816002"/>
              <a:chOff x="3957061" y="1454716"/>
              <a:chExt cx="2284121" cy="816002"/>
            </a:xfrm>
          </p:grpSpPr>
          <p:pic>
            <p:nvPicPr>
              <p:cNvPr id="243" name="Picture 242">
                <a:extLst>
                  <a:ext uri="{FF2B5EF4-FFF2-40B4-BE49-F238E27FC236}">
                    <a16:creationId xmlns:a16="http://schemas.microsoft.com/office/drawing/2014/main" id="{8AC99918-E0B7-424B-AE28-7ED2C12374CE}"/>
                  </a:ext>
                </a:extLst>
              </p:cNvPr>
              <p:cNvPicPr>
                <a:picLocks noChangeAspect="1"/>
              </p:cNvPicPr>
              <p:nvPr/>
            </p:nvPicPr>
            <p:blipFill>
              <a:blip r:embed="rId3"/>
              <a:stretch>
                <a:fillRect/>
              </a:stretch>
            </p:blipFill>
            <p:spPr>
              <a:xfrm>
                <a:off x="3957061" y="1454716"/>
                <a:ext cx="532210" cy="537374"/>
              </a:xfrm>
              <a:prstGeom prst="rect">
                <a:avLst/>
              </a:prstGeom>
            </p:spPr>
          </p:pic>
          <p:sp>
            <p:nvSpPr>
              <p:cNvPr id="244" name="TextBox 243">
                <a:extLst>
                  <a:ext uri="{FF2B5EF4-FFF2-40B4-BE49-F238E27FC236}">
                    <a16:creationId xmlns:a16="http://schemas.microsoft.com/office/drawing/2014/main" id="{FC0F935E-775F-4EFB-BD88-DCC2F4727BFD}"/>
                  </a:ext>
                </a:extLst>
              </p:cNvPr>
              <p:cNvSpPr txBox="1"/>
              <p:nvPr/>
            </p:nvSpPr>
            <p:spPr>
              <a:xfrm>
                <a:off x="4106264" y="2009108"/>
                <a:ext cx="2134918" cy="261610"/>
              </a:xfrm>
              <a:prstGeom prst="rect">
                <a:avLst/>
              </a:prstGeom>
              <a:noFill/>
            </p:spPr>
            <p:txBody>
              <a:bodyPr wrap="square" rtlCol="0">
                <a:spAutoFit/>
              </a:bodyPr>
              <a:lstStyle/>
              <a:p>
                <a:pPr algn="ctr"/>
                <a:r>
                  <a:rPr lang="en-US" sz="1100" b="1"/>
                  <a:t>Enterprise Computers</a:t>
                </a:r>
              </a:p>
            </p:txBody>
          </p:sp>
        </p:grpSp>
        <p:pic>
          <p:nvPicPr>
            <p:cNvPr id="240" name="Picture 239">
              <a:extLst>
                <a:ext uri="{FF2B5EF4-FFF2-40B4-BE49-F238E27FC236}">
                  <a16:creationId xmlns:a16="http://schemas.microsoft.com/office/drawing/2014/main" id="{D6B7AC3A-1079-454D-8285-B5D21A61CACE}"/>
                </a:ext>
              </a:extLst>
            </p:cNvPr>
            <p:cNvPicPr>
              <a:picLocks noChangeAspect="1"/>
            </p:cNvPicPr>
            <p:nvPr/>
          </p:nvPicPr>
          <p:blipFill>
            <a:blip r:embed="rId3"/>
            <a:stretch>
              <a:fillRect/>
            </a:stretch>
          </p:blipFill>
          <p:spPr>
            <a:xfrm>
              <a:off x="4338016" y="3169514"/>
              <a:ext cx="532210" cy="537374"/>
            </a:xfrm>
            <a:prstGeom prst="rect">
              <a:avLst/>
            </a:prstGeom>
          </p:spPr>
        </p:pic>
        <p:pic>
          <p:nvPicPr>
            <p:cNvPr id="241" name="Picture 240">
              <a:extLst>
                <a:ext uri="{FF2B5EF4-FFF2-40B4-BE49-F238E27FC236}">
                  <a16:creationId xmlns:a16="http://schemas.microsoft.com/office/drawing/2014/main" id="{A6C202EC-93BD-4F16-9E37-85B8ABD28CD7}"/>
                </a:ext>
              </a:extLst>
            </p:cNvPr>
            <p:cNvPicPr>
              <a:picLocks noChangeAspect="1"/>
            </p:cNvPicPr>
            <p:nvPr/>
          </p:nvPicPr>
          <p:blipFill>
            <a:blip r:embed="rId3"/>
            <a:stretch>
              <a:fillRect/>
            </a:stretch>
          </p:blipFill>
          <p:spPr>
            <a:xfrm>
              <a:off x="4827296" y="3179185"/>
              <a:ext cx="532210" cy="537374"/>
            </a:xfrm>
            <a:prstGeom prst="rect">
              <a:avLst/>
            </a:prstGeom>
          </p:spPr>
        </p:pic>
        <p:pic>
          <p:nvPicPr>
            <p:cNvPr id="242" name="Picture 241">
              <a:extLst>
                <a:ext uri="{FF2B5EF4-FFF2-40B4-BE49-F238E27FC236}">
                  <a16:creationId xmlns:a16="http://schemas.microsoft.com/office/drawing/2014/main" id="{3C54BFDC-7480-4372-84EE-FC8F431D66C0}"/>
                </a:ext>
              </a:extLst>
            </p:cNvPr>
            <p:cNvPicPr>
              <a:picLocks noChangeAspect="1"/>
            </p:cNvPicPr>
            <p:nvPr/>
          </p:nvPicPr>
          <p:blipFill>
            <a:blip r:embed="rId3"/>
            <a:stretch>
              <a:fillRect/>
            </a:stretch>
          </p:blipFill>
          <p:spPr>
            <a:xfrm>
              <a:off x="5401368" y="3193149"/>
              <a:ext cx="532210" cy="537374"/>
            </a:xfrm>
            <a:prstGeom prst="rect">
              <a:avLst/>
            </a:prstGeom>
          </p:spPr>
        </p:pic>
      </p:grpSp>
      <p:sp>
        <p:nvSpPr>
          <p:cNvPr id="245" name="TextBox 244">
            <a:extLst>
              <a:ext uri="{FF2B5EF4-FFF2-40B4-BE49-F238E27FC236}">
                <a16:creationId xmlns:a16="http://schemas.microsoft.com/office/drawing/2014/main" id="{A8801904-FF23-4B88-8001-89D05EEED7B3}"/>
              </a:ext>
            </a:extLst>
          </p:cNvPr>
          <p:cNvSpPr txBox="1"/>
          <p:nvPr/>
        </p:nvSpPr>
        <p:spPr>
          <a:xfrm>
            <a:off x="99125" y="3970734"/>
            <a:ext cx="2184410" cy="492443"/>
          </a:xfrm>
          <a:prstGeom prst="rect">
            <a:avLst/>
          </a:prstGeom>
          <a:noFill/>
        </p:spPr>
        <p:txBody>
          <a:bodyPr wrap="square" rtlCol="0">
            <a:spAutoFit/>
          </a:bodyPr>
          <a:lstStyle/>
          <a:p>
            <a:r>
              <a:rPr lang="en-US" sz="1400">
                <a:solidFill>
                  <a:schemeClr val="bg1"/>
                </a:solidFill>
                <a:latin typeface="Century Gothic" panose="020B0502020202020204" pitchFamily="34" charset="0"/>
              </a:rPr>
              <a:t>Engineering Network</a:t>
            </a:r>
            <a:endParaRPr lang="en-US" sz="11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Management Systems</a:t>
            </a:r>
          </a:p>
        </p:txBody>
      </p:sp>
      <p:grpSp>
        <p:nvGrpSpPr>
          <p:cNvPr id="246" name="Group 245">
            <a:extLst>
              <a:ext uri="{FF2B5EF4-FFF2-40B4-BE49-F238E27FC236}">
                <a16:creationId xmlns:a16="http://schemas.microsoft.com/office/drawing/2014/main" id="{399227DF-3C81-47C3-8CF3-E72D06804856}"/>
              </a:ext>
            </a:extLst>
          </p:cNvPr>
          <p:cNvGrpSpPr/>
          <p:nvPr/>
        </p:nvGrpSpPr>
        <p:grpSpPr>
          <a:xfrm>
            <a:off x="5703405" y="3812339"/>
            <a:ext cx="1753712" cy="840012"/>
            <a:chOff x="4982322" y="3920413"/>
            <a:chExt cx="1753712" cy="840012"/>
          </a:xfrm>
        </p:grpSpPr>
        <p:pic>
          <p:nvPicPr>
            <p:cNvPr id="247" name="Picture 246">
              <a:extLst>
                <a:ext uri="{FF2B5EF4-FFF2-40B4-BE49-F238E27FC236}">
                  <a16:creationId xmlns:a16="http://schemas.microsoft.com/office/drawing/2014/main" id="{E49A07A5-C4C9-4FFE-A44C-2367163E0991}"/>
                </a:ext>
              </a:extLst>
            </p:cNvPr>
            <p:cNvPicPr>
              <a:picLocks noChangeAspect="1"/>
            </p:cNvPicPr>
            <p:nvPr/>
          </p:nvPicPr>
          <p:blipFill>
            <a:blip r:embed="rId9"/>
            <a:stretch>
              <a:fillRect/>
            </a:stretch>
          </p:blipFill>
          <p:spPr>
            <a:xfrm>
              <a:off x="5728255" y="3922753"/>
              <a:ext cx="343529" cy="599790"/>
            </a:xfrm>
            <a:prstGeom prst="rect">
              <a:avLst/>
            </a:prstGeom>
          </p:spPr>
        </p:pic>
        <p:sp>
          <p:nvSpPr>
            <p:cNvPr id="248" name="TextBox 247">
              <a:extLst>
                <a:ext uri="{FF2B5EF4-FFF2-40B4-BE49-F238E27FC236}">
                  <a16:creationId xmlns:a16="http://schemas.microsoft.com/office/drawing/2014/main" id="{DEBA1545-A2D0-4650-B02E-621F2C111588}"/>
                </a:ext>
              </a:extLst>
            </p:cNvPr>
            <p:cNvSpPr txBox="1"/>
            <p:nvPr/>
          </p:nvSpPr>
          <p:spPr>
            <a:xfrm>
              <a:off x="4982322" y="4498815"/>
              <a:ext cx="1753712" cy="261610"/>
            </a:xfrm>
            <a:prstGeom prst="rect">
              <a:avLst/>
            </a:prstGeom>
            <a:noFill/>
          </p:spPr>
          <p:txBody>
            <a:bodyPr wrap="square" rtlCol="0">
              <a:spAutoFit/>
            </a:bodyPr>
            <a:lstStyle/>
            <a:p>
              <a:pPr algn="ctr"/>
              <a:r>
                <a:rPr lang="en-US" sz="1100" b="1"/>
                <a:t>Application Servers</a:t>
              </a:r>
            </a:p>
          </p:txBody>
        </p:sp>
        <p:pic>
          <p:nvPicPr>
            <p:cNvPr id="249" name="Picture 248">
              <a:extLst>
                <a:ext uri="{FF2B5EF4-FFF2-40B4-BE49-F238E27FC236}">
                  <a16:creationId xmlns:a16="http://schemas.microsoft.com/office/drawing/2014/main" id="{E0E26260-2952-43DD-A422-C86EF0206B7C}"/>
                </a:ext>
              </a:extLst>
            </p:cNvPr>
            <p:cNvPicPr>
              <a:picLocks noChangeAspect="1"/>
            </p:cNvPicPr>
            <p:nvPr/>
          </p:nvPicPr>
          <p:blipFill>
            <a:blip r:embed="rId9"/>
            <a:stretch>
              <a:fillRect/>
            </a:stretch>
          </p:blipFill>
          <p:spPr>
            <a:xfrm>
              <a:off x="5329440" y="3920413"/>
              <a:ext cx="343529" cy="599790"/>
            </a:xfrm>
            <a:prstGeom prst="rect">
              <a:avLst/>
            </a:prstGeom>
          </p:spPr>
        </p:pic>
        <p:pic>
          <p:nvPicPr>
            <p:cNvPr id="250" name="Picture 249">
              <a:extLst>
                <a:ext uri="{FF2B5EF4-FFF2-40B4-BE49-F238E27FC236}">
                  <a16:creationId xmlns:a16="http://schemas.microsoft.com/office/drawing/2014/main" id="{88B4E333-1D0D-4D20-8F68-82BA6F8369C5}"/>
                </a:ext>
              </a:extLst>
            </p:cNvPr>
            <p:cNvPicPr>
              <a:picLocks noChangeAspect="1"/>
            </p:cNvPicPr>
            <p:nvPr/>
          </p:nvPicPr>
          <p:blipFill>
            <a:blip r:embed="rId9"/>
            <a:stretch>
              <a:fillRect/>
            </a:stretch>
          </p:blipFill>
          <p:spPr>
            <a:xfrm>
              <a:off x="6173037" y="3940444"/>
              <a:ext cx="343529" cy="599790"/>
            </a:xfrm>
            <a:prstGeom prst="rect">
              <a:avLst/>
            </a:prstGeom>
          </p:spPr>
        </p:pic>
      </p:grpSp>
      <p:grpSp>
        <p:nvGrpSpPr>
          <p:cNvPr id="251" name="Group 250">
            <a:extLst>
              <a:ext uri="{FF2B5EF4-FFF2-40B4-BE49-F238E27FC236}">
                <a16:creationId xmlns:a16="http://schemas.microsoft.com/office/drawing/2014/main" id="{FF348306-EBCB-434D-A497-123758285C59}"/>
              </a:ext>
            </a:extLst>
          </p:cNvPr>
          <p:cNvGrpSpPr/>
          <p:nvPr/>
        </p:nvGrpSpPr>
        <p:grpSpPr>
          <a:xfrm>
            <a:off x="8406318" y="3766671"/>
            <a:ext cx="1753712" cy="908039"/>
            <a:chOff x="6664230" y="3904688"/>
            <a:chExt cx="1753712" cy="908039"/>
          </a:xfrm>
        </p:grpSpPr>
        <p:pic>
          <p:nvPicPr>
            <p:cNvPr id="252" name="Picture 251">
              <a:extLst>
                <a:ext uri="{FF2B5EF4-FFF2-40B4-BE49-F238E27FC236}">
                  <a16:creationId xmlns:a16="http://schemas.microsoft.com/office/drawing/2014/main" id="{B4D6BFA4-D9B2-4169-85E5-D3DE0AED64B4}"/>
                </a:ext>
              </a:extLst>
            </p:cNvPr>
            <p:cNvPicPr>
              <a:picLocks noChangeAspect="1"/>
            </p:cNvPicPr>
            <p:nvPr/>
          </p:nvPicPr>
          <p:blipFill>
            <a:blip r:embed="rId10"/>
            <a:stretch>
              <a:fillRect/>
            </a:stretch>
          </p:blipFill>
          <p:spPr>
            <a:xfrm>
              <a:off x="6959404" y="3904688"/>
              <a:ext cx="439788" cy="674969"/>
            </a:xfrm>
            <a:prstGeom prst="rect">
              <a:avLst/>
            </a:prstGeom>
          </p:spPr>
        </p:pic>
        <p:pic>
          <p:nvPicPr>
            <p:cNvPr id="253" name="Picture 252">
              <a:extLst>
                <a:ext uri="{FF2B5EF4-FFF2-40B4-BE49-F238E27FC236}">
                  <a16:creationId xmlns:a16="http://schemas.microsoft.com/office/drawing/2014/main" id="{DBF4647C-39F5-4B32-AB31-DAC82F9C9EAC}"/>
                </a:ext>
              </a:extLst>
            </p:cNvPr>
            <p:cNvPicPr>
              <a:picLocks noChangeAspect="1"/>
            </p:cNvPicPr>
            <p:nvPr/>
          </p:nvPicPr>
          <p:blipFill>
            <a:blip r:embed="rId10"/>
            <a:stretch>
              <a:fillRect/>
            </a:stretch>
          </p:blipFill>
          <p:spPr>
            <a:xfrm>
              <a:off x="7526713" y="3938137"/>
              <a:ext cx="439788" cy="674969"/>
            </a:xfrm>
            <a:prstGeom prst="rect">
              <a:avLst/>
            </a:prstGeom>
          </p:spPr>
        </p:pic>
        <p:sp>
          <p:nvSpPr>
            <p:cNvPr id="254" name="TextBox 253">
              <a:extLst>
                <a:ext uri="{FF2B5EF4-FFF2-40B4-BE49-F238E27FC236}">
                  <a16:creationId xmlns:a16="http://schemas.microsoft.com/office/drawing/2014/main" id="{8173D000-054C-465B-B186-6B476770C06E}"/>
                </a:ext>
              </a:extLst>
            </p:cNvPr>
            <p:cNvSpPr txBox="1"/>
            <p:nvPr/>
          </p:nvSpPr>
          <p:spPr>
            <a:xfrm>
              <a:off x="6664230" y="4551117"/>
              <a:ext cx="1753712" cy="261610"/>
            </a:xfrm>
            <a:prstGeom prst="rect">
              <a:avLst/>
            </a:prstGeom>
            <a:noFill/>
          </p:spPr>
          <p:txBody>
            <a:bodyPr wrap="square" rtlCol="0">
              <a:spAutoFit/>
            </a:bodyPr>
            <a:lstStyle/>
            <a:p>
              <a:pPr algn="ctr"/>
              <a:r>
                <a:rPr lang="en-US" sz="1100" b="1"/>
                <a:t>Domain Controllers</a:t>
              </a:r>
            </a:p>
          </p:txBody>
        </p:sp>
      </p:grpSp>
      <p:grpSp>
        <p:nvGrpSpPr>
          <p:cNvPr id="255" name="Group 254">
            <a:extLst>
              <a:ext uri="{FF2B5EF4-FFF2-40B4-BE49-F238E27FC236}">
                <a16:creationId xmlns:a16="http://schemas.microsoft.com/office/drawing/2014/main" id="{F54314AB-55CA-4667-9E8E-65F84D0BDFE2}"/>
              </a:ext>
            </a:extLst>
          </p:cNvPr>
          <p:cNvGrpSpPr/>
          <p:nvPr/>
        </p:nvGrpSpPr>
        <p:grpSpPr>
          <a:xfrm>
            <a:off x="7131167" y="3846607"/>
            <a:ext cx="1672030" cy="794526"/>
            <a:chOff x="6772507" y="3965625"/>
            <a:chExt cx="1672030" cy="794526"/>
          </a:xfrm>
        </p:grpSpPr>
        <p:pic>
          <p:nvPicPr>
            <p:cNvPr id="256" name="Picture 255">
              <a:extLst>
                <a:ext uri="{FF2B5EF4-FFF2-40B4-BE49-F238E27FC236}">
                  <a16:creationId xmlns:a16="http://schemas.microsoft.com/office/drawing/2014/main" id="{B377CEC2-F58A-497D-96B4-2386BFF02FE6}"/>
                </a:ext>
              </a:extLst>
            </p:cNvPr>
            <p:cNvPicPr>
              <a:picLocks noChangeAspect="1"/>
            </p:cNvPicPr>
            <p:nvPr/>
          </p:nvPicPr>
          <p:blipFill>
            <a:blip r:embed="rId11"/>
            <a:stretch>
              <a:fillRect/>
            </a:stretch>
          </p:blipFill>
          <p:spPr>
            <a:xfrm>
              <a:off x="7370419" y="3965625"/>
              <a:ext cx="434968" cy="606963"/>
            </a:xfrm>
            <a:prstGeom prst="rect">
              <a:avLst/>
            </a:prstGeom>
          </p:spPr>
        </p:pic>
        <p:sp>
          <p:nvSpPr>
            <p:cNvPr id="257" name="TextBox 256">
              <a:extLst>
                <a:ext uri="{FF2B5EF4-FFF2-40B4-BE49-F238E27FC236}">
                  <a16:creationId xmlns:a16="http://schemas.microsoft.com/office/drawing/2014/main" id="{6EE1D828-059C-4813-AA02-343668672CC2}"/>
                </a:ext>
              </a:extLst>
            </p:cNvPr>
            <p:cNvSpPr txBox="1"/>
            <p:nvPr/>
          </p:nvSpPr>
          <p:spPr>
            <a:xfrm>
              <a:off x="6772507" y="4498541"/>
              <a:ext cx="1672030" cy="261610"/>
            </a:xfrm>
            <a:prstGeom prst="rect">
              <a:avLst/>
            </a:prstGeom>
            <a:noFill/>
          </p:spPr>
          <p:txBody>
            <a:bodyPr wrap="square" rtlCol="0">
              <a:spAutoFit/>
            </a:bodyPr>
            <a:lstStyle/>
            <a:p>
              <a:pPr algn="ctr"/>
              <a:r>
                <a:rPr lang="en-US" sz="1100" b="1"/>
                <a:t>Historian</a:t>
              </a:r>
            </a:p>
          </p:txBody>
        </p:sp>
      </p:grpSp>
      <p:sp>
        <p:nvSpPr>
          <p:cNvPr id="258" name="TextBox 257">
            <a:extLst>
              <a:ext uri="{FF2B5EF4-FFF2-40B4-BE49-F238E27FC236}">
                <a16:creationId xmlns:a16="http://schemas.microsoft.com/office/drawing/2014/main" id="{41A5BA0A-A9E0-4800-B3FE-9912E08A07CA}"/>
              </a:ext>
            </a:extLst>
          </p:cNvPr>
          <p:cNvSpPr txBox="1"/>
          <p:nvPr/>
        </p:nvSpPr>
        <p:spPr>
          <a:xfrm>
            <a:off x="99125" y="5192097"/>
            <a:ext cx="2184410" cy="492443"/>
          </a:xfrm>
          <a:prstGeom prst="rect">
            <a:avLst/>
          </a:prstGeom>
          <a:noFill/>
        </p:spPr>
        <p:txBody>
          <a:bodyPr wrap="square" rtlCol="0">
            <a:spAutoFit/>
          </a:bodyPr>
          <a:lstStyle/>
          <a:p>
            <a:r>
              <a:rPr lang="en-US" sz="1400">
                <a:solidFill>
                  <a:schemeClr val="bg1"/>
                </a:solidFill>
                <a:latin typeface="Century Gothic" panose="020B0502020202020204" pitchFamily="34" charset="0"/>
              </a:rPr>
              <a:t>Engineering Network</a:t>
            </a:r>
            <a:endParaRPr lang="en-US" sz="1100">
              <a:solidFill>
                <a:schemeClr val="bg1"/>
              </a:solidFill>
              <a:latin typeface="Century Gothic" panose="020B0502020202020204" pitchFamily="34" charset="0"/>
            </a:endParaRPr>
          </a:p>
          <a:p>
            <a:r>
              <a:rPr lang="en-US" sz="1200">
                <a:solidFill>
                  <a:schemeClr val="bg1"/>
                </a:solidFill>
                <a:latin typeface="Century Gothic" panose="020B0502020202020204" pitchFamily="34" charset="0"/>
              </a:rPr>
              <a:t>Operational Systems</a:t>
            </a:r>
          </a:p>
        </p:txBody>
      </p:sp>
      <p:grpSp>
        <p:nvGrpSpPr>
          <p:cNvPr id="259" name="Group 258">
            <a:extLst>
              <a:ext uri="{FF2B5EF4-FFF2-40B4-BE49-F238E27FC236}">
                <a16:creationId xmlns:a16="http://schemas.microsoft.com/office/drawing/2014/main" id="{1EEB23D9-9E68-4EEB-AC33-09C6F742CAE5}"/>
              </a:ext>
            </a:extLst>
          </p:cNvPr>
          <p:cNvGrpSpPr/>
          <p:nvPr/>
        </p:nvGrpSpPr>
        <p:grpSpPr>
          <a:xfrm>
            <a:off x="7597220" y="4834968"/>
            <a:ext cx="2733352" cy="906718"/>
            <a:chOff x="3643312" y="3225714"/>
            <a:chExt cx="2733352" cy="906718"/>
          </a:xfrm>
        </p:grpSpPr>
        <p:grpSp>
          <p:nvGrpSpPr>
            <p:cNvPr id="260" name="Group 259">
              <a:extLst>
                <a:ext uri="{FF2B5EF4-FFF2-40B4-BE49-F238E27FC236}">
                  <a16:creationId xmlns:a16="http://schemas.microsoft.com/office/drawing/2014/main" id="{BC8077E2-E615-4432-A28A-A434FF195A4A}"/>
                </a:ext>
              </a:extLst>
            </p:cNvPr>
            <p:cNvGrpSpPr/>
            <p:nvPr/>
          </p:nvGrpSpPr>
          <p:grpSpPr>
            <a:xfrm>
              <a:off x="3643312" y="3225714"/>
              <a:ext cx="2733352" cy="906718"/>
              <a:chOff x="3794567" y="1553776"/>
              <a:chExt cx="2733352" cy="906718"/>
            </a:xfrm>
          </p:grpSpPr>
          <p:pic>
            <p:nvPicPr>
              <p:cNvPr id="264" name="Picture 263">
                <a:extLst>
                  <a:ext uri="{FF2B5EF4-FFF2-40B4-BE49-F238E27FC236}">
                    <a16:creationId xmlns:a16="http://schemas.microsoft.com/office/drawing/2014/main" id="{9D9E92A7-D3A8-434D-B310-08ABF34C0D47}"/>
                  </a:ext>
                </a:extLst>
              </p:cNvPr>
              <p:cNvPicPr>
                <a:picLocks noChangeAspect="1"/>
              </p:cNvPicPr>
              <p:nvPr/>
            </p:nvPicPr>
            <p:blipFill>
              <a:blip r:embed="rId3"/>
              <a:stretch>
                <a:fillRect/>
              </a:stretch>
            </p:blipFill>
            <p:spPr>
              <a:xfrm>
                <a:off x="3957061" y="1553776"/>
                <a:ext cx="532210" cy="537374"/>
              </a:xfrm>
              <a:prstGeom prst="rect">
                <a:avLst/>
              </a:prstGeom>
            </p:spPr>
          </p:pic>
          <p:sp>
            <p:nvSpPr>
              <p:cNvPr id="265" name="TextBox 264">
                <a:extLst>
                  <a:ext uri="{FF2B5EF4-FFF2-40B4-BE49-F238E27FC236}">
                    <a16:creationId xmlns:a16="http://schemas.microsoft.com/office/drawing/2014/main" id="{9FC8D28F-9407-45E5-ABE2-644044738E6A}"/>
                  </a:ext>
                </a:extLst>
              </p:cNvPr>
              <p:cNvSpPr txBox="1"/>
              <p:nvPr/>
            </p:nvSpPr>
            <p:spPr>
              <a:xfrm>
                <a:off x="3794567" y="2198884"/>
                <a:ext cx="2733352" cy="261610"/>
              </a:xfrm>
              <a:prstGeom prst="rect">
                <a:avLst/>
              </a:prstGeom>
              <a:noFill/>
            </p:spPr>
            <p:txBody>
              <a:bodyPr wrap="square" rtlCol="0">
                <a:spAutoFit/>
              </a:bodyPr>
              <a:lstStyle/>
              <a:p>
                <a:pPr algn="ctr"/>
                <a:r>
                  <a:rPr lang="en-US" sz="1100" b="1"/>
                  <a:t>Field Workstation(s)</a:t>
                </a:r>
              </a:p>
            </p:txBody>
          </p:sp>
        </p:grpSp>
        <p:pic>
          <p:nvPicPr>
            <p:cNvPr id="261" name="Picture 260">
              <a:extLst>
                <a:ext uri="{FF2B5EF4-FFF2-40B4-BE49-F238E27FC236}">
                  <a16:creationId xmlns:a16="http://schemas.microsoft.com/office/drawing/2014/main" id="{71AB7D8E-0239-43D7-818C-6EFDD9FF9012}"/>
                </a:ext>
              </a:extLst>
            </p:cNvPr>
            <p:cNvPicPr>
              <a:picLocks noChangeAspect="1"/>
            </p:cNvPicPr>
            <p:nvPr/>
          </p:nvPicPr>
          <p:blipFill>
            <a:blip r:embed="rId3"/>
            <a:stretch>
              <a:fillRect/>
            </a:stretch>
          </p:blipFill>
          <p:spPr>
            <a:xfrm>
              <a:off x="4338016" y="3268574"/>
              <a:ext cx="532210" cy="537374"/>
            </a:xfrm>
            <a:prstGeom prst="rect">
              <a:avLst/>
            </a:prstGeom>
          </p:spPr>
        </p:pic>
        <p:pic>
          <p:nvPicPr>
            <p:cNvPr id="262" name="Picture 261">
              <a:extLst>
                <a:ext uri="{FF2B5EF4-FFF2-40B4-BE49-F238E27FC236}">
                  <a16:creationId xmlns:a16="http://schemas.microsoft.com/office/drawing/2014/main" id="{F508039C-A6A4-4029-B36C-9096FECEEE7C}"/>
                </a:ext>
              </a:extLst>
            </p:cNvPr>
            <p:cNvPicPr>
              <a:picLocks noChangeAspect="1"/>
            </p:cNvPicPr>
            <p:nvPr/>
          </p:nvPicPr>
          <p:blipFill>
            <a:blip r:embed="rId3"/>
            <a:stretch>
              <a:fillRect/>
            </a:stretch>
          </p:blipFill>
          <p:spPr>
            <a:xfrm>
              <a:off x="4827296" y="3278245"/>
              <a:ext cx="532210" cy="537374"/>
            </a:xfrm>
            <a:prstGeom prst="rect">
              <a:avLst/>
            </a:prstGeom>
          </p:spPr>
        </p:pic>
        <p:pic>
          <p:nvPicPr>
            <p:cNvPr id="263" name="Picture 262">
              <a:extLst>
                <a:ext uri="{FF2B5EF4-FFF2-40B4-BE49-F238E27FC236}">
                  <a16:creationId xmlns:a16="http://schemas.microsoft.com/office/drawing/2014/main" id="{00FC3005-18CC-4138-B1B8-C655E14C64C7}"/>
                </a:ext>
              </a:extLst>
            </p:cNvPr>
            <p:cNvPicPr>
              <a:picLocks noChangeAspect="1"/>
            </p:cNvPicPr>
            <p:nvPr/>
          </p:nvPicPr>
          <p:blipFill>
            <a:blip r:embed="rId3"/>
            <a:stretch>
              <a:fillRect/>
            </a:stretch>
          </p:blipFill>
          <p:spPr>
            <a:xfrm>
              <a:off x="5401368" y="3292209"/>
              <a:ext cx="532210" cy="537374"/>
            </a:xfrm>
            <a:prstGeom prst="rect">
              <a:avLst/>
            </a:prstGeom>
          </p:spPr>
        </p:pic>
      </p:grpSp>
      <p:grpSp>
        <p:nvGrpSpPr>
          <p:cNvPr id="266" name="Group 265">
            <a:extLst>
              <a:ext uri="{FF2B5EF4-FFF2-40B4-BE49-F238E27FC236}">
                <a16:creationId xmlns:a16="http://schemas.microsoft.com/office/drawing/2014/main" id="{C3C5A12E-AEA8-4E61-AF06-FFD1280CE3A7}"/>
              </a:ext>
            </a:extLst>
          </p:cNvPr>
          <p:cNvGrpSpPr/>
          <p:nvPr/>
        </p:nvGrpSpPr>
        <p:grpSpPr>
          <a:xfrm>
            <a:off x="2332708" y="3854176"/>
            <a:ext cx="1333382" cy="734136"/>
            <a:chOff x="2398431" y="2303621"/>
            <a:chExt cx="1333382" cy="734136"/>
          </a:xfrm>
        </p:grpSpPr>
        <p:pic>
          <p:nvPicPr>
            <p:cNvPr id="267" name="Picture 266">
              <a:extLst>
                <a:ext uri="{FF2B5EF4-FFF2-40B4-BE49-F238E27FC236}">
                  <a16:creationId xmlns:a16="http://schemas.microsoft.com/office/drawing/2014/main" id="{8568BC60-0839-4E90-8643-8F69C51E2203}"/>
                </a:ext>
              </a:extLst>
            </p:cNvPr>
            <p:cNvPicPr>
              <a:picLocks noChangeAspect="1"/>
            </p:cNvPicPr>
            <p:nvPr/>
          </p:nvPicPr>
          <p:blipFill>
            <a:blip r:embed="rId7"/>
            <a:stretch>
              <a:fillRect/>
            </a:stretch>
          </p:blipFill>
          <p:spPr>
            <a:xfrm>
              <a:off x="2818848" y="2303621"/>
              <a:ext cx="366241" cy="562594"/>
            </a:xfrm>
            <a:prstGeom prst="rect">
              <a:avLst/>
            </a:prstGeom>
          </p:spPr>
        </p:pic>
        <p:sp>
          <p:nvSpPr>
            <p:cNvPr id="268" name="TextBox 267">
              <a:extLst>
                <a:ext uri="{FF2B5EF4-FFF2-40B4-BE49-F238E27FC236}">
                  <a16:creationId xmlns:a16="http://schemas.microsoft.com/office/drawing/2014/main" id="{A0091BF4-7476-4BAC-9321-4E6C02D96FE0}"/>
                </a:ext>
              </a:extLst>
            </p:cNvPr>
            <p:cNvSpPr txBox="1"/>
            <p:nvPr/>
          </p:nvSpPr>
          <p:spPr>
            <a:xfrm>
              <a:off x="2398431" y="2776147"/>
              <a:ext cx="1333382" cy="261610"/>
            </a:xfrm>
            <a:prstGeom prst="rect">
              <a:avLst/>
            </a:prstGeom>
            <a:noFill/>
          </p:spPr>
          <p:txBody>
            <a:bodyPr wrap="square" rtlCol="0">
              <a:spAutoFit/>
            </a:bodyPr>
            <a:lstStyle/>
            <a:p>
              <a:pPr algn="ctr"/>
              <a:r>
                <a:rPr lang="en-US" sz="1100" b="1"/>
                <a:t>Firewall</a:t>
              </a:r>
            </a:p>
          </p:txBody>
        </p:sp>
      </p:grpSp>
      <p:grpSp>
        <p:nvGrpSpPr>
          <p:cNvPr id="269" name="Group 268">
            <a:extLst>
              <a:ext uri="{FF2B5EF4-FFF2-40B4-BE49-F238E27FC236}">
                <a16:creationId xmlns:a16="http://schemas.microsoft.com/office/drawing/2014/main" id="{68F14FB3-D1E3-4BA4-92C4-F0B1F74DCCEA}"/>
              </a:ext>
            </a:extLst>
          </p:cNvPr>
          <p:cNvGrpSpPr/>
          <p:nvPr/>
        </p:nvGrpSpPr>
        <p:grpSpPr>
          <a:xfrm>
            <a:off x="7499390" y="5960608"/>
            <a:ext cx="2733352" cy="775534"/>
            <a:chOff x="7598517" y="6100308"/>
            <a:chExt cx="2733352" cy="775534"/>
          </a:xfrm>
        </p:grpSpPr>
        <p:grpSp>
          <p:nvGrpSpPr>
            <p:cNvPr id="270" name="Group 269">
              <a:extLst>
                <a:ext uri="{FF2B5EF4-FFF2-40B4-BE49-F238E27FC236}">
                  <a16:creationId xmlns:a16="http://schemas.microsoft.com/office/drawing/2014/main" id="{ECF20313-D31F-4815-B163-6BB9CD3C4AB0}"/>
                </a:ext>
              </a:extLst>
            </p:cNvPr>
            <p:cNvGrpSpPr/>
            <p:nvPr/>
          </p:nvGrpSpPr>
          <p:grpSpPr>
            <a:xfrm>
              <a:off x="8066309" y="6100308"/>
              <a:ext cx="1665137" cy="532266"/>
              <a:chOff x="7761011" y="6097260"/>
              <a:chExt cx="1665137" cy="532266"/>
            </a:xfrm>
          </p:grpSpPr>
          <p:pic>
            <p:nvPicPr>
              <p:cNvPr id="272" name="Picture 271">
                <a:extLst>
                  <a:ext uri="{FF2B5EF4-FFF2-40B4-BE49-F238E27FC236}">
                    <a16:creationId xmlns:a16="http://schemas.microsoft.com/office/drawing/2014/main" id="{BE70786D-4A67-4FAE-91CF-F1BD49244E86}"/>
                  </a:ext>
                </a:extLst>
              </p:cNvPr>
              <p:cNvPicPr>
                <a:picLocks noChangeAspect="1"/>
              </p:cNvPicPr>
              <p:nvPr/>
            </p:nvPicPr>
            <p:blipFill>
              <a:blip r:embed="rId12"/>
              <a:stretch>
                <a:fillRect/>
              </a:stretch>
            </p:blipFill>
            <p:spPr>
              <a:xfrm>
                <a:off x="7761011" y="6100308"/>
                <a:ext cx="360907" cy="515429"/>
              </a:xfrm>
              <a:prstGeom prst="rect">
                <a:avLst/>
              </a:prstGeom>
            </p:spPr>
          </p:pic>
          <p:pic>
            <p:nvPicPr>
              <p:cNvPr id="273" name="Picture 272">
                <a:extLst>
                  <a:ext uri="{FF2B5EF4-FFF2-40B4-BE49-F238E27FC236}">
                    <a16:creationId xmlns:a16="http://schemas.microsoft.com/office/drawing/2014/main" id="{D8E17B40-0855-428A-9962-22A246F46D79}"/>
                  </a:ext>
                </a:extLst>
              </p:cNvPr>
              <p:cNvPicPr>
                <a:picLocks noChangeAspect="1"/>
              </p:cNvPicPr>
              <p:nvPr/>
            </p:nvPicPr>
            <p:blipFill>
              <a:blip r:embed="rId12"/>
              <a:stretch>
                <a:fillRect/>
              </a:stretch>
            </p:blipFill>
            <p:spPr>
              <a:xfrm>
                <a:off x="8198419" y="6100307"/>
                <a:ext cx="360907" cy="515429"/>
              </a:xfrm>
              <a:prstGeom prst="rect">
                <a:avLst/>
              </a:prstGeom>
            </p:spPr>
          </p:pic>
          <p:pic>
            <p:nvPicPr>
              <p:cNvPr id="274" name="Picture 273">
                <a:extLst>
                  <a:ext uri="{FF2B5EF4-FFF2-40B4-BE49-F238E27FC236}">
                    <a16:creationId xmlns:a16="http://schemas.microsoft.com/office/drawing/2014/main" id="{F501EF21-5691-42BE-8AD4-8608CA5BAC68}"/>
                  </a:ext>
                </a:extLst>
              </p:cNvPr>
              <p:cNvPicPr>
                <a:picLocks noChangeAspect="1"/>
              </p:cNvPicPr>
              <p:nvPr/>
            </p:nvPicPr>
            <p:blipFill>
              <a:blip r:embed="rId12"/>
              <a:stretch>
                <a:fillRect/>
              </a:stretch>
            </p:blipFill>
            <p:spPr>
              <a:xfrm>
                <a:off x="8627833" y="6097260"/>
                <a:ext cx="360907" cy="515429"/>
              </a:xfrm>
              <a:prstGeom prst="rect">
                <a:avLst/>
              </a:prstGeom>
            </p:spPr>
          </p:pic>
          <p:pic>
            <p:nvPicPr>
              <p:cNvPr id="275" name="Picture 274">
                <a:extLst>
                  <a:ext uri="{FF2B5EF4-FFF2-40B4-BE49-F238E27FC236}">
                    <a16:creationId xmlns:a16="http://schemas.microsoft.com/office/drawing/2014/main" id="{9F90DCDB-7F19-47AC-B6DD-E7B09633B376}"/>
                  </a:ext>
                </a:extLst>
              </p:cNvPr>
              <p:cNvPicPr>
                <a:picLocks noChangeAspect="1"/>
              </p:cNvPicPr>
              <p:nvPr/>
            </p:nvPicPr>
            <p:blipFill>
              <a:blip r:embed="rId12"/>
              <a:stretch>
                <a:fillRect/>
              </a:stretch>
            </p:blipFill>
            <p:spPr>
              <a:xfrm>
                <a:off x="9065241" y="6114097"/>
                <a:ext cx="360907" cy="515429"/>
              </a:xfrm>
              <a:prstGeom prst="rect">
                <a:avLst/>
              </a:prstGeom>
            </p:spPr>
          </p:pic>
        </p:grpSp>
        <p:sp>
          <p:nvSpPr>
            <p:cNvPr id="271" name="TextBox 270">
              <a:extLst>
                <a:ext uri="{FF2B5EF4-FFF2-40B4-BE49-F238E27FC236}">
                  <a16:creationId xmlns:a16="http://schemas.microsoft.com/office/drawing/2014/main" id="{D8A3402C-D818-4025-AF2E-C4B541BDBD73}"/>
                </a:ext>
              </a:extLst>
            </p:cNvPr>
            <p:cNvSpPr txBox="1"/>
            <p:nvPr/>
          </p:nvSpPr>
          <p:spPr>
            <a:xfrm>
              <a:off x="7598517" y="6614232"/>
              <a:ext cx="2733352" cy="261610"/>
            </a:xfrm>
            <a:prstGeom prst="rect">
              <a:avLst/>
            </a:prstGeom>
            <a:noFill/>
          </p:spPr>
          <p:txBody>
            <a:bodyPr wrap="square" rtlCol="0">
              <a:spAutoFit/>
            </a:bodyPr>
            <a:lstStyle/>
            <a:p>
              <a:pPr algn="ctr"/>
              <a:r>
                <a:rPr lang="en-US" sz="1100" b="1"/>
                <a:t>Safety Analog System</a:t>
              </a:r>
            </a:p>
          </p:txBody>
        </p:sp>
      </p:grpSp>
      <p:grpSp>
        <p:nvGrpSpPr>
          <p:cNvPr id="276" name="Group 275">
            <a:extLst>
              <a:ext uri="{FF2B5EF4-FFF2-40B4-BE49-F238E27FC236}">
                <a16:creationId xmlns:a16="http://schemas.microsoft.com/office/drawing/2014/main" id="{EB794878-BC35-4554-B827-A6583A4ED367}"/>
              </a:ext>
            </a:extLst>
          </p:cNvPr>
          <p:cNvGrpSpPr/>
          <p:nvPr/>
        </p:nvGrpSpPr>
        <p:grpSpPr>
          <a:xfrm>
            <a:off x="3460736" y="3840579"/>
            <a:ext cx="2453586" cy="783665"/>
            <a:chOff x="3805806" y="3126654"/>
            <a:chExt cx="2453586" cy="783665"/>
          </a:xfrm>
        </p:grpSpPr>
        <p:grpSp>
          <p:nvGrpSpPr>
            <p:cNvPr id="277" name="Group 276">
              <a:extLst>
                <a:ext uri="{FF2B5EF4-FFF2-40B4-BE49-F238E27FC236}">
                  <a16:creationId xmlns:a16="http://schemas.microsoft.com/office/drawing/2014/main" id="{3D6FAD75-195D-4C70-B8DA-B1FCFE204CB6}"/>
                </a:ext>
              </a:extLst>
            </p:cNvPr>
            <p:cNvGrpSpPr/>
            <p:nvPr/>
          </p:nvGrpSpPr>
          <p:grpSpPr>
            <a:xfrm>
              <a:off x="3805806" y="3126654"/>
              <a:ext cx="2453586" cy="783665"/>
              <a:chOff x="3957061" y="1454716"/>
              <a:chExt cx="2453586" cy="783665"/>
            </a:xfrm>
          </p:grpSpPr>
          <p:pic>
            <p:nvPicPr>
              <p:cNvPr id="281" name="Picture 280">
                <a:extLst>
                  <a:ext uri="{FF2B5EF4-FFF2-40B4-BE49-F238E27FC236}">
                    <a16:creationId xmlns:a16="http://schemas.microsoft.com/office/drawing/2014/main" id="{A65E2F9A-8F1E-4F7C-B5C2-AF3554F58F46}"/>
                  </a:ext>
                </a:extLst>
              </p:cNvPr>
              <p:cNvPicPr>
                <a:picLocks noChangeAspect="1"/>
              </p:cNvPicPr>
              <p:nvPr/>
            </p:nvPicPr>
            <p:blipFill>
              <a:blip r:embed="rId3"/>
              <a:stretch>
                <a:fillRect/>
              </a:stretch>
            </p:blipFill>
            <p:spPr>
              <a:xfrm>
                <a:off x="3957061" y="1454716"/>
                <a:ext cx="532210" cy="537374"/>
              </a:xfrm>
              <a:prstGeom prst="rect">
                <a:avLst/>
              </a:prstGeom>
            </p:spPr>
          </p:pic>
          <p:sp>
            <p:nvSpPr>
              <p:cNvPr id="282" name="TextBox 281">
                <a:extLst>
                  <a:ext uri="{FF2B5EF4-FFF2-40B4-BE49-F238E27FC236}">
                    <a16:creationId xmlns:a16="http://schemas.microsoft.com/office/drawing/2014/main" id="{16E4FF80-5055-456F-8CA6-AC2A49E78280}"/>
                  </a:ext>
                </a:extLst>
              </p:cNvPr>
              <p:cNvSpPr txBox="1"/>
              <p:nvPr/>
            </p:nvSpPr>
            <p:spPr>
              <a:xfrm>
                <a:off x="3990615" y="1976771"/>
                <a:ext cx="2420032" cy="261610"/>
              </a:xfrm>
              <a:prstGeom prst="rect">
                <a:avLst/>
              </a:prstGeom>
              <a:noFill/>
            </p:spPr>
            <p:txBody>
              <a:bodyPr wrap="square" rtlCol="0">
                <a:spAutoFit/>
              </a:bodyPr>
              <a:lstStyle/>
              <a:p>
                <a:pPr algn="ctr"/>
                <a:r>
                  <a:rPr lang="en-US" sz="1100" b="1"/>
                  <a:t>Engineering Workstations</a:t>
                </a:r>
              </a:p>
            </p:txBody>
          </p:sp>
        </p:grpSp>
        <p:pic>
          <p:nvPicPr>
            <p:cNvPr id="278" name="Picture 277">
              <a:extLst>
                <a:ext uri="{FF2B5EF4-FFF2-40B4-BE49-F238E27FC236}">
                  <a16:creationId xmlns:a16="http://schemas.microsoft.com/office/drawing/2014/main" id="{5F6AA2E9-1762-4DD0-B4AA-993C4C09CC82}"/>
                </a:ext>
              </a:extLst>
            </p:cNvPr>
            <p:cNvPicPr>
              <a:picLocks noChangeAspect="1"/>
            </p:cNvPicPr>
            <p:nvPr/>
          </p:nvPicPr>
          <p:blipFill>
            <a:blip r:embed="rId3"/>
            <a:stretch>
              <a:fillRect/>
            </a:stretch>
          </p:blipFill>
          <p:spPr>
            <a:xfrm>
              <a:off x="4338016" y="3169514"/>
              <a:ext cx="532210" cy="537374"/>
            </a:xfrm>
            <a:prstGeom prst="rect">
              <a:avLst/>
            </a:prstGeom>
          </p:spPr>
        </p:pic>
        <p:pic>
          <p:nvPicPr>
            <p:cNvPr id="279" name="Picture 278">
              <a:extLst>
                <a:ext uri="{FF2B5EF4-FFF2-40B4-BE49-F238E27FC236}">
                  <a16:creationId xmlns:a16="http://schemas.microsoft.com/office/drawing/2014/main" id="{F7CD7EE1-44E3-42C6-AB65-A54271BDDB46}"/>
                </a:ext>
              </a:extLst>
            </p:cNvPr>
            <p:cNvPicPr>
              <a:picLocks noChangeAspect="1"/>
            </p:cNvPicPr>
            <p:nvPr/>
          </p:nvPicPr>
          <p:blipFill>
            <a:blip r:embed="rId3"/>
            <a:stretch>
              <a:fillRect/>
            </a:stretch>
          </p:blipFill>
          <p:spPr>
            <a:xfrm>
              <a:off x="4827296" y="3179185"/>
              <a:ext cx="532210" cy="537374"/>
            </a:xfrm>
            <a:prstGeom prst="rect">
              <a:avLst/>
            </a:prstGeom>
          </p:spPr>
        </p:pic>
        <p:pic>
          <p:nvPicPr>
            <p:cNvPr id="280" name="Picture 279">
              <a:extLst>
                <a:ext uri="{FF2B5EF4-FFF2-40B4-BE49-F238E27FC236}">
                  <a16:creationId xmlns:a16="http://schemas.microsoft.com/office/drawing/2014/main" id="{819F6B8C-2AD1-416D-9633-855BD531697E}"/>
                </a:ext>
              </a:extLst>
            </p:cNvPr>
            <p:cNvPicPr>
              <a:picLocks noChangeAspect="1"/>
            </p:cNvPicPr>
            <p:nvPr/>
          </p:nvPicPr>
          <p:blipFill>
            <a:blip r:embed="rId3"/>
            <a:stretch>
              <a:fillRect/>
            </a:stretch>
          </p:blipFill>
          <p:spPr>
            <a:xfrm>
              <a:off x="5401368" y="3193149"/>
              <a:ext cx="532210" cy="537374"/>
            </a:xfrm>
            <a:prstGeom prst="rect">
              <a:avLst/>
            </a:prstGeom>
          </p:spPr>
        </p:pic>
      </p:grpSp>
      <p:grpSp>
        <p:nvGrpSpPr>
          <p:cNvPr id="283" name="Group 282">
            <a:extLst>
              <a:ext uri="{FF2B5EF4-FFF2-40B4-BE49-F238E27FC236}">
                <a16:creationId xmlns:a16="http://schemas.microsoft.com/office/drawing/2014/main" id="{37C45917-0BC5-4B2E-9DD5-AEBCDCB3F0F5}"/>
              </a:ext>
            </a:extLst>
          </p:cNvPr>
          <p:cNvGrpSpPr/>
          <p:nvPr/>
        </p:nvGrpSpPr>
        <p:grpSpPr>
          <a:xfrm>
            <a:off x="4552035" y="4787871"/>
            <a:ext cx="2855403" cy="780696"/>
            <a:chOff x="4585572" y="4958304"/>
            <a:chExt cx="2855403" cy="780696"/>
          </a:xfrm>
        </p:grpSpPr>
        <p:pic>
          <p:nvPicPr>
            <p:cNvPr id="284" name="Picture 283">
              <a:extLst>
                <a:ext uri="{FF2B5EF4-FFF2-40B4-BE49-F238E27FC236}">
                  <a16:creationId xmlns:a16="http://schemas.microsoft.com/office/drawing/2014/main" id="{A9758ED7-77FD-4DD6-8B78-0295A8DD1631}"/>
                </a:ext>
              </a:extLst>
            </p:cNvPr>
            <p:cNvPicPr>
              <a:picLocks noChangeAspect="1"/>
            </p:cNvPicPr>
            <p:nvPr/>
          </p:nvPicPr>
          <p:blipFill>
            <a:blip r:embed="rId13"/>
            <a:stretch>
              <a:fillRect/>
            </a:stretch>
          </p:blipFill>
          <p:spPr>
            <a:xfrm>
              <a:off x="5191150" y="4958304"/>
              <a:ext cx="372919" cy="489009"/>
            </a:xfrm>
            <a:prstGeom prst="rect">
              <a:avLst/>
            </a:prstGeom>
          </p:spPr>
        </p:pic>
        <p:pic>
          <p:nvPicPr>
            <p:cNvPr id="285" name="Picture 284">
              <a:extLst>
                <a:ext uri="{FF2B5EF4-FFF2-40B4-BE49-F238E27FC236}">
                  <a16:creationId xmlns:a16="http://schemas.microsoft.com/office/drawing/2014/main" id="{63AAFDCB-C4FA-4C35-9815-67A0F52C2592}"/>
                </a:ext>
              </a:extLst>
            </p:cNvPr>
            <p:cNvPicPr>
              <a:picLocks noChangeAspect="1"/>
            </p:cNvPicPr>
            <p:nvPr/>
          </p:nvPicPr>
          <p:blipFill>
            <a:blip r:embed="rId13"/>
            <a:stretch>
              <a:fillRect/>
            </a:stretch>
          </p:blipFill>
          <p:spPr>
            <a:xfrm>
              <a:off x="5603628" y="4983862"/>
              <a:ext cx="372919" cy="489009"/>
            </a:xfrm>
            <a:prstGeom prst="rect">
              <a:avLst/>
            </a:prstGeom>
          </p:spPr>
        </p:pic>
        <p:pic>
          <p:nvPicPr>
            <p:cNvPr id="286" name="Picture 285">
              <a:extLst>
                <a:ext uri="{FF2B5EF4-FFF2-40B4-BE49-F238E27FC236}">
                  <a16:creationId xmlns:a16="http://schemas.microsoft.com/office/drawing/2014/main" id="{7AF28515-2A58-4AE4-89A7-6F12C821AE23}"/>
                </a:ext>
              </a:extLst>
            </p:cNvPr>
            <p:cNvPicPr>
              <a:picLocks noChangeAspect="1"/>
            </p:cNvPicPr>
            <p:nvPr/>
          </p:nvPicPr>
          <p:blipFill>
            <a:blip r:embed="rId13"/>
            <a:stretch>
              <a:fillRect/>
            </a:stretch>
          </p:blipFill>
          <p:spPr>
            <a:xfrm>
              <a:off x="6055763" y="4991113"/>
              <a:ext cx="372919" cy="489009"/>
            </a:xfrm>
            <a:prstGeom prst="rect">
              <a:avLst/>
            </a:prstGeom>
          </p:spPr>
        </p:pic>
        <p:pic>
          <p:nvPicPr>
            <p:cNvPr id="287" name="Picture 286">
              <a:extLst>
                <a:ext uri="{FF2B5EF4-FFF2-40B4-BE49-F238E27FC236}">
                  <a16:creationId xmlns:a16="http://schemas.microsoft.com/office/drawing/2014/main" id="{C8BEEE90-73FD-4877-8203-EE9930E3A2C9}"/>
                </a:ext>
              </a:extLst>
            </p:cNvPr>
            <p:cNvPicPr>
              <a:picLocks noChangeAspect="1"/>
            </p:cNvPicPr>
            <p:nvPr/>
          </p:nvPicPr>
          <p:blipFill>
            <a:blip r:embed="rId13"/>
            <a:stretch>
              <a:fillRect/>
            </a:stretch>
          </p:blipFill>
          <p:spPr>
            <a:xfrm>
              <a:off x="6459449" y="4990104"/>
              <a:ext cx="372919" cy="489009"/>
            </a:xfrm>
            <a:prstGeom prst="rect">
              <a:avLst/>
            </a:prstGeom>
          </p:spPr>
        </p:pic>
        <p:sp>
          <p:nvSpPr>
            <p:cNvPr id="288" name="TextBox 287">
              <a:extLst>
                <a:ext uri="{FF2B5EF4-FFF2-40B4-BE49-F238E27FC236}">
                  <a16:creationId xmlns:a16="http://schemas.microsoft.com/office/drawing/2014/main" id="{2C1F4253-7267-4D94-8ED6-97056F079A3A}"/>
                </a:ext>
              </a:extLst>
            </p:cNvPr>
            <p:cNvSpPr txBox="1"/>
            <p:nvPr/>
          </p:nvSpPr>
          <p:spPr>
            <a:xfrm>
              <a:off x="4585572" y="5477390"/>
              <a:ext cx="2855403" cy="261610"/>
            </a:xfrm>
            <a:prstGeom prst="rect">
              <a:avLst/>
            </a:prstGeom>
            <a:noFill/>
          </p:spPr>
          <p:txBody>
            <a:bodyPr wrap="square" rtlCol="0">
              <a:spAutoFit/>
            </a:bodyPr>
            <a:lstStyle/>
            <a:p>
              <a:pPr algn="ctr"/>
              <a:r>
                <a:rPr lang="en-US" sz="1100" b="1"/>
                <a:t>Safety Parameter Display System</a:t>
              </a:r>
            </a:p>
          </p:txBody>
        </p:sp>
      </p:grpSp>
      <p:grpSp>
        <p:nvGrpSpPr>
          <p:cNvPr id="289" name="Group 288">
            <a:extLst>
              <a:ext uri="{FF2B5EF4-FFF2-40B4-BE49-F238E27FC236}">
                <a16:creationId xmlns:a16="http://schemas.microsoft.com/office/drawing/2014/main" id="{5FEC82BE-34C0-4F77-9405-20452EBE351B}"/>
              </a:ext>
            </a:extLst>
          </p:cNvPr>
          <p:cNvGrpSpPr/>
          <p:nvPr/>
        </p:nvGrpSpPr>
        <p:grpSpPr>
          <a:xfrm>
            <a:off x="2696764" y="4728688"/>
            <a:ext cx="1986281" cy="972348"/>
            <a:chOff x="2795891" y="4868388"/>
            <a:chExt cx="1986281" cy="972348"/>
          </a:xfrm>
        </p:grpSpPr>
        <p:grpSp>
          <p:nvGrpSpPr>
            <p:cNvPr id="290" name="Group 289">
              <a:extLst>
                <a:ext uri="{FF2B5EF4-FFF2-40B4-BE49-F238E27FC236}">
                  <a16:creationId xmlns:a16="http://schemas.microsoft.com/office/drawing/2014/main" id="{D6F16281-3211-403D-9AFD-FE2B974039C8}"/>
                </a:ext>
              </a:extLst>
            </p:cNvPr>
            <p:cNvGrpSpPr/>
            <p:nvPr/>
          </p:nvGrpSpPr>
          <p:grpSpPr>
            <a:xfrm>
              <a:off x="2795891" y="4868388"/>
              <a:ext cx="1653075" cy="506899"/>
              <a:chOff x="2755562" y="4961153"/>
              <a:chExt cx="1653075" cy="601105"/>
            </a:xfrm>
          </p:grpSpPr>
          <p:pic>
            <p:nvPicPr>
              <p:cNvPr id="292" name="Picture 291">
                <a:extLst>
                  <a:ext uri="{FF2B5EF4-FFF2-40B4-BE49-F238E27FC236}">
                    <a16:creationId xmlns:a16="http://schemas.microsoft.com/office/drawing/2014/main" id="{3F903358-CFE4-4899-B685-1B8194537E72}"/>
                  </a:ext>
                </a:extLst>
              </p:cNvPr>
              <p:cNvPicPr>
                <a:picLocks noChangeAspect="1"/>
              </p:cNvPicPr>
              <p:nvPr/>
            </p:nvPicPr>
            <p:blipFill>
              <a:blip r:embed="rId14"/>
              <a:stretch>
                <a:fillRect/>
              </a:stretch>
            </p:blipFill>
            <p:spPr>
              <a:xfrm>
                <a:off x="2755562" y="4961153"/>
                <a:ext cx="386751" cy="565085"/>
              </a:xfrm>
              <a:prstGeom prst="rect">
                <a:avLst/>
              </a:prstGeom>
            </p:spPr>
          </p:pic>
          <p:pic>
            <p:nvPicPr>
              <p:cNvPr id="293" name="Picture 292">
                <a:extLst>
                  <a:ext uri="{FF2B5EF4-FFF2-40B4-BE49-F238E27FC236}">
                    <a16:creationId xmlns:a16="http://schemas.microsoft.com/office/drawing/2014/main" id="{CF42F8C4-8E0F-494E-AD16-54627FBC38AD}"/>
                  </a:ext>
                </a:extLst>
              </p:cNvPr>
              <p:cNvPicPr>
                <a:picLocks noChangeAspect="1"/>
              </p:cNvPicPr>
              <p:nvPr/>
            </p:nvPicPr>
            <p:blipFill>
              <a:blip r:embed="rId14"/>
              <a:stretch>
                <a:fillRect/>
              </a:stretch>
            </p:blipFill>
            <p:spPr>
              <a:xfrm>
                <a:off x="3185069" y="4975009"/>
                <a:ext cx="386751" cy="565085"/>
              </a:xfrm>
              <a:prstGeom prst="rect">
                <a:avLst/>
              </a:prstGeom>
            </p:spPr>
          </p:pic>
          <p:pic>
            <p:nvPicPr>
              <p:cNvPr id="294" name="Picture 293">
                <a:extLst>
                  <a:ext uri="{FF2B5EF4-FFF2-40B4-BE49-F238E27FC236}">
                    <a16:creationId xmlns:a16="http://schemas.microsoft.com/office/drawing/2014/main" id="{C8471CB6-AB42-4B0D-BA30-AD8999D5D412}"/>
                  </a:ext>
                </a:extLst>
              </p:cNvPr>
              <p:cNvPicPr>
                <a:picLocks noChangeAspect="1"/>
              </p:cNvPicPr>
              <p:nvPr/>
            </p:nvPicPr>
            <p:blipFill>
              <a:blip r:embed="rId14"/>
              <a:stretch>
                <a:fillRect/>
              </a:stretch>
            </p:blipFill>
            <p:spPr>
              <a:xfrm>
                <a:off x="3613682" y="4997173"/>
                <a:ext cx="386751" cy="565085"/>
              </a:xfrm>
              <a:prstGeom prst="rect">
                <a:avLst/>
              </a:prstGeom>
            </p:spPr>
          </p:pic>
          <p:pic>
            <p:nvPicPr>
              <p:cNvPr id="295" name="Picture 294">
                <a:extLst>
                  <a:ext uri="{FF2B5EF4-FFF2-40B4-BE49-F238E27FC236}">
                    <a16:creationId xmlns:a16="http://schemas.microsoft.com/office/drawing/2014/main" id="{69217ABA-70E1-49F2-9CF9-C4EE39FAF5EA}"/>
                  </a:ext>
                </a:extLst>
              </p:cNvPr>
              <p:cNvPicPr>
                <a:picLocks noChangeAspect="1"/>
              </p:cNvPicPr>
              <p:nvPr/>
            </p:nvPicPr>
            <p:blipFill>
              <a:blip r:embed="rId14"/>
              <a:stretch>
                <a:fillRect/>
              </a:stretch>
            </p:blipFill>
            <p:spPr>
              <a:xfrm>
                <a:off x="4021886" y="4995353"/>
                <a:ext cx="386751" cy="565085"/>
              </a:xfrm>
              <a:prstGeom prst="rect">
                <a:avLst/>
              </a:prstGeom>
            </p:spPr>
          </p:pic>
        </p:grpSp>
        <p:sp>
          <p:nvSpPr>
            <p:cNvPr id="291" name="TextBox 290">
              <a:extLst>
                <a:ext uri="{FF2B5EF4-FFF2-40B4-BE49-F238E27FC236}">
                  <a16:creationId xmlns:a16="http://schemas.microsoft.com/office/drawing/2014/main" id="{7E4C0429-A170-4122-8EA0-8671FE35D851}"/>
                </a:ext>
              </a:extLst>
            </p:cNvPr>
            <p:cNvSpPr txBox="1"/>
            <p:nvPr/>
          </p:nvSpPr>
          <p:spPr>
            <a:xfrm>
              <a:off x="2994174" y="5409849"/>
              <a:ext cx="1787998" cy="430887"/>
            </a:xfrm>
            <a:prstGeom prst="rect">
              <a:avLst/>
            </a:prstGeom>
            <a:noFill/>
          </p:spPr>
          <p:txBody>
            <a:bodyPr wrap="square" rtlCol="0">
              <a:spAutoFit/>
            </a:bodyPr>
            <a:lstStyle/>
            <a:p>
              <a:pPr algn="ctr"/>
              <a:r>
                <a:rPr lang="en-US" sz="1100" b="1"/>
                <a:t>Programmable Logic Controller</a:t>
              </a:r>
            </a:p>
          </p:txBody>
        </p:sp>
      </p:grpSp>
      <p:grpSp>
        <p:nvGrpSpPr>
          <p:cNvPr id="296" name="Group 295">
            <a:extLst>
              <a:ext uri="{FF2B5EF4-FFF2-40B4-BE49-F238E27FC236}">
                <a16:creationId xmlns:a16="http://schemas.microsoft.com/office/drawing/2014/main" id="{1A54B66F-3AF6-4DA4-A614-1636D13E741C}"/>
              </a:ext>
            </a:extLst>
          </p:cNvPr>
          <p:cNvGrpSpPr/>
          <p:nvPr/>
        </p:nvGrpSpPr>
        <p:grpSpPr>
          <a:xfrm>
            <a:off x="5083813" y="5842777"/>
            <a:ext cx="2168430" cy="787242"/>
            <a:chOff x="5157108" y="6073615"/>
            <a:chExt cx="2168430" cy="787242"/>
          </a:xfrm>
        </p:grpSpPr>
        <p:pic>
          <p:nvPicPr>
            <p:cNvPr id="297" name="Picture 296">
              <a:extLst>
                <a:ext uri="{FF2B5EF4-FFF2-40B4-BE49-F238E27FC236}">
                  <a16:creationId xmlns:a16="http://schemas.microsoft.com/office/drawing/2014/main" id="{027753A6-428F-4F6E-B22E-ECFF8AAD4954}"/>
                </a:ext>
              </a:extLst>
            </p:cNvPr>
            <p:cNvPicPr>
              <a:picLocks noChangeAspect="1"/>
            </p:cNvPicPr>
            <p:nvPr/>
          </p:nvPicPr>
          <p:blipFill>
            <a:blip r:embed="rId15"/>
            <a:stretch>
              <a:fillRect/>
            </a:stretch>
          </p:blipFill>
          <p:spPr>
            <a:xfrm>
              <a:off x="5485851" y="6073615"/>
              <a:ext cx="1534446" cy="437351"/>
            </a:xfrm>
            <a:prstGeom prst="rect">
              <a:avLst/>
            </a:prstGeom>
          </p:spPr>
        </p:pic>
        <p:sp>
          <p:nvSpPr>
            <p:cNvPr id="298" name="TextBox 297">
              <a:extLst>
                <a:ext uri="{FF2B5EF4-FFF2-40B4-BE49-F238E27FC236}">
                  <a16:creationId xmlns:a16="http://schemas.microsoft.com/office/drawing/2014/main" id="{B37DFBE2-1A24-489F-A6EB-B1005C646D21}"/>
                </a:ext>
              </a:extLst>
            </p:cNvPr>
            <p:cNvSpPr txBox="1"/>
            <p:nvPr/>
          </p:nvSpPr>
          <p:spPr>
            <a:xfrm>
              <a:off x="5157108" y="6599247"/>
              <a:ext cx="2168430" cy="261610"/>
            </a:xfrm>
            <a:prstGeom prst="rect">
              <a:avLst/>
            </a:prstGeom>
            <a:noFill/>
          </p:spPr>
          <p:txBody>
            <a:bodyPr wrap="square" rtlCol="0">
              <a:spAutoFit/>
            </a:bodyPr>
            <a:lstStyle/>
            <a:p>
              <a:pPr algn="ctr"/>
              <a:r>
                <a:rPr lang="en-US" sz="1100" b="1"/>
                <a:t>Field Input/Output Devices</a:t>
              </a:r>
            </a:p>
          </p:txBody>
        </p:sp>
      </p:grpSp>
      <p:grpSp>
        <p:nvGrpSpPr>
          <p:cNvPr id="299" name="Group 298">
            <a:extLst>
              <a:ext uri="{FF2B5EF4-FFF2-40B4-BE49-F238E27FC236}">
                <a16:creationId xmlns:a16="http://schemas.microsoft.com/office/drawing/2014/main" id="{96BB88AA-C94E-4B5F-9DA3-412E4660FC20}"/>
              </a:ext>
            </a:extLst>
          </p:cNvPr>
          <p:cNvGrpSpPr/>
          <p:nvPr/>
        </p:nvGrpSpPr>
        <p:grpSpPr>
          <a:xfrm>
            <a:off x="2360165" y="5876893"/>
            <a:ext cx="2733352" cy="775534"/>
            <a:chOff x="7598517" y="5841228"/>
            <a:chExt cx="2733352" cy="775534"/>
          </a:xfrm>
        </p:grpSpPr>
        <p:grpSp>
          <p:nvGrpSpPr>
            <p:cNvPr id="300" name="Group 299">
              <a:extLst>
                <a:ext uri="{FF2B5EF4-FFF2-40B4-BE49-F238E27FC236}">
                  <a16:creationId xmlns:a16="http://schemas.microsoft.com/office/drawing/2014/main" id="{C2109F9E-BAA8-40ED-ACBE-4F9275A891C3}"/>
                </a:ext>
              </a:extLst>
            </p:cNvPr>
            <p:cNvGrpSpPr/>
            <p:nvPr/>
          </p:nvGrpSpPr>
          <p:grpSpPr>
            <a:xfrm>
              <a:off x="8066309" y="5841228"/>
              <a:ext cx="1665137" cy="532266"/>
              <a:chOff x="7761011" y="5838180"/>
              <a:chExt cx="1665137" cy="532266"/>
            </a:xfrm>
          </p:grpSpPr>
          <p:pic>
            <p:nvPicPr>
              <p:cNvPr id="302" name="Picture 301">
                <a:extLst>
                  <a:ext uri="{FF2B5EF4-FFF2-40B4-BE49-F238E27FC236}">
                    <a16:creationId xmlns:a16="http://schemas.microsoft.com/office/drawing/2014/main" id="{72566B73-9C35-4783-82A6-634F60CF002C}"/>
                  </a:ext>
                </a:extLst>
              </p:cNvPr>
              <p:cNvPicPr>
                <a:picLocks noChangeAspect="1"/>
              </p:cNvPicPr>
              <p:nvPr/>
            </p:nvPicPr>
            <p:blipFill>
              <a:blip r:embed="rId12"/>
              <a:stretch>
                <a:fillRect/>
              </a:stretch>
            </p:blipFill>
            <p:spPr>
              <a:xfrm>
                <a:off x="7761011" y="5841228"/>
                <a:ext cx="360907" cy="515429"/>
              </a:xfrm>
              <a:prstGeom prst="rect">
                <a:avLst/>
              </a:prstGeom>
            </p:spPr>
          </p:pic>
          <p:pic>
            <p:nvPicPr>
              <p:cNvPr id="303" name="Picture 302">
                <a:extLst>
                  <a:ext uri="{FF2B5EF4-FFF2-40B4-BE49-F238E27FC236}">
                    <a16:creationId xmlns:a16="http://schemas.microsoft.com/office/drawing/2014/main" id="{6371723B-F314-40C3-8812-52D42976F51B}"/>
                  </a:ext>
                </a:extLst>
              </p:cNvPr>
              <p:cNvPicPr>
                <a:picLocks noChangeAspect="1"/>
              </p:cNvPicPr>
              <p:nvPr/>
            </p:nvPicPr>
            <p:blipFill>
              <a:blip r:embed="rId12"/>
              <a:stretch>
                <a:fillRect/>
              </a:stretch>
            </p:blipFill>
            <p:spPr>
              <a:xfrm>
                <a:off x="8198419" y="5841227"/>
                <a:ext cx="360907" cy="515429"/>
              </a:xfrm>
              <a:prstGeom prst="rect">
                <a:avLst/>
              </a:prstGeom>
            </p:spPr>
          </p:pic>
          <p:pic>
            <p:nvPicPr>
              <p:cNvPr id="304" name="Picture 303">
                <a:extLst>
                  <a:ext uri="{FF2B5EF4-FFF2-40B4-BE49-F238E27FC236}">
                    <a16:creationId xmlns:a16="http://schemas.microsoft.com/office/drawing/2014/main" id="{4CA71E29-5491-4384-9F70-51CAA77D5F08}"/>
                  </a:ext>
                </a:extLst>
              </p:cNvPr>
              <p:cNvPicPr>
                <a:picLocks noChangeAspect="1"/>
              </p:cNvPicPr>
              <p:nvPr/>
            </p:nvPicPr>
            <p:blipFill>
              <a:blip r:embed="rId12"/>
              <a:stretch>
                <a:fillRect/>
              </a:stretch>
            </p:blipFill>
            <p:spPr>
              <a:xfrm>
                <a:off x="8627833" y="5838180"/>
                <a:ext cx="360907" cy="515429"/>
              </a:xfrm>
              <a:prstGeom prst="rect">
                <a:avLst/>
              </a:prstGeom>
            </p:spPr>
          </p:pic>
          <p:pic>
            <p:nvPicPr>
              <p:cNvPr id="305" name="Picture 304">
                <a:extLst>
                  <a:ext uri="{FF2B5EF4-FFF2-40B4-BE49-F238E27FC236}">
                    <a16:creationId xmlns:a16="http://schemas.microsoft.com/office/drawing/2014/main" id="{2D98712A-91F5-43E9-BE56-8876A7793396}"/>
                  </a:ext>
                </a:extLst>
              </p:cNvPr>
              <p:cNvPicPr>
                <a:picLocks noChangeAspect="1"/>
              </p:cNvPicPr>
              <p:nvPr/>
            </p:nvPicPr>
            <p:blipFill>
              <a:blip r:embed="rId12"/>
              <a:stretch>
                <a:fillRect/>
              </a:stretch>
            </p:blipFill>
            <p:spPr>
              <a:xfrm>
                <a:off x="9065241" y="5855017"/>
                <a:ext cx="360907" cy="515429"/>
              </a:xfrm>
              <a:prstGeom prst="rect">
                <a:avLst/>
              </a:prstGeom>
            </p:spPr>
          </p:pic>
        </p:grpSp>
        <p:sp>
          <p:nvSpPr>
            <p:cNvPr id="301" name="TextBox 300">
              <a:extLst>
                <a:ext uri="{FF2B5EF4-FFF2-40B4-BE49-F238E27FC236}">
                  <a16:creationId xmlns:a16="http://schemas.microsoft.com/office/drawing/2014/main" id="{FE3CC8E8-7F85-4559-A3C9-73E286233910}"/>
                </a:ext>
              </a:extLst>
            </p:cNvPr>
            <p:cNvSpPr txBox="1"/>
            <p:nvPr/>
          </p:nvSpPr>
          <p:spPr>
            <a:xfrm>
              <a:off x="7598517" y="6355152"/>
              <a:ext cx="2733352" cy="261610"/>
            </a:xfrm>
            <a:prstGeom prst="rect">
              <a:avLst/>
            </a:prstGeom>
            <a:noFill/>
          </p:spPr>
          <p:txBody>
            <a:bodyPr wrap="square" rtlCol="0">
              <a:spAutoFit/>
            </a:bodyPr>
            <a:lstStyle/>
            <a:p>
              <a:pPr algn="ctr"/>
              <a:r>
                <a:rPr lang="en-US" sz="1100" b="1"/>
                <a:t>Digital Devices</a:t>
              </a:r>
            </a:p>
          </p:txBody>
        </p:sp>
      </p:grpSp>
      <p:cxnSp>
        <p:nvCxnSpPr>
          <p:cNvPr id="306" name="Elbow Connector 8">
            <a:extLst>
              <a:ext uri="{FF2B5EF4-FFF2-40B4-BE49-F238E27FC236}">
                <a16:creationId xmlns:a16="http://schemas.microsoft.com/office/drawing/2014/main" id="{CA0A19BF-9046-4FEE-B9D9-46670AFA9ABC}"/>
              </a:ext>
            </a:extLst>
          </p:cNvPr>
          <p:cNvCxnSpPr>
            <a:cxnSpLocks/>
          </p:cNvCxnSpPr>
          <p:nvPr/>
        </p:nvCxnSpPr>
        <p:spPr>
          <a:xfrm>
            <a:off x="6173959" y="1495843"/>
            <a:ext cx="447143" cy="1818756"/>
          </a:xfrm>
          <a:prstGeom prst="bentConnector3">
            <a:avLst>
              <a:gd name="adj1" fmla="val 151125"/>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7" name="Elbow Connector 133">
            <a:extLst>
              <a:ext uri="{FF2B5EF4-FFF2-40B4-BE49-F238E27FC236}">
                <a16:creationId xmlns:a16="http://schemas.microsoft.com/office/drawing/2014/main" id="{E96A6DD7-4811-4080-BE27-B8FCBD6957B7}"/>
              </a:ext>
            </a:extLst>
          </p:cNvPr>
          <p:cNvCxnSpPr>
            <a:cxnSpLocks/>
          </p:cNvCxnSpPr>
          <p:nvPr/>
        </p:nvCxnSpPr>
        <p:spPr>
          <a:xfrm rot="10800000" flipV="1">
            <a:off x="4662496" y="1495842"/>
            <a:ext cx="768508" cy="51155"/>
          </a:xfrm>
          <a:prstGeom prst="bentConnector3">
            <a:avLst>
              <a:gd name="adj1" fmla="val 50000"/>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8" name="Elbow Connector 134">
            <a:extLst>
              <a:ext uri="{FF2B5EF4-FFF2-40B4-BE49-F238E27FC236}">
                <a16:creationId xmlns:a16="http://schemas.microsoft.com/office/drawing/2014/main" id="{BBF93F35-9344-4C00-9105-B34B4AC35C95}"/>
              </a:ext>
            </a:extLst>
          </p:cNvPr>
          <p:cNvCxnSpPr>
            <a:cxnSpLocks/>
          </p:cNvCxnSpPr>
          <p:nvPr/>
        </p:nvCxnSpPr>
        <p:spPr>
          <a:xfrm rot="10800000" flipV="1">
            <a:off x="4615945" y="3280226"/>
            <a:ext cx="649419" cy="63117"/>
          </a:xfrm>
          <a:prstGeom prst="bentConnector3">
            <a:avLst>
              <a:gd name="adj1" fmla="val 50000"/>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9" name="Elbow Connector 135">
            <a:extLst>
              <a:ext uri="{FF2B5EF4-FFF2-40B4-BE49-F238E27FC236}">
                <a16:creationId xmlns:a16="http://schemas.microsoft.com/office/drawing/2014/main" id="{668596FE-C7C1-412E-AEE0-95800AC759B7}"/>
              </a:ext>
            </a:extLst>
          </p:cNvPr>
          <p:cNvCxnSpPr>
            <a:cxnSpLocks/>
          </p:cNvCxnSpPr>
          <p:nvPr/>
        </p:nvCxnSpPr>
        <p:spPr>
          <a:xfrm rot="10800000" flipH="1">
            <a:off x="2753125" y="3545537"/>
            <a:ext cx="1152" cy="589937"/>
          </a:xfrm>
          <a:prstGeom prst="bentConnector4">
            <a:avLst>
              <a:gd name="adj1" fmla="val -19843750"/>
              <a:gd name="adj2" fmla="val 73841"/>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0" name="Elbow Connector 136">
            <a:extLst>
              <a:ext uri="{FF2B5EF4-FFF2-40B4-BE49-F238E27FC236}">
                <a16:creationId xmlns:a16="http://schemas.microsoft.com/office/drawing/2014/main" id="{C3A92664-94ED-4990-AE8C-7CB15456C1C2}"/>
              </a:ext>
            </a:extLst>
          </p:cNvPr>
          <p:cNvCxnSpPr>
            <a:cxnSpLocks/>
          </p:cNvCxnSpPr>
          <p:nvPr/>
        </p:nvCxnSpPr>
        <p:spPr>
          <a:xfrm>
            <a:off x="3138416" y="4135473"/>
            <a:ext cx="415513" cy="354188"/>
          </a:xfrm>
          <a:prstGeom prst="bentConnector3">
            <a:avLst>
              <a:gd name="adj1" fmla="val 50000"/>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1" name="Elbow Connector 137">
            <a:extLst>
              <a:ext uri="{FF2B5EF4-FFF2-40B4-BE49-F238E27FC236}">
                <a16:creationId xmlns:a16="http://schemas.microsoft.com/office/drawing/2014/main" id="{5B81063E-22E9-40A3-9931-1E1637C34CB7}"/>
              </a:ext>
            </a:extLst>
          </p:cNvPr>
          <p:cNvCxnSpPr>
            <a:cxnSpLocks/>
          </p:cNvCxnSpPr>
          <p:nvPr/>
        </p:nvCxnSpPr>
        <p:spPr>
          <a:xfrm flipV="1">
            <a:off x="5588508" y="3879014"/>
            <a:ext cx="576630" cy="363422"/>
          </a:xfrm>
          <a:prstGeom prst="bentConnector4">
            <a:avLst>
              <a:gd name="adj1" fmla="val 35106"/>
              <a:gd name="adj2" fmla="val 99572"/>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2" name="Elbow Connector 138">
            <a:extLst>
              <a:ext uri="{FF2B5EF4-FFF2-40B4-BE49-F238E27FC236}">
                <a16:creationId xmlns:a16="http://schemas.microsoft.com/office/drawing/2014/main" id="{5FFBDBEB-9CA9-4811-A39E-C06A59B16E06}"/>
              </a:ext>
            </a:extLst>
          </p:cNvPr>
          <p:cNvCxnSpPr>
            <a:cxnSpLocks/>
          </p:cNvCxnSpPr>
          <p:nvPr/>
        </p:nvCxnSpPr>
        <p:spPr>
          <a:xfrm rot="16200000" flipV="1">
            <a:off x="7499106" y="3399150"/>
            <a:ext cx="14237" cy="880678"/>
          </a:xfrm>
          <a:prstGeom prst="bentConnector3">
            <a:avLst>
              <a:gd name="adj1" fmla="val 1705675"/>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3" name="Elbow Connector 139">
            <a:extLst>
              <a:ext uri="{FF2B5EF4-FFF2-40B4-BE49-F238E27FC236}">
                <a16:creationId xmlns:a16="http://schemas.microsoft.com/office/drawing/2014/main" id="{2BFDEA01-BE09-425C-A27F-B50C8A0F81A2}"/>
              </a:ext>
            </a:extLst>
          </p:cNvPr>
          <p:cNvCxnSpPr>
            <a:cxnSpLocks/>
          </p:cNvCxnSpPr>
          <p:nvPr/>
        </p:nvCxnSpPr>
        <p:spPr>
          <a:xfrm rot="16200000" flipH="1" flipV="1">
            <a:off x="8694385" y="3052297"/>
            <a:ext cx="46487" cy="1542132"/>
          </a:xfrm>
          <a:prstGeom prst="bentConnector3">
            <a:avLst>
              <a:gd name="adj1" fmla="val -424846"/>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4" name="Elbow Connector 141">
            <a:extLst>
              <a:ext uri="{FF2B5EF4-FFF2-40B4-BE49-F238E27FC236}">
                <a16:creationId xmlns:a16="http://schemas.microsoft.com/office/drawing/2014/main" id="{6C3BC012-6788-4BEF-9130-E33F2246EA0D}"/>
              </a:ext>
            </a:extLst>
          </p:cNvPr>
          <p:cNvCxnSpPr>
            <a:cxnSpLocks/>
          </p:cNvCxnSpPr>
          <p:nvPr/>
        </p:nvCxnSpPr>
        <p:spPr>
          <a:xfrm rot="10800000" flipV="1">
            <a:off x="4366122" y="4983230"/>
            <a:ext cx="783775" cy="3742"/>
          </a:xfrm>
          <a:prstGeom prst="bentConnector3">
            <a:avLst>
              <a:gd name="adj1" fmla="val 50000"/>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5" name="Elbow Connector 145">
            <a:extLst>
              <a:ext uri="{FF2B5EF4-FFF2-40B4-BE49-F238E27FC236}">
                <a16:creationId xmlns:a16="http://schemas.microsoft.com/office/drawing/2014/main" id="{254AC25F-28BD-4237-976D-8E4FB1CD8F49}"/>
              </a:ext>
            </a:extLst>
          </p:cNvPr>
          <p:cNvCxnSpPr>
            <a:cxnSpLocks/>
          </p:cNvCxnSpPr>
          <p:nvPr/>
        </p:nvCxnSpPr>
        <p:spPr>
          <a:xfrm rot="5400000">
            <a:off x="2309604" y="4579785"/>
            <a:ext cx="774321" cy="12700"/>
          </a:xfrm>
          <a:prstGeom prst="bentConnector4">
            <a:avLst>
              <a:gd name="adj1" fmla="val 34615"/>
              <a:gd name="adj2" fmla="val 2267339"/>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6" name="Elbow Connector 149">
            <a:extLst>
              <a:ext uri="{FF2B5EF4-FFF2-40B4-BE49-F238E27FC236}">
                <a16:creationId xmlns:a16="http://schemas.microsoft.com/office/drawing/2014/main" id="{F5F73BEA-D039-4450-B612-F9C17EAF6893}"/>
              </a:ext>
            </a:extLst>
          </p:cNvPr>
          <p:cNvCxnSpPr>
            <a:cxnSpLocks/>
          </p:cNvCxnSpPr>
          <p:nvPr/>
        </p:nvCxnSpPr>
        <p:spPr>
          <a:xfrm rot="10800000" flipH="1">
            <a:off x="2827956" y="5205212"/>
            <a:ext cx="62183" cy="932444"/>
          </a:xfrm>
          <a:prstGeom prst="bentConnector4">
            <a:avLst>
              <a:gd name="adj1" fmla="val -367625"/>
              <a:gd name="adj2" fmla="val 63819"/>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8" name="Rectangle 317">
            <a:extLst>
              <a:ext uri="{FF2B5EF4-FFF2-40B4-BE49-F238E27FC236}">
                <a16:creationId xmlns:a16="http://schemas.microsoft.com/office/drawing/2014/main" id="{1D85AD11-E6BF-47DF-AD59-22CE0B5A1455}"/>
              </a:ext>
            </a:extLst>
          </p:cNvPr>
          <p:cNvSpPr/>
          <p:nvPr/>
        </p:nvSpPr>
        <p:spPr>
          <a:xfrm>
            <a:off x="7622465" y="1210707"/>
            <a:ext cx="4258939" cy="2189572"/>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tangle 318">
            <a:extLst>
              <a:ext uri="{FF2B5EF4-FFF2-40B4-BE49-F238E27FC236}">
                <a16:creationId xmlns:a16="http://schemas.microsoft.com/office/drawing/2014/main" id="{A3707863-F16A-4008-80FA-83F6A65FC00E}"/>
              </a:ext>
            </a:extLst>
          </p:cNvPr>
          <p:cNvSpPr/>
          <p:nvPr/>
        </p:nvSpPr>
        <p:spPr>
          <a:xfrm>
            <a:off x="7620978" y="1201036"/>
            <a:ext cx="4260426" cy="11826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0" name="TextBox 319">
            <a:extLst>
              <a:ext uri="{FF2B5EF4-FFF2-40B4-BE49-F238E27FC236}">
                <a16:creationId xmlns:a16="http://schemas.microsoft.com/office/drawing/2014/main" id="{DE688BD3-2F02-4599-8F39-2D28564934C6}"/>
              </a:ext>
            </a:extLst>
          </p:cNvPr>
          <p:cNvSpPr txBox="1"/>
          <p:nvPr/>
        </p:nvSpPr>
        <p:spPr>
          <a:xfrm>
            <a:off x="7728199" y="1399113"/>
            <a:ext cx="4258940" cy="173893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t>WARNING!!! WARNING</a:t>
            </a:r>
            <a:r>
              <a:rPr lang="en-US" b="1">
                <a:solidFill>
                  <a:schemeClr val="bg1"/>
                </a:solidFill>
              </a:rPr>
              <a:t>!!!</a:t>
            </a:r>
          </a:p>
          <a:p>
            <a:endParaRPr lang="en-US" sz="1200">
              <a:solidFill>
                <a:schemeClr val="bg1"/>
              </a:solidFill>
            </a:endParaRPr>
          </a:p>
          <a:p>
            <a:r>
              <a:rPr lang="en-US" sz="1100" b="1"/>
              <a:t>MALWARE NAME: </a:t>
            </a:r>
            <a:r>
              <a:rPr lang="en-US" sz="1100" b="1">
                <a:solidFill>
                  <a:srgbClr val="FF0000"/>
                </a:solidFill>
              </a:rPr>
              <a:t>SAPPHIRE</a:t>
            </a:r>
          </a:p>
          <a:p>
            <a:r>
              <a:rPr lang="en-US" sz="1100">
                <a:solidFill>
                  <a:srgbClr val="FA5309"/>
                </a:solidFill>
              </a:rPr>
              <a:t>   </a:t>
            </a:r>
            <a:endParaRPr lang="en-US" sz="1100">
              <a:solidFill>
                <a:schemeClr val="bg1"/>
              </a:solidFill>
            </a:endParaRPr>
          </a:p>
          <a:p>
            <a:r>
              <a:rPr lang="en-US" sz="1100" b="1"/>
              <a:t>MALWARE TYPE: </a:t>
            </a:r>
            <a:r>
              <a:rPr lang="en-US" sz="1100" b="1">
                <a:solidFill>
                  <a:srgbClr val="FF0000"/>
                </a:solidFill>
              </a:rPr>
              <a:t>WORM </a:t>
            </a:r>
          </a:p>
          <a:p>
            <a:endParaRPr lang="en-US" sz="1100">
              <a:solidFill>
                <a:schemeClr val="bg1"/>
              </a:solidFill>
            </a:endParaRPr>
          </a:p>
          <a:p>
            <a:r>
              <a:rPr lang="en-US" sz="1100" b="1"/>
              <a:t>IMPACT: </a:t>
            </a:r>
            <a:r>
              <a:rPr lang="en-US" sz="1100" b="1">
                <a:solidFill>
                  <a:srgbClr val="FF0000"/>
                </a:solidFill>
              </a:rPr>
              <a:t>DENIAL OF SERVICE</a:t>
            </a:r>
          </a:p>
          <a:p>
            <a:endParaRPr lang="en-US" sz="1100">
              <a:solidFill>
                <a:schemeClr val="bg1"/>
              </a:solidFill>
            </a:endParaRPr>
          </a:p>
          <a:p>
            <a:r>
              <a:rPr lang="en-US" sz="1100" b="1"/>
              <a:t>SYSTEMS VULNERABLE: </a:t>
            </a:r>
            <a:r>
              <a:rPr lang="en-US" sz="1100" b="1">
                <a:solidFill>
                  <a:srgbClr val="FF0000"/>
                </a:solidFill>
              </a:rPr>
              <a:t>ALL WINDOWS SQL SERVERS</a:t>
            </a:r>
          </a:p>
        </p:txBody>
      </p:sp>
      <p:sp>
        <p:nvSpPr>
          <p:cNvPr id="321" name="Rectangle 320">
            <a:extLst>
              <a:ext uri="{FF2B5EF4-FFF2-40B4-BE49-F238E27FC236}">
                <a16:creationId xmlns:a16="http://schemas.microsoft.com/office/drawing/2014/main" id="{EDB1645B-F7D2-4434-82F8-C5FD4B4FF02B}"/>
              </a:ext>
            </a:extLst>
          </p:cNvPr>
          <p:cNvSpPr/>
          <p:nvPr/>
        </p:nvSpPr>
        <p:spPr>
          <a:xfrm>
            <a:off x="7622465" y="3280226"/>
            <a:ext cx="4260425" cy="1200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22" name="Picture 321">
            <a:extLst>
              <a:ext uri="{FF2B5EF4-FFF2-40B4-BE49-F238E27FC236}">
                <a16:creationId xmlns:a16="http://schemas.microsoft.com/office/drawing/2014/main" id="{68C6938E-48CA-4605-94E5-3619280F8A41}"/>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442964" y="1438933"/>
            <a:ext cx="1188720" cy="1386840"/>
          </a:xfrm>
          <a:prstGeom prst="rect">
            <a:avLst/>
          </a:prstGeom>
        </p:spPr>
      </p:pic>
      <p:cxnSp>
        <p:nvCxnSpPr>
          <p:cNvPr id="323" name="Straight Connector 322">
            <a:extLst>
              <a:ext uri="{FF2B5EF4-FFF2-40B4-BE49-F238E27FC236}">
                <a16:creationId xmlns:a16="http://schemas.microsoft.com/office/drawing/2014/main" id="{29BB4330-3BD7-4346-9A64-B8528DBFCBF1}"/>
              </a:ext>
            </a:extLst>
          </p:cNvPr>
          <p:cNvCxnSpPr>
            <a:cxnSpLocks/>
          </p:cNvCxnSpPr>
          <p:nvPr/>
        </p:nvCxnSpPr>
        <p:spPr>
          <a:xfrm flipV="1">
            <a:off x="6096000" y="311933"/>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BD8A2F61-A9C3-4A98-8D36-12BA3C3E5A58}"/>
              </a:ext>
            </a:extLst>
          </p:cNvPr>
          <p:cNvSpPr>
            <a:spLocks noGrp="1"/>
          </p:cNvSpPr>
          <p:nvPr>
            <p:ph type="sldNum" sz="quarter" idx="12"/>
          </p:nvPr>
        </p:nvSpPr>
        <p:spPr/>
        <p:txBody>
          <a:bodyPr/>
          <a:lstStyle/>
          <a:p>
            <a:fld id="{702AF0C8-B6CA-4461-B059-8C4FB5CEC835}" type="slidenum">
              <a:rPr lang="en-US" smtClean="0"/>
              <a:t>20</a:t>
            </a:fld>
            <a:endParaRPr lang="en-US"/>
          </a:p>
        </p:txBody>
      </p:sp>
      <p:cxnSp>
        <p:nvCxnSpPr>
          <p:cNvPr id="140" name="Elbow Connector 141">
            <a:extLst>
              <a:ext uri="{FF2B5EF4-FFF2-40B4-BE49-F238E27FC236}">
                <a16:creationId xmlns:a16="http://schemas.microsoft.com/office/drawing/2014/main" id="{A823121B-96F2-4299-92D8-7F2E4F2F34F2}"/>
              </a:ext>
            </a:extLst>
          </p:cNvPr>
          <p:cNvCxnSpPr>
            <a:cxnSpLocks/>
          </p:cNvCxnSpPr>
          <p:nvPr/>
        </p:nvCxnSpPr>
        <p:spPr>
          <a:xfrm rot="10800000" flipV="1">
            <a:off x="6942793" y="4993583"/>
            <a:ext cx="783775" cy="3742"/>
          </a:xfrm>
          <a:prstGeom prst="bentConnector3">
            <a:avLst>
              <a:gd name="adj1" fmla="val 50000"/>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6891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552316" y="365125"/>
            <a:ext cx="10101397"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Scenario Update #4: Are we Safe? </a:t>
            </a:r>
            <a:br>
              <a:rPr lang="en-US" sz="2500">
                <a:solidFill>
                  <a:srgbClr val="002060"/>
                </a:solidFill>
              </a:rPr>
            </a:br>
            <a:r>
              <a:rPr lang="en-US" sz="1600">
                <a:solidFill>
                  <a:srgbClr val="0070C0"/>
                </a:solidFill>
              </a:rPr>
              <a:t>January 26, 2019 [SATURDAY] @ 1720</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17575" y="417253"/>
            <a:ext cx="4435772" cy="830997"/>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What type of data do you need to understand whether the plant is safe?</a:t>
            </a:r>
          </a:p>
          <a:p>
            <a:pPr marL="285750" indent="-285750">
              <a:buFont typeface="Arial" panose="020B0604020202020204" pitchFamily="34" charset="0"/>
              <a:buChar char="•"/>
            </a:pPr>
            <a:r>
              <a:rPr lang="en-US" sz="1200">
                <a:solidFill>
                  <a:srgbClr val="002060"/>
                </a:solidFill>
                <a:latin typeface="+mj-lt"/>
              </a:rPr>
              <a:t>What is the SPDS saying?</a:t>
            </a:r>
          </a:p>
          <a:p>
            <a:pPr marL="285750" indent="-285750">
              <a:buFont typeface="Arial" panose="020B0604020202020204" pitchFamily="34" charset="0"/>
              <a:buChar char="•"/>
            </a:pPr>
            <a:endParaRPr lang="en-US" sz="1200">
              <a:solidFill>
                <a:srgbClr val="002060"/>
              </a:solidFill>
              <a:latin typeface="+mj-lt"/>
            </a:endParaRPr>
          </a:p>
        </p:txBody>
      </p:sp>
      <p:cxnSp>
        <p:nvCxnSpPr>
          <p:cNvPr id="20" name="Straight Connector 19">
            <a:extLst>
              <a:ext uri="{FF2B5EF4-FFF2-40B4-BE49-F238E27FC236}">
                <a16:creationId xmlns:a16="http://schemas.microsoft.com/office/drawing/2014/main" id="{F9948BE0-F835-42AC-B953-7192E0558A59}"/>
              </a:ext>
            </a:extLst>
          </p:cNvPr>
          <p:cNvCxnSpPr>
            <a:cxnSpLocks/>
          </p:cNvCxnSpPr>
          <p:nvPr/>
        </p:nvCxnSpPr>
        <p:spPr>
          <a:xfrm flipV="1">
            <a:off x="6096000" y="417253"/>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7" name="Picture 56">
            <a:extLst>
              <a:ext uri="{FF2B5EF4-FFF2-40B4-BE49-F238E27FC236}">
                <a16:creationId xmlns:a16="http://schemas.microsoft.com/office/drawing/2014/main" id="{72132CC2-73E8-4F34-BBFD-66F371DACD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480" y="1370603"/>
            <a:ext cx="6693110" cy="5063681"/>
          </a:xfrm>
          <a:prstGeom prst="rect">
            <a:avLst/>
          </a:prstGeom>
        </p:spPr>
      </p:pic>
      <p:sp>
        <p:nvSpPr>
          <p:cNvPr id="58" name="TextBox 57">
            <a:extLst>
              <a:ext uri="{FF2B5EF4-FFF2-40B4-BE49-F238E27FC236}">
                <a16:creationId xmlns:a16="http://schemas.microsoft.com/office/drawing/2014/main" id="{B0068F4C-3D8A-4499-83A5-8E3DD26D310E}"/>
              </a:ext>
            </a:extLst>
          </p:cNvPr>
          <p:cNvSpPr txBox="1">
            <a:spLocks noChangeAspect="1"/>
          </p:cNvSpPr>
          <p:nvPr/>
        </p:nvSpPr>
        <p:spPr>
          <a:xfrm>
            <a:off x="517813" y="1391741"/>
            <a:ext cx="4471365" cy="276999"/>
          </a:xfrm>
          <a:prstGeom prst="rect">
            <a:avLst/>
          </a:prstGeom>
          <a:noFill/>
        </p:spPr>
        <p:txBody>
          <a:bodyPr wrap="square" rtlCol="0">
            <a:spAutoFit/>
          </a:bodyPr>
          <a:lstStyle/>
          <a:p>
            <a:r>
              <a:rPr lang="en-US" sz="1200"/>
              <a:t>SAFETY PARAMETERS DISPLAY SYSTEM (SPDS)</a:t>
            </a:r>
          </a:p>
        </p:txBody>
      </p:sp>
      <p:sp>
        <p:nvSpPr>
          <p:cNvPr id="60" name="TextBox 59">
            <a:extLst>
              <a:ext uri="{FF2B5EF4-FFF2-40B4-BE49-F238E27FC236}">
                <a16:creationId xmlns:a16="http://schemas.microsoft.com/office/drawing/2014/main" id="{973C7DF1-BB6F-4950-B0FB-F9EC8B460167}"/>
              </a:ext>
            </a:extLst>
          </p:cNvPr>
          <p:cNvSpPr txBox="1">
            <a:spLocks noChangeAspect="1"/>
          </p:cNvSpPr>
          <p:nvPr/>
        </p:nvSpPr>
        <p:spPr>
          <a:xfrm>
            <a:off x="552316" y="1686817"/>
            <a:ext cx="2932981" cy="276999"/>
          </a:xfrm>
          <a:prstGeom prst="rect">
            <a:avLst/>
          </a:prstGeom>
          <a:noFill/>
        </p:spPr>
        <p:txBody>
          <a:bodyPr wrap="square" rtlCol="0">
            <a:spAutoFit/>
          </a:bodyPr>
          <a:lstStyle/>
          <a:p>
            <a:r>
              <a:rPr lang="en-US" sz="1200"/>
              <a:t>Reactor Control System (RCS)</a:t>
            </a:r>
          </a:p>
        </p:txBody>
      </p:sp>
      <p:sp>
        <p:nvSpPr>
          <p:cNvPr id="61" name="TextBox 60">
            <a:extLst>
              <a:ext uri="{FF2B5EF4-FFF2-40B4-BE49-F238E27FC236}">
                <a16:creationId xmlns:a16="http://schemas.microsoft.com/office/drawing/2014/main" id="{DA34B5BD-8633-487E-967E-FB05FA2C04BA}"/>
              </a:ext>
            </a:extLst>
          </p:cNvPr>
          <p:cNvSpPr txBox="1">
            <a:spLocks noChangeAspect="1"/>
          </p:cNvSpPr>
          <p:nvPr/>
        </p:nvSpPr>
        <p:spPr>
          <a:xfrm>
            <a:off x="951040" y="2291635"/>
            <a:ext cx="672860" cy="369333"/>
          </a:xfrm>
          <a:prstGeom prst="rect">
            <a:avLst/>
          </a:prstGeom>
          <a:noFill/>
        </p:spPr>
        <p:txBody>
          <a:bodyPr wrap="square" lIns="0" tIns="0" rIns="0" bIns="0" rtlCol="0">
            <a:spAutoFit/>
          </a:bodyPr>
          <a:lstStyle/>
          <a:p>
            <a:pPr algn="ctr"/>
            <a:r>
              <a:rPr lang="en-US" sz="800"/>
              <a:t>STEAM</a:t>
            </a:r>
          </a:p>
          <a:p>
            <a:pPr algn="ctr"/>
            <a:r>
              <a:rPr lang="en-US" sz="800"/>
              <a:t>GENERATOR</a:t>
            </a:r>
          </a:p>
          <a:p>
            <a:pPr algn="ctr"/>
            <a:r>
              <a:rPr lang="en-US" sz="800"/>
              <a:t>A</a:t>
            </a:r>
          </a:p>
        </p:txBody>
      </p:sp>
      <p:sp>
        <p:nvSpPr>
          <p:cNvPr id="62" name="TextBox 61">
            <a:extLst>
              <a:ext uri="{FF2B5EF4-FFF2-40B4-BE49-F238E27FC236}">
                <a16:creationId xmlns:a16="http://schemas.microsoft.com/office/drawing/2014/main" id="{0308F6EB-9C34-4627-AA98-DC7BC6820843}"/>
              </a:ext>
            </a:extLst>
          </p:cNvPr>
          <p:cNvSpPr txBox="1">
            <a:spLocks noChangeAspect="1"/>
          </p:cNvSpPr>
          <p:nvPr/>
        </p:nvSpPr>
        <p:spPr>
          <a:xfrm>
            <a:off x="2164951" y="2278021"/>
            <a:ext cx="672860" cy="369333"/>
          </a:xfrm>
          <a:prstGeom prst="rect">
            <a:avLst/>
          </a:prstGeom>
          <a:noFill/>
        </p:spPr>
        <p:txBody>
          <a:bodyPr wrap="square" lIns="0" tIns="0" rIns="0" bIns="0" rtlCol="0">
            <a:spAutoFit/>
          </a:bodyPr>
          <a:lstStyle/>
          <a:p>
            <a:pPr algn="ctr"/>
            <a:r>
              <a:rPr lang="en-US" sz="800"/>
              <a:t>STEAM</a:t>
            </a:r>
          </a:p>
          <a:p>
            <a:pPr algn="ctr"/>
            <a:r>
              <a:rPr lang="en-US" sz="800"/>
              <a:t>GENERATOR</a:t>
            </a:r>
          </a:p>
          <a:p>
            <a:pPr algn="ctr"/>
            <a:r>
              <a:rPr lang="en-US" sz="800"/>
              <a:t>B</a:t>
            </a:r>
          </a:p>
        </p:txBody>
      </p:sp>
      <p:sp>
        <p:nvSpPr>
          <p:cNvPr id="63" name="TextBox 62">
            <a:extLst>
              <a:ext uri="{FF2B5EF4-FFF2-40B4-BE49-F238E27FC236}">
                <a16:creationId xmlns:a16="http://schemas.microsoft.com/office/drawing/2014/main" id="{F3F8B6F1-E8DF-4F0C-B60B-1C2E0BA977F4}"/>
              </a:ext>
            </a:extLst>
          </p:cNvPr>
          <p:cNvSpPr txBox="1">
            <a:spLocks noChangeAspect="1"/>
          </p:cNvSpPr>
          <p:nvPr/>
        </p:nvSpPr>
        <p:spPr>
          <a:xfrm>
            <a:off x="5697797" y="2266732"/>
            <a:ext cx="672860" cy="369333"/>
          </a:xfrm>
          <a:prstGeom prst="rect">
            <a:avLst/>
          </a:prstGeom>
          <a:noFill/>
        </p:spPr>
        <p:txBody>
          <a:bodyPr wrap="square" lIns="0" tIns="0" rIns="0" bIns="0" rtlCol="0">
            <a:spAutoFit/>
          </a:bodyPr>
          <a:lstStyle/>
          <a:p>
            <a:pPr algn="ctr"/>
            <a:r>
              <a:rPr lang="en-US" sz="800"/>
              <a:t>STEAM</a:t>
            </a:r>
          </a:p>
          <a:p>
            <a:pPr algn="ctr"/>
            <a:r>
              <a:rPr lang="en-US" sz="800"/>
              <a:t>GENERATOR</a:t>
            </a:r>
          </a:p>
          <a:p>
            <a:pPr algn="ctr"/>
            <a:r>
              <a:rPr lang="en-US" sz="800"/>
              <a:t>C</a:t>
            </a:r>
          </a:p>
        </p:txBody>
      </p:sp>
      <p:sp>
        <p:nvSpPr>
          <p:cNvPr id="64" name="TextBox 63">
            <a:extLst>
              <a:ext uri="{FF2B5EF4-FFF2-40B4-BE49-F238E27FC236}">
                <a16:creationId xmlns:a16="http://schemas.microsoft.com/office/drawing/2014/main" id="{5F7AB7B1-F32B-4265-B88F-9675D468284D}"/>
              </a:ext>
            </a:extLst>
          </p:cNvPr>
          <p:cNvSpPr txBox="1">
            <a:spLocks noChangeAspect="1"/>
          </p:cNvSpPr>
          <p:nvPr/>
        </p:nvSpPr>
        <p:spPr>
          <a:xfrm>
            <a:off x="3666842" y="3390224"/>
            <a:ext cx="421913" cy="123111"/>
          </a:xfrm>
          <a:prstGeom prst="rect">
            <a:avLst/>
          </a:prstGeom>
          <a:noFill/>
        </p:spPr>
        <p:txBody>
          <a:bodyPr wrap="square" lIns="0" tIns="0" rIns="0" bIns="0" rtlCol="0">
            <a:spAutoFit/>
          </a:bodyPr>
          <a:lstStyle/>
          <a:p>
            <a:r>
              <a:rPr lang="en-US" sz="800"/>
              <a:t>HEAD</a:t>
            </a:r>
          </a:p>
        </p:txBody>
      </p:sp>
      <p:sp>
        <p:nvSpPr>
          <p:cNvPr id="65" name="TextBox 64">
            <a:extLst>
              <a:ext uri="{FF2B5EF4-FFF2-40B4-BE49-F238E27FC236}">
                <a16:creationId xmlns:a16="http://schemas.microsoft.com/office/drawing/2014/main" id="{9F127B9A-737D-4590-9249-9AF63D3B0B63}"/>
              </a:ext>
            </a:extLst>
          </p:cNvPr>
          <p:cNvSpPr txBox="1">
            <a:spLocks noChangeAspect="1"/>
          </p:cNvSpPr>
          <p:nvPr/>
        </p:nvSpPr>
        <p:spPr>
          <a:xfrm>
            <a:off x="3973978" y="2297510"/>
            <a:ext cx="1615435" cy="153888"/>
          </a:xfrm>
          <a:prstGeom prst="rect">
            <a:avLst/>
          </a:prstGeom>
          <a:noFill/>
        </p:spPr>
        <p:txBody>
          <a:bodyPr wrap="square" lIns="0" tIns="0" rIns="0" bIns="0" rtlCol="0">
            <a:spAutoFit/>
          </a:bodyPr>
          <a:lstStyle/>
          <a:p>
            <a:r>
              <a:rPr lang="en-US" sz="1000"/>
              <a:t>TEMPERATURE</a:t>
            </a:r>
          </a:p>
        </p:txBody>
      </p:sp>
      <p:sp>
        <p:nvSpPr>
          <p:cNvPr id="66" name="TextBox 65">
            <a:extLst>
              <a:ext uri="{FF2B5EF4-FFF2-40B4-BE49-F238E27FC236}">
                <a16:creationId xmlns:a16="http://schemas.microsoft.com/office/drawing/2014/main" id="{B6BEDE99-E76B-478A-8B1F-C2699CA1362F}"/>
              </a:ext>
            </a:extLst>
          </p:cNvPr>
          <p:cNvSpPr txBox="1">
            <a:spLocks noChangeAspect="1"/>
          </p:cNvSpPr>
          <p:nvPr/>
        </p:nvSpPr>
        <p:spPr>
          <a:xfrm>
            <a:off x="3392763" y="2246727"/>
            <a:ext cx="487460"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67" name="TextBox 66">
            <a:extLst>
              <a:ext uri="{FF2B5EF4-FFF2-40B4-BE49-F238E27FC236}">
                <a16:creationId xmlns:a16="http://schemas.microsoft.com/office/drawing/2014/main" id="{7F99D416-696A-46FF-944F-230E848DCE8F}"/>
              </a:ext>
            </a:extLst>
          </p:cNvPr>
          <p:cNvSpPr txBox="1">
            <a:spLocks noChangeAspect="1"/>
          </p:cNvSpPr>
          <p:nvPr/>
        </p:nvSpPr>
        <p:spPr>
          <a:xfrm>
            <a:off x="862280" y="4121790"/>
            <a:ext cx="780189" cy="138499"/>
          </a:xfrm>
          <a:prstGeom prst="rect">
            <a:avLst/>
          </a:prstGeom>
          <a:noFill/>
        </p:spPr>
        <p:txBody>
          <a:bodyPr wrap="square" lIns="0" tIns="0" rIns="0" bIns="0" rtlCol="0">
            <a:spAutoFit/>
          </a:bodyPr>
          <a:lstStyle/>
          <a:p>
            <a:r>
              <a:rPr lang="en-US" sz="900"/>
              <a:t>HOT LOOP A</a:t>
            </a:r>
          </a:p>
        </p:txBody>
      </p:sp>
      <p:sp>
        <p:nvSpPr>
          <p:cNvPr id="68" name="TextBox 67">
            <a:extLst>
              <a:ext uri="{FF2B5EF4-FFF2-40B4-BE49-F238E27FC236}">
                <a16:creationId xmlns:a16="http://schemas.microsoft.com/office/drawing/2014/main" id="{D2FD5D0C-DB23-4674-986D-63C50E466424}"/>
              </a:ext>
            </a:extLst>
          </p:cNvPr>
          <p:cNvSpPr txBox="1">
            <a:spLocks noChangeAspect="1"/>
          </p:cNvSpPr>
          <p:nvPr/>
        </p:nvSpPr>
        <p:spPr>
          <a:xfrm>
            <a:off x="2088638" y="4109730"/>
            <a:ext cx="780189" cy="138499"/>
          </a:xfrm>
          <a:prstGeom prst="rect">
            <a:avLst/>
          </a:prstGeom>
          <a:noFill/>
        </p:spPr>
        <p:txBody>
          <a:bodyPr wrap="square" lIns="0" tIns="0" rIns="0" bIns="0" rtlCol="0">
            <a:spAutoFit/>
          </a:bodyPr>
          <a:lstStyle/>
          <a:p>
            <a:r>
              <a:rPr lang="en-US" sz="900"/>
              <a:t>HOT LOOP B</a:t>
            </a:r>
          </a:p>
        </p:txBody>
      </p:sp>
      <p:sp>
        <p:nvSpPr>
          <p:cNvPr id="69" name="TextBox 68">
            <a:extLst>
              <a:ext uri="{FF2B5EF4-FFF2-40B4-BE49-F238E27FC236}">
                <a16:creationId xmlns:a16="http://schemas.microsoft.com/office/drawing/2014/main" id="{EED7A745-D63C-408A-9556-4F23FA394113}"/>
              </a:ext>
            </a:extLst>
          </p:cNvPr>
          <p:cNvSpPr txBox="1">
            <a:spLocks noChangeAspect="1"/>
          </p:cNvSpPr>
          <p:nvPr/>
        </p:nvSpPr>
        <p:spPr>
          <a:xfrm>
            <a:off x="2081572" y="4703256"/>
            <a:ext cx="894493" cy="138499"/>
          </a:xfrm>
          <a:prstGeom prst="rect">
            <a:avLst/>
          </a:prstGeom>
          <a:noFill/>
        </p:spPr>
        <p:txBody>
          <a:bodyPr wrap="square" lIns="0" tIns="0" rIns="0" bIns="0" rtlCol="0">
            <a:spAutoFit/>
          </a:bodyPr>
          <a:lstStyle/>
          <a:p>
            <a:r>
              <a:rPr lang="en-US" sz="900"/>
              <a:t>COLD LOOP B</a:t>
            </a:r>
          </a:p>
        </p:txBody>
      </p:sp>
      <p:sp>
        <p:nvSpPr>
          <p:cNvPr id="70" name="TextBox 69">
            <a:extLst>
              <a:ext uri="{FF2B5EF4-FFF2-40B4-BE49-F238E27FC236}">
                <a16:creationId xmlns:a16="http://schemas.microsoft.com/office/drawing/2014/main" id="{C5E2F077-5BA3-484A-9EE7-4545FE8E5551}"/>
              </a:ext>
            </a:extLst>
          </p:cNvPr>
          <p:cNvSpPr txBox="1">
            <a:spLocks noChangeAspect="1"/>
          </p:cNvSpPr>
          <p:nvPr/>
        </p:nvSpPr>
        <p:spPr>
          <a:xfrm>
            <a:off x="862280" y="4708019"/>
            <a:ext cx="838201" cy="138499"/>
          </a:xfrm>
          <a:prstGeom prst="rect">
            <a:avLst/>
          </a:prstGeom>
          <a:noFill/>
        </p:spPr>
        <p:txBody>
          <a:bodyPr wrap="square" lIns="0" tIns="0" rIns="0" bIns="0" rtlCol="0">
            <a:spAutoFit/>
          </a:bodyPr>
          <a:lstStyle/>
          <a:p>
            <a:r>
              <a:rPr lang="en-US" sz="900"/>
              <a:t>COLD LOOP A</a:t>
            </a:r>
          </a:p>
        </p:txBody>
      </p:sp>
      <p:sp>
        <p:nvSpPr>
          <p:cNvPr id="71" name="TextBox 70">
            <a:extLst>
              <a:ext uri="{FF2B5EF4-FFF2-40B4-BE49-F238E27FC236}">
                <a16:creationId xmlns:a16="http://schemas.microsoft.com/office/drawing/2014/main" id="{49415F65-2466-4BC2-AE02-2B29AF53C65F}"/>
              </a:ext>
            </a:extLst>
          </p:cNvPr>
          <p:cNvSpPr txBox="1">
            <a:spLocks noChangeAspect="1"/>
          </p:cNvSpPr>
          <p:nvPr/>
        </p:nvSpPr>
        <p:spPr>
          <a:xfrm>
            <a:off x="862280" y="4260289"/>
            <a:ext cx="487460"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72" name="TextBox 71">
            <a:extLst>
              <a:ext uri="{FF2B5EF4-FFF2-40B4-BE49-F238E27FC236}">
                <a16:creationId xmlns:a16="http://schemas.microsoft.com/office/drawing/2014/main" id="{E95B7122-42DD-40CD-8CE5-D2B884BBAB15}"/>
              </a:ext>
            </a:extLst>
          </p:cNvPr>
          <p:cNvSpPr txBox="1">
            <a:spLocks noChangeAspect="1"/>
          </p:cNvSpPr>
          <p:nvPr/>
        </p:nvSpPr>
        <p:spPr>
          <a:xfrm>
            <a:off x="862280" y="4861859"/>
            <a:ext cx="487460"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73" name="TextBox 72">
            <a:extLst>
              <a:ext uri="{FF2B5EF4-FFF2-40B4-BE49-F238E27FC236}">
                <a16:creationId xmlns:a16="http://schemas.microsoft.com/office/drawing/2014/main" id="{6B53EACE-CFB7-4FCB-BC2A-EC6697662B4C}"/>
              </a:ext>
            </a:extLst>
          </p:cNvPr>
          <p:cNvSpPr txBox="1">
            <a:spLocks noChangeAspect="1"/>
          </p:cNvSpPr>
          <p:nvPr/>
        </p:nvSpPr>
        <p:spPr>
          <a:xfrm>
            <a:off x="2093569" y="4268201"/>
            <a:ext cx="487460"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74" name="TextBox 73">
            <a:extLst>
              <a:ext uri="{FF2B5EF4-FFF2-40B4-BE49-F238E27FC236}">
                <a16:creationId xmlns:a16="http://schemas.microsoft.com/office/drawing/2014/main" id="{D4EDA3ED-BC3B-4609-9C23-05CB9BECFA6E}"/>
              </a:ext>
            </a:extLst>
          </p:cNvPr>
          <p:cNvSpPr txBox="1">
            <a:spLocks noChangeAspect="1"/>
          </p:cNvSpPr>
          <p:nvPr/>
        </p:nvSpPr>
        <p:spPr>
          <a:xfrm>
            <a:off x="2091002" y="4852977"/>
            <a:ext cx="487460"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75" name="TextBox 74">
            <a:extLst>
              <a:ext uri="{FF2B5EF4-FFF2-40B4-BE49-F238E27FC236}">
                <a16:creationId xmlns:a16="http://schemas.microsoft.com/office/drawing/2014/main" id="{D7472A5D-BAD7-4863-831D-1E6657EDC553}"/>
              </a:ext>
            </a:extLst>
          </p:cNvPr>
          <p:cNvSpPr txBox="1">
            <a:spLocks noChangeAspect="1"/>
          </p:cNvSpPr>
          <p:nvPr/>
        </p:nvSpPr>
        <p:spPr>
          <a:xfrm>
            <a:off x="5427763" y="4097675"/>
            <a:ext cx="934878" cy="138499"/>
          </a:xfrm>
          <a:prstGeom prst="rect">
            <a:avLst/>
          </a:prstGeom>
          <a:noFill/>
        </p:spPr>
        <p:txBody>
          <a:bodyPr wrap="square" lIns="0" tIns="0" rIns="0" bIns="0" rtlCol="0">
            <a:spAutoFit/>
          </a:bodyPr>
          <a:lstStyle/>
          <a:p>
            <a:r>
              <a:rPr lang="en-US" sz="900"/>
              <a:t>HOT LOOP C</a:t>
            </a:r>
          </a:p>
        </p:txBody>
      </p:sp>
      <p:sp>
        <p:nvSpPr>
          <p:cNvPr id="76" name="TextBox 75">
            <a:extLst>
              <a:ext uri="{FF2B5EF4-FFF2-40B4-BE49-F238E27FC236}">
                <a16:creationId xmlns:a16="http://schemas.microsoft.com/office/drawing/2014/main" id="{26A62467-0560-4871-B320-126E2A8B786D}"/>
              </a:ext>
            </a:extLst>
          </p:cNvPr>
          <p:cNvSpPr txBox="1">
            <a:spLocks noChangeAspect="1"/>
          </p:cNvSpPr>
          <p:nvPr/>
        </p:nvSpPr>
        <p:spPr>
          <a:xfrm>
            <a:off x="5415758" y="4240090"/>
            <a:ext cx="487460"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77" name="TextBox 76">
            <a:extLst>
              <a:ext uri="{FF2B5EF4-FFF2-40B4-BE49-F238E27FC236}">
                <a16:creationId xmlns:a16="http://schemas.microsoft.com/office/drawing/2014/main" id="{293E2761-D6B5-40CD-8C5D-C0784A72E442}"/>
              </a:ext>
            </a:extLst>
          </p:cNvPr>
          <p:cNvSpPr txBox="1">
            <a:spLocks noChangeAspect="1"/>
          </p:cNvSpPr>
          <p:nvPr/>
        </p:nvSpPr>
        <p:spPr>
          <a:xfrm>
            <a:off x="5435779" y="4703573"/>
            <a:ext cx="934878" cy="138499"/>
          </a:xfrm>
          <a:prstGeom prst="rect">
            <a:avLst/>
          </a:prstGeom>
          <a:noFill/>
        </p:spPr>
        <p:txBody>
          <a:bodyPr wrap="square" lIns="0" tIns="0" rIns="0" bIns="0" rtlCol="0">
            <a:spAutoFit/>
          </a:bodyPr>
          <a:lstStyle/>
          <a:p>
            <a:r>
              <a:rPr lang="en-US" sz="900"/>
              <a:t>COLD LOOP c</a:t>
            </a:r>
          </a:p>
        </p:txBody>
      </p:sp>
      <p:sp>
        <p:nvSpPr>
          <p:cNvPr id="78" name="TextBox 77">
            <a:extLst>
              <a:ext uri="{FF2B5EF4-FFF2-40B4-BE49-F238E27FC236}">
                <a16:creationId xmlns:a16="http://schemas.microsoft.com/office/drawing/2014/main" id="{F8A5379B-5E71-47AC-9A8B-61CF5400A287}"/>
              </a:ext>
            </a:extLst>
          </p:cNvPr>
          <p:cNvSpPr txBox="1">
            <a:spLocks noChangeAspect="1"/>
          </p:cNvSpPr>
          <p:nvPr/>
        </p:nvSpPr>
        <p:spPr>
          <a:xfrm>
            <a:off x="5415758" y="4852977"/>
            <a:ext cx="487460"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79" name="TextBox 78">
            <a:extLst>
              <a:ext uri="{FF2B5EF4-FFF2-40B4-BE49-F238E27FC236}">
                <a16:creationId xmlns:a16="http://schemas.microsoft.com/office/drawing/2014/main" id="{96BC442B-8BBA-4E52-A1EC-B45615F9BF32}"/>
              </a:ext>
            </a:extLst>
          </p:cNvPr>
          <p:cNvSpPr txBox="1">
            <a:spLocks noChangeAspect="1"/>
          </p:cNvSpPr>
          <p:nvPr/>
        </p:nvSpPr>
        <p:spPr>
          <a:xfrm>
            <a:off x="3634069" y="3529360"/>
            <a:ext cx="487460"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81" name="TextBox 80">
            <a:extLst>
              <a:ext uri="{FF2B5EF4-FFF2-40B4-BE49-F238E27FC236}">
                <a16:creationId xmlns:a16="http://schemas.microsoft.com/office/drawing/2014/main" id="{12C07AFE-984A-4A8B-A5AE-A84F05A0AD0E}"/>
              </a:ext>
            </a:extLst>
          </p:cNvPr>
          <p:cNvSpPr txBox="1">
            <a:spLocks noChangeAspect="1"/>
          </p:cNvSpPr>
          <p:nvPr/>
        </p:nvSpPr>
        <p:spPr>
          <a:xfrm>
            <a:off x="4198056" y="3529359"/>
            <a:ext cx="487460"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82" name="TextBox 81">
            <a:extLst>
              <a:ext uri="{FF2B5EF4-FFF2-40B4-BE49-F238E27FC236}">
                <a16:creationId xmlns:a16="http://schemas.microsoft.com/office/drawing/2014/main" id="{23C9EC63-9382-43D7-8F44-C5806B545C78}"/>
              </a:ext>
            </a:extLst>
          </p:cNvPr>
          <p:cNvSpPr txBox="1">
            <a:spLocks noChangeAspect="1"/>
          </p:cNvSpPr>
          <p:nvPr/>
        </p:nvSpPr>
        <p:spPr>
          <a:xfrm>
            <a:off x="3807663" y="2808337"/>
            <a:ext cx="672860" cy="484749"/>
          </a:xfrm>
          <a:prstGeom prst="rect">
            <a:avLst/>
          </a:prstGeom>
          <a:noFill/>
        </p:spPr>
        <p:txBody>
          <a:bodyPr wrap="square" lIns="0" tIns="0" rIns="0" bIns="0" rtlCol="0">
            <a:spAutoFit/>
          </a:bodyPr>
          <a:lstStyle/>
          <a:p>
            <a:pPr algn="ctr"/>
            <a:r>
              <a:rPr lang="en-US" sz="1050"/>
              <a:t>REACTOR VESSEL LEVEL</a:t>
            </a:r>
          </a:p>
        </p:txBody>
      </p:sp>
      <p:sp>
        <p:nvSpPr>
          <p:cNvPr id="83" name="TextBox 82">
            <a:extLst>
              <a:ext uri="{FF2B5EF4-FFF2-40B4-BE49-F238E27FC236}">
                <a16:creationId xmlns:a16="http://schemas.microsoft.com/office/drawing/2014/main" id="{BF513194-A6F5-409E-98FF-BCBD87F3615E}"/>
              </a:ext>
            </a:extLst>
          </p:cNvPr>
          <p:cNvSpPr txBox="1">
            <a:spLocks noChangeAspect="1"/>
          </p:cNvSpPr>
          <p:nvPr/>
        </p:nvSpPr>
        <p:spPr>
          <a:xfrm>
            <a:off x="3390339" y="1993603"/>
            <a:ext cx="1615435" cy="246222"/>
          </a:xfrm>
          <a:prstGeom prst="rect">
            <a:avLst/>
          </a:prstGeom>
          <a:noFill/>
        </p:spPr>
        <p:txBody>
          <a:bodyPr wrap="square" lIns="0" tIns="0" rIns="0" bIns="0" rtlCol="0">
            <a:spAutoFit/>
          </a:bodyPr>
          <a:lstStyle/>
          <a:p>
            <a:r>
              <a:rPr lang="en-US" sz="800"/>
              <a:t>RCS / UPPER HEAD</a:t>
            </a:r>
          </a:p>
          <a:p>
            <a:r>
              <a:rPr lang="en-US" sz="800"/>
              <a:t>SATURATION MARGINE</a:t>
            </a:r>
          </a:p>
        </p:txBody>
      </p:sp>
      <p:sp>
        <p:nvSpPr>
          <p:cNvPr id="84" name="TextBox 83">
            <a:extLst>
              <a:ext uri="{FF2B5EF4-FFF2-40B4-BE49-F238E27FC236}">
                <a16:creationId xmlns:a16="http://schemas.microsoft.com/office/drawing/2014/main" id="{A57D0725-6B37-4767-92B1-D85E57ED736B}"/>
              </a:ext>
            </a:extLst>
          </p:cNvPr>
          <p:cNvSpPr txBox="1">
            <a:spLocks noChangeAspect="1"/>
          </p:cNvSpPr>
          <p:nvPr/>
        </p:nvSpPr>
        <p:spPr>
          <a:xfrm>
            <a:off x="4185925" y="3385160"/>
            <a:ext cx="589196" cy="123111"/>
          </a:xfrm>
          <a:prstGeom prst="rect">
            <a:avLst/>
          </a:prstGeom>
          <a:noFill/>
        </p:spPr>
        <p:txBody>
          <a:bodyPr wrap="square" lIns="0" tIns="0" rIns="0" bIns="0" rtlCol="0">
            <a:spAutoFit/>
          </a:bodyPr>
          <a:lstStyle/>
          <a:p>
            <a:r>
              <a:rPr lang="en-US" sz="800"/>
              <a:t>PLENUM</a:t>
            </a:r>
          </a:p>
        </p:txBody>
      </p:sp>
      <p:sp>
        <p:nvSpPr>
          <p:cNvPr id="85" name="TextBox 84">
            <a:extLst>
              <a:ext uri="{FF2B5EF4-FFF2-40B4-BE49-F238E27FC236}">
                <a16:creationId xmlns:a16="http://schemas.microsoft.com/office/drawing/2014/main" id="{49A454E0-6F82-4C9B-91BE-219FB7E5B67B}"/>
              </a:ext>
            </a:extLst>
          </p:cNvPr>
          <p:cNvSpPr txBox="1">
            <a:spLocks noChangeAspect="1"/>
          </p:cNvSpPr>
          <p:nvPr/>
        </p:nvSpPr>
        <p:spPr>
          <a:xfrm>
            <a:off x="4707274" y="5373926"/>
            <a:ext cx="1615435" cy="184665"/>
          </a:xfrm>
          <a:prstGeom prst="rect">
            <a:avLst/>
          </a:prstGeom>
          <a:noFill/>
        </p:spPr>
        <p:txBody>
          <a:bodyPr wrap="square" lIns="0" tIns="0" rIns="0" bIns="0" rtlCol="0">
            <a:spAutoFit/>
          </a:bodyPr>
          <a:lstStyle/>
          <a:p>
            <a:r>
              <a:rPr lang="en-US" sz="1200">
                <a:solidFill>
                  <a:schemeClr val="bg1"/>
                </a:solidFill>
              </a:rPr>
              <a:t>OVERVIEW SCREEN</a:t>
            </a:r>
          </a:p>
        </p:txBody>
      </p:sp>
      <p:sp>
        <p:nvSpPr>
          <p:cNvPr id="86" name="TextBox 85">
            <a:extLst>
              <a:ext uri="{FF2B5EF4-FFF2-40B4-BE49-F238E27FC236}">
                <a16:creationId xmlns:a16="http://schemas.microsoft.com/office/drawing/2014/main" id="{CB9238F1-D035-4D0F-A826-9936A0B58BD7}"/>
              </a:ext>
            </a:extLst>
          </p:cNvPr>
          <p:cNvSpPr txBox="1">
            <a:spLocks noChangeAspect="1"/>
          </p:cNvSpPr>
          <p:nvPr/>
        </p:nvSpPr>
        <p:spPr>
          <a:xfrm>
            <a:off x="3704649" y="4864639"/>
            <a:ext cx="672860" cy="161582"/>
          </a:xfrm>
          <a:prstGeom prst="rect">
            <a:avLst/>
          </a:prstGeom>
          <a:noFill/>
        </p:spPr>
        <p:txBody>
          <a:bodyPr wrap="square" lIns="0" tIns="0" rIns="0" bIns="0" rtlCol="0">
            <a:spAutoFit/>
          </a:bodyPr>
          <a:lstStyle/>
          <a:p>
            <a:pPr algn="ctr"/>
            <a:r>
              <a:rPr lang="en-US" sz="1050"/>
              <a:t>CORE</a:t>
            </a:r>
          </a:p>
        </p:txBody>
      </p:sp>
      <p:sp>
        <p:nvSpPr>
          <p:cNvPr id="87" name="TextBox 86">
            <a:extLst>
              <a:ext uri="{FF2B5EF4-FFF2-40B4-BE49-F238E27FC236}">
                <a16:creationId xmlns:a16="http://schemas.microsoft.com/office/drawing/2014/main" id="{DBF975A3-D418-4F4C-B6B2-4B78F03D66B8}"/>
              </a:ext>
            </a:extLst>
          </p:cNvPr>
          <p:cNvSpPr txBox="1">
            <a:spLocks noChangeAspect="1"/>
          </p:cNvSpPr>
          <p:nvPr/>
        </p:nvSpPr>
        <p:spPr>
          <a:xfrm>
            <a:off x="2054193" y="5274344"/>
            <a:ext cx="950946" cy="138499"/>
          </a:xfrm>
          <a:prstGeom prst="rect">
            <a:avLst/>
          </a:prstGeom>
          <a:noFill/>
        </p:spPr>
        <p:txBody>
          <a:bodyPr wrap="square" lIns="0" tIns="0" rIns="0" bIns="0" rtlCol="0">
            <a:spAutoFit/>
          </a:bodyPr>
          <a:lstStyle/>
          <a:p>
            <a:r>
              <a:rPr lang="en-US" sz="900"/>
              <a:t>RCS PRESSURE</a:t>
            </a:r>
          </a:p>
        </p:txBody>
      </p:sp>
      <p:sp>
        <p:nvSpPr>
          <p:cNvPr id="88" name="TextBox 87">
            <a:extLst>
              <a:ext uri="{FF2B5EF4-FFF2-40B4-BE49-F238E27FC236}">
                <a16:creationId xmlns:a16="http://schemas.microsoft.com/office/drawing/2014/main" id="{70206D8B-5A50-4DAA-967C-DAFD8D3CC0AC}"/>
              </a:ext>
            </a:extLst>
          </p:cNvPr>
          <p:cNvSpPr txBox="1">
            <a:spLocks noChangeAspect="1"/>
          </p:cNvSpPr>
          <p:nvPr/>
        </p:nvSpPr>
        <p:spPr>
          <a:xfrm>
            <a:off x="2181224" y="5422446"/>
            <a:ext cx="399805" cy="167139"/>
          </a:xfrm>
          <a:prstGeom prst="rect">
            <a:avLst/>
          </a:prstGeom>
          <a:noFill/>
        </p:spPr>
        <p:txBody>
          <a:bodyPr wrap="square" lIns="0" tIns="0" rIns="0" bIns="0" rtlCol="0">
            <a:spAutoFit/>
          </a:bodyPr>
          <a:lstStyle/>
          <a:p>
            <a:pPr algn="r"/>
            <a:r>
              <a:rPr lang="en-US" sz="1050">
                <a:solidFill>
                  <a:schemeClr val="bg1"/>
                </a:solidFill>
              </a:rPr>
              <a:t>####</a:t>
            </a:r>
          </a:p>
        </p:txBody>
      </p:sp>
      <p:sp>
        <p:nvSpPr>
          <p:cNvPr id="89" name="TextBox 88">
            <a:extLst>
              <a:ext uri="{FF2B5EF4-FFF2-40B4-BE49-F238E27FC236}">
                <a16:creationId xmlns:a16="http://schemas.microsoft.com/office/drawing/2014/main" id="{9C205484-7C7F-40C6-B067-376C9DC621E6}"/>
              </a:ext>
            </a:extLst>
          </p:cNvPr>
          <p:cNvSpPr txBox="1">
            <a:spLocks noChangeAspect="1"/>
          </p:cNvSpPr>
          <p:nvPr/>
        </p:nvSpPr>
        <p:spPr>
          <a:xfrm>
            <a:off x="531145" y="5959393"/>
            <a:ext cx="1083659" cy="261610"/>
          </a:xfrm>
          <a:prstGeom prst="rect">
            <a:avLst/>
          </a:prstGeom>
          <a:noFill/>
        </p:spPr>
        <p:txBody>
          <a:bodyPr wrap="square" rtlCol="0">
            <a:spAutoFit/>
          </a:bodyPr>
          <a:lstStyle/>
          <a:p>
            <a:r>
              <a:rPr lang="en-US" sz="1100"/>
              <a:t>ALARM LIST</a:t>
            </a:r>
          </a:p>
        </p:txBody>
      </p:sp>
      <p:sp>
        <p:nvSpPr>
          <p:cNvPr id="90" name="TextBox 89">
            <a:extLst>
              <a:ext uri="{FF2B5EF4-FFF2-40B4-BE49-F238E27FC236}">
                <a16:creationId xmlns:a16="http://schemas.microsoft.com/office/drawing/2014/main" id="{6708B38C-A842-4EDB-BEEE-DBDF4E8AA21A}"/>
              </a:ext>
            </a:extLst>
          </p:cNvPr>
          <p:cNvSpPr txBox="1">
            <a:spLocks noChangeAspect="1"/>
          </p:cNvSpPr>
          <p:nvPr/>
        </p:nvSpPr>
        <p:spPr>
          <a:xfrm>
            <a:off x="1572988" y="5898730"/>
            <a:ext cx="588618" cy="384721"/>
          </a:xfrm>
          <a:prstGeom prst="rect">
            <a:avLst/>
          </a:prstGeom>
          <a:noFill/>
        </p:spPr>
        <p:txBody>
          <a:bodyPr wrap="square" rtlCol="0">
            <a:spAutoFit/>
          </a:bodyPr>
          <a:lstStyle/>
          <a:p>
            <a:pPr algn="ctr"/>
            <a:r>
              <a:rPr lang="en-US" sz="900">
                <a:solidFill>
                  <a:schemeClr val="bg1"/>
                </a:solidFill>
              </a:rPr>
              <a:t>CORE</a:t>
            </a:r>
          </a:p>
          <a:p>
            <a:pPr algn="ctr"/>
            <a:r>
              <a:rPr lang="en-US" sz="1000">
                <a:solidFill>
                  <a:schemeClr val="bg1"/>
                </a:solidFill>
              </a:rPr>
              <a:t>SUM</a:t>
            </a:r>
          </a:p>
        </p:txBody>
      </p:sp>
      <p:sp>
        <p:nvSpPr>
          <p:cNvPr id="91" name="TextBox 90">
            <a:extLst>
              <a:ext uri="{FF2B5EF4-FFF2-40B4-BE49-F238E27FC236}">
                <a16:creationId xmlns:a16="http://schemas.microsoft.com/office/drawing/2014/main" id="{1C2AA984-77E6-4A3C-9277-4136C4FE9134}"/>
              </a:ext>
            </a:extLst>
          </p:cNvPr>
          <p:cNvSpPr txBox="1">
            <a:spLocks noChangeAspect="1"/>
          </p:cNvSpPr>
          <p:nvPr/>
        </p:nvSpPr>
        <p:spPr>
          <a:xfrm>
            <a:off x="2108776" y="5906424"/>
            <a:ext cx="533866" cy="369332"/>
          </a:xfrm>
          <a:prstGeom prst="rect">
            <a:avLst/>
          </a:prstGeom>
          <a:noFill/>
        </p:spPr>
        <p:txBody>
          <a:bodyPr wrap="square" rtlCol="0">
            <a:spAutoFit/>
          </a:bodyPr>
          <a:lstStyle/>
          <a:p>
            <a:pPr algn="ctr"/>
            <a:r>
              <a:rPr lang="en-US" sz="900">
                <a:solidFill>
                  <a:schemeClr val="bg1"/>
                </a:solidFill>
              </a:rPr>
              <a:t>CORE </a:t>
            </a:r>
          </a:p>
          <a:p>
            <a:pPr algn="ctr"/>
            <a:r>
              <a:rPr lang="en-US" sz="900">
                <a:solidFill>
                  <a:schemeClr val="bg1"/>
                </a:solidFill>
              </a:rPr>
              <a:t>MAP</a:t>
            </a:r>
          </a:p>
        </p:txBody>
      </p:sp>
      <p:sp>
        <p:nvSpPr>
          <p:cNvPr id="92" name="TextBox 91">
            <a:extLst>
              <a:ext uri="{FF2B5EF4-FFF2-40B4-BE49-F238E27FC236}">
                <a16:creationId xmlns:a16="http://schemas.microsoft.com/office/drawing/2014/main" id="{591FFE81-3EDC-48D6-B35E-995EF01C9B82}"/>
              </a:ext>
            </a:extLst>
          </p:cNvPr>
          <p:cNvSpPr txBox="1">
            <a:spLocks noChangeAspect="1"/>
          </p:cNvSpPr>
          <p:nvPr/>
        </p:nvSpPr>
        <p:spPr>
          <a:xfrm>
            <a:off x="2627837" y="5908704"/>
            <a:ext cx="480202" cy="369332"/>
          </a:xfrm>
          <a:prstGeom prst="rect">
            <a:avLst/>
          </a:prstGeom>
          <a:noFill/>
        </p:spPr>
        <p:txBody>
          <a:bodyPr wrap="square" rtlCol="0">
            <a:spAutoFit/>
          </a:bodyPr>
          <a:lstStyle/>
          <a:p>
            <a:pPr algn="ctr"/>
            <a:r>
              <a:rPr lang="en-US" sz="900">
                <a:solidFill>
                  <a:schemeClr val="bg1"/>
                </a:solidFill>
              </a:rPr>
              <a:t>RCS</a:t>
            </a:r>
          </a:p>
          <a:p>
            <a:pPr algn="ctr"/>
            <a:r>
              <a:rPr lang="en-US" sz="900">
                <a:solidFill>
                  <a:schemeClr val="bg1"/>
                </a:solidFill>
              </a:rPr>
              <a:t>SUM</a:t>
            </a:r>
          </a:p>
        </p:txBody>
      </p:sp>
      <p:sp>
        <p:nvSpPr>
          <p:cNvPr id="93" name="TextBox 92">
            <a:extLst>
              <a:ext uri="{FF2B5EF4-FFF2-40B4-BE49-F238E27FC236}">
                <a16:creationId xmlns:a16="http://schemas.microsoft.com/office/drawing/2014/main" id="{5106D25A-326E-46CE-A983-16A9F20E6815}"/>
              </a:ext>
            </a:extLst>
          </p:cNvPr>
          <p:cNvSpPr txBox="1">
            <a:spLocks noChangeAspect="1"/>
          </p:cNvSpPr>
          <p:nvPr/>
        </p:nvSpPr>
        <p:spPr>
          <a:xfrm>
            <a:off x="3136614" y="5914119"/>
            <a:ext cx="480202" cy="369332"/>
          </a:xfrm>
          <a:prstGeom prst="rect">
            <a:avLst/>
          </a:prstGeom>
          <a:noFill/>
        </p:spPr>
        <p:txBody>
          <a:bodyPr wrap="square" rtlCol="0">
            <a:spAutoFit/>
          </a:bodyPr>
          <a:lstStyle/>
          <a:p>
            <a:pPr algn="ctr"/>
            <a:r>
              <a:rPr lang="en-US" sz="900">
                <a:solidFill>
                  <a:schemeClr val="bg1"/>
                </a:solidFill>
              </a:rPr>
              <a:t>SYS</a:t>
            </a:r>
          </a:p>
          <a:p>
            <a:pPr algn="ctr"/>
            <a:r>
              <a:rPr lang="en-US" sz="900">
                <a:solidFill>
                  <a:schemeClr val="bg1"/>
                </a:solidFill>
              </a:rPr>
              <a:t>SUM</a:t>
            </a:r>
          </a:p>
        </p:txBody>
      </p:sp>
      <p:sp>
        <p:nvSpPr>
          <p:cNvPr id="94" name="TextBox 93">
            <a:extLst>
              <a:ext uri="{FF2B5EF4-FFF2-40B4-BE49-F238E27FC236}">
                <a16:creationId xmlns:a16="http://schemas.microsoft.com/office/drawing/2014/main" id="{1323BBA8-C6E0-4C72-B781-BBAC069EF524}"/>
              </a:ext>
            </a:extLst>
          </p:cNvPr>
          <p:cNvSpPr txBox="1">
            <a:spLocks noChangeAspect="1"/>
          </p:cNvSpPr>
          <p:nvPr/>
        </p:nvSpPr>
        <p:spPr>
          <a:xfrm>
            <a:off x="3661912" y="5926322"/>
            <a:ext cx="671916" cy="369333"/>
          </a:xfrm>
          <a:prstGeom prst="rect">
            <a:avLst/>
          </a:prstGeom>
          <a:noFill/>
        </p:spPr>
        <p:txBody>
          <a:bodyPr wrap="square" rtlCol="0">
            <a:spAutoFit/>
          </a:bodyPr>
          <a:lstStyle/>
          <a:p>
            <a:r>
              <a:rPr lang="en-US" sz="900"/>
              <a:t>SHOW</a:t>
            </a:r>
          </a:p>
          <a:p>
            <a:r>
              <a:rPr lang="en-US" sz="900"/>
              <a:t>LEGEND</a:t>
            </a:r>
          </a:p>
        </p:txBody>
      </p:sp>
      <p:sp>
        <p:nvSpPr>
          <p:cNvPr id="95" name="TextBox 94">
            <a:extLst>
              <a:ext uri="{FF2B5EF4-FFF2-40B4-BE49-F238E27FC236}">
                <a16:creationId xmlns:a16="http://schemas.microsoft.com/office/drawing/2014/main" id="{264AD9F0-28C4-4791-990E-1D060BCE394F}"/>
              </a:ext>
            </a:extLst>
          </p:cNvPr>
          <p:cNvSpPr txBox="1">
            <a:spLocks noChangeAspect="1"/>
          </p:cNvSpPr>
          <p:nvPr/>
        </p:nvSpPr>
        <p:spPr>
          <a:xfrm>
            <a:off x="4377509" y="5905532"/>
            <a:ext cx="715250" cy="369333"/>
          </a:xfrm>
          <a:prstGeom prst="rect">
            <a:avLst/>
          </a:prstGeom>
          <a:noFill/>
        </p:spPr>
        <p:txBody>
          <a:bodyPr wrap="square" rtlCol="0">
            <a:spAutoFit/>
          </a:bodyPr>
          <a:lstStyle/>
          <a:p>
            <a:r>
              <a:rPr lang="en-US" sz="900"/>
              <a:t>PRINT</a:t>
            </a:r>
          </a:p>
          <a:p>
            <a:r>
              <a:rPr lang="en-US" sz="900"/>
              <a:t>SCREEN</a:t>
            </a:r>
          </a:p>
        </p:txBody>
      </p:sp>
      <p:sp>
        <p:nvSpPr>
          <p:cNvPr id="96" name="TextBox 95">
            <a:extLst>
              <a:ext uri="{FF2B5EF4-FFF2-40B4-BE49-F238E27FC236}">
                <a16:creationId xmlns:a16="http://schemas.microsoft.com/office/drawing/2014/main" id="{C2C4EFF8-7B71-4232-8D60-C46F624F4404}"/>
              </a:ext>
            </a:extLst>
          </p:cNvPr>
          <p:cNvSpPr txBox="1">
            <a:spLocks noChangeAspect="1"/>
          </p:cNvSpPr>
          <p:nvPr/>
        </p:nvSpPr>
        <p:spPr>
          <a:xfrm>
            <a:off x="6004442" y="5974781"/>
            <a:ext cx="984497" cy="230833"/>
          </a:xfrm>
          <a:prstGeom prst="rect">
            <a:avLst/>
          </a:prstGeom>
          <a:noFill/>
        </p:spPr>
        <p:txBody>
          <a:bodyPr wrap="square" rtlCol="0">
            <a:spAutoFit/>
          </a:bodyPr>
          <a:lstStyle/>
          <a:p>
            <a:r>
              <a:rPr lang="en-US" sz="900"/>
              <a:t>DIRECTORY</a:t>
            </a:r>
          </a:p>
        </p:txBody>
      </p:sp>
      <p:grpSp>
        <p:nvGrpSpPr>
          <p:cNvPr id="136" name="Group 135">
            <a:extLst>
              <a:ext uri="{FF2B5EF4-FFF2-40B4-BE49-F238E27FC236}">
                <a16:creationId xmlns:a16="http://schemas.microsoft.com/office/drawing/2014/main" id="{5433376A-55FD-4989-9783-85A7A91770C2}"/>
              </a:ext>
            </a:extLst>
          </p:cNvPr>
          <p:cNvGrpSpPr/>
          <p:nvPr/>
        </p:nvGrpSpPr>
        <p:grpSpPr>
          <a:xfrm>
            <a:off x="7185262" y="1877999"/>
            <a:ext cx="4571386" cy="2205943"/>
            <a:chOff x="7721591" y="1350407"/>
            <a:chExt cx="4304151" cy="2205943"/>
          </a:xfrm>
        </p:grpSpPr>
        <p:sp>
          <p:nvSpPr>
            <p:cNvPr id="137" name="Rectangle 136">
              <a:extLst>
                <a:ext uri="{FF2B5EF4-FFF2-40B4-BE49-F238E27FC236}">
                  <a16:creationId xmlns:a16="http://schemas.microsoft.com/office/drawing/2014/main" id="{22F9DF7A-2DC0-4E86-828A-1456504C7CC6}"/>
                </a:ext>
              </a:extLst>
            </p:cNvPr>
            <p:cNvSpPr/>
            <p:nvPr/>
          </p:nvSpPr>
          <p:spPr>
            <a:xfrm>
              <a:off x="7721592" y="1350407"/>
              <a:ext cx="4304150" cy="21895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137">
              <a:extLst>
                <a:ext uri="{FF2B5EF4-FFF2-40B4-BE49-F238E27FC236}">
                  <a16:creationId xmlns:a16="http://schemas.microsoft.com/office/drawing/2014/main" id="{4A8F5FFB-3627-4F83-99CB-1142538AB6EB}"/>
                </a:ext>
              </a:extLst>
            </p:cNvPr>
            <p:cNvSpPr/>
            <p:nvPr/>
          </p:nvSpPr>
          <p:spPr>
            <a:xfrm>
              <a:off x="7721591" y="1353428"/>
              <a:ext cx="4304151" cy="8725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9" name="TextBox 138">
              <a:extLst>
                <a:ext uri="{FF2B5EF4-FFF2-40B4-BE49-F238E27FC236}">
                  <a16:creationId xmlns:a16="http://schemas.microsoft.com/office/drawing/2014/main" id="{D9DB5F9E-848D-4C3B-A957-5D0734FFBFB3}"/>
                </a:ext>
              </a:extLst>
            </p:cNvPr>
            <p:cNvSpPr txBox="1"/>
            <p:nvPr/>
          </p:nvSpPr>
          <p:spPr>
            <a:xfrm>
              <a:off x="7771945" y="1498885"/>
              <a:ext cx="2974227" cy="184665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t>NAME: Raina Galadriel</a:t>
              </a:r>
            </a:p>
            <a:p>
              <a:endParaRPr lang="en-US" sz="1200">
                <a:solidFill>
                  <a:schemeClr val="bg1"/>
                </a:solidFill>
              </a:endParaRPr>
            </a:p>
            <a:p>
              <a:r>
                <a:rPr lang="en-US" sz="1200" b="1"/>
                <a:t>ORGANIZATION: </a:t>
              </a:r>
              <a:r>
                <a:rPr lang="en-US" sz="1200" b="1">
                  <a:solidFill>
                    <a:srgbClr val="0070C0"/>
                  </a:solidFill>
                </a:rPr>
                <a:t>Seaside NUCLEAR </a:t>
              </a:r>
            </a:p>
            <a:p>
              <a:r>
                <a:rPr lang="en-US" sz="1200" b="1">
                  <a:solidFill>
                    <a:srgbClr val="0070C0"/>
                  </a:solidFill>
                </a:rPr>
                <a:t>                              POWER PLANT</a:t>
              </a:r>
            </a:p>
            <a:p>
              <a:endParaRPr lang="en-US" sz="1200">
                <a:solidFill>
                  <a:schemeClr val="bg1"/>
                </a:solidFill>
              </a:endParaRPr>
            </a:p>
            <a:p>
              <a:r>
                <a:rPr lang="en-US" sz="1200" b="1"/>
                <a:t>RESPONSIBILITIES: </a:t>
              </a:r>
              <a:r>
                <a:rPr lang="en-US" sz="1200" b="1">
                  <a:solidFill>
                    <a:srgbClr val="0070C0"/>
                  </a:solidFill>
                </a:rPr>
                <a:t>CONTROL 		ROOM SUPERVISOR</a:t>
              </a:r>
            </a:p>
            <a:p>
              <a:endParaRPr lang="en-US" sz="1200">
                <a:solidFill>
                  <a:srgbClr val="FA5309"/>
                </a:solidFill>
              </a:endParaRPr>
            </a:p>
            <a:p>
              <a:r>
                <a:rPr lang="en-US" sz="1200" b="1"/>
                <a:t>SPECIALTY: </a:t>
              </a:r>
              <a:r>
                <a:rPr lang="en-US" sz="1200" b="1">
                  <a:solidFill>
                    <a:srgbClr val="0070C0"/>
                  </a:solidFill>
                </a:rPr>
                <a:t>NUCLEAR ENGINEERING</a:t>
              </a:r>
            </a:p>
          </p:txBody>
        </p:sp>
        <p:sp>
          <p:nvSpPr>
            <p:cNvPr id="140" name="Rectangle 139">
              <a:extLst>
                <a:ext uri="{FF2B5EF4-FFF2-40B4-BE49-F238E27FC236}">
                  <a16:creationId xmlns:a16="http://schemas.microsoft.com/office/drawing/2014/main" id="{234B6E93-9986-45B9-9514-B6F24583F926}"/>
                </a:ext>
              </a:extLst>
            </p:cNvPr>
            <p:cNvSpPr/>
            <p:nvPr/>
          </p:nvSpPr>
          <p:spPr>
            <a:xfrm>
              <a:off x="7721593" y="3469481"/>
              <a:ext cx="4304149" cy="8686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41" name="Picture 140">
              <a:extLst>
                <a:ext uri="{FF2B5EF4-FFF2-40B4-BE49-F238E27FC236}">
                  <a16:creationId xmlns:a16="http://schemas.microsoft.com/office/drawing/2014/main" id="{6AD82337-6E20-4E61-9DE9-1DC00999873C}"/>
                </a:ext>
              </a:extLst>
            </p:cNvPr>
            <p:cNvPicPr>
              <a:picLocks noChangeAspect="1"/>
            </p:cNvPicPr>
            <p:nvPr/>
          </p:nvPicPr>
          <p:blipFill rotWithShape="1">
            <a:blip r:embed="rId4">
              <a:extLst>
                <a:ext uri="{28A0092B-C50C-407E-A947-70E740481C1C}">
                  <a14:useLocalDpi xmlns:a14="http://schemas.microsoft.com/office/drawing/2010/main" val="0"/>
                </a:ext>
              </a:extLst>
            </a:blip>
            <a:srcRect l="10629" r="8270"/>
            <a:stretch/>
          </p:blipFill>
          <p:spPr>
            <a:xfrm>
              <a:off x="10544968" y="1598444"/>
              <a:ext cx="1377513" cy="1732517"/>
            </a:xfrm>
            <a:prstGeom prst="rect">
              <a:avLst/>
            </a:prstGeom>
          </p:spPr>
        </p:pic>
      </p:grpSp>
      <p:sp>
        <p:nvSpPr>
          <p:cNvPr id="143" name="TextBox 142">
            <a:extLst>
              <a:ext uri="{FF2B5EF4-FFF2-40B4-BE49-F238E27FC236}">
                <a16:creationId xmlns:a16="http://schemas.microsoft.com/office/drawing/2014/main" id="{42EE5C09-C3AA-468D-A0B4-906B280295B3}"/>
              </a:ext>
            </a:extLst>
          </p:cNvPr>
          <p:cNvSpPr txBox="1"/>
          <p:nvPr/>
        </p:nvSpPr>
        <p:spPr>
          <a:xfrm>
            <a:off x="7193777" y="4183151"/>
            <a:ext cx="4435771" cy="1815882"/>
          </a:xfrm>
          <a:prstGeom prst="rect">
            <a:avLst/>
          </a:prstGeom>
          <a:noFill/>
        </p:spPr>
        <p:txBody>
          <a:bodyPr wrap="square">
            <a:spAutoFit/>
          </a:bodyPr>
          <a:lstStyle/>
          <a:p>
            <a:r>
              <a:rPr lang="en-US" sz="1600" i="1">
                <a:solidFill>
                  <a:srgbClr val="0070C0"/>
                </a:solidFill>
                <a:latin typeface="+mj-lt"/>
              </a:rPr>
              <a:t>“Are we safe?  Well, it depends on how you look at this event. Digitally, we have no idea what is going on inside the core.  Thankfully, our analog system was never uninstalled.  Per the analog system, we are fine.”</a:t>
            </a:r>
          </a:p>
          <a:p>
            <a:endParaRPr lang="en-US" sz="1600" i="1">
              <a:solidFill>
                <a:srgbClr val="0070C0"/>
              </a:solidFill>
              <a:latin typeface="+mj-lt"/>
            </a:endParaRPr>
          </a:p>
          <a:p>
            <a:r>
              <a:rPr lang="en-US" sz="1600" i="1">
                <a:solidFill>
                  <a:srgbClr val="0070C0"/>
                </a:solidFill>
                <a:latin typeface="+mj-lt"/>
              </a:rPr>
              <a:t>					- Raina Galadriel</a:t>
            </a:r>
          </a:p>
        </p:txBody>
      </p:sp>
      <p:sp>
        <p:nvSpPr>
          <p:cNvPr id="2" name="Slide Number Placeholder 1">
            <a:extLst>
              <a:ext uri="{FF2B5EF4-FFF2-40B4-BE49-F238E27FC236}">
                <a16:creationId xmlns:a16="http://schemas.microsoft.com/office/drawing/2014/main" id="{6EFCEF79-84CF-4A7C-A380-71F1FF98BCBE}"/>
              </a:ext>
            </a:extLst>
          </p:cNvPr>
          <p:cNvSpPr>
            <a:spLocks noGrp="1"/>
          </p:cNvSpPr>
          <p:nvPr>
            <p:ph type="sldNum" sz="quarter" idx="12"/>
          </p:nvPr>
        </p:nvSpPr>
        <p:spPr/>
        <p:txBody>
          <a:bodyPr/>
          <a:lstStyle/>
          <a:p>
            <a:fld id="{702AF0C8-B6CA-4461-B059-8C4FB5CEC835}" type="slidenum">
              <a:rPr lang="en-US" smtClean="0"/>
              <a:t>21</a:t>
            </a:fld>
            <a:endParaRPr lang="en-US"/>
          </a:p>
        </p:txBody>
      </p:sp>
    </p:spTree>
    <p:extLst>
      <p:ext uri="{BB962C8B-B14F-4D97-AF65-F5344CB8AC3E}">
        <p14:creationId xmlns:p14="http://schemas.microsoft.com/office/powerpoint/2010/main" val="3295941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09600" y="365125"/>
            <a:ext cx="100441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Scenario Update #4: Are We Safe? </a:t>
            </a:r>
            <a:br>
              <a:rPr lang="en-US" sz="2500">
                <a:solidFill>
                  <a:srgbClr val="002060"/>
                </a:solidFill>
              </a:rPr>
            </a:br>
            <a:r>
              <a:rPr lang="en-US" sz="1600">
                <a:solidFill>
                  <a:srgbClr val="0070C0"/>
                </a:solidFill>
              </a:rPr>
              <a:t>January 26, 2019 [SATURDAY] @ 1723</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11898" y="507742"/>
            <a:ext cx="4933949" cy="646331"/>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Which system should we trust for our safety data?</a:t>
            </a:r>
          </a:p>
          <a:p>
            <a:pPr marL="285750" indent="-285750">
              <a:buFont typeface="Arial" panose="020B0604020202020204" pitchFamily="34" charset="0"/>
              <a:buChar char="•"/>
            </a:pPr>
            <a:r>
              <a:rPr lang="en-US" sz="1200">
                <a:solidFill>
                  <a:srgbClr val="002060"/>
                </a:solidFill>
                <a:latin typeface="+mj-lt"/>
              </a:rPr>
              <a:t>Is this system safe or should we SCRAM?</a:t>
            </a:r>
          </a:p>
          <a:p>
            <a:pPr marL="285750" indent="-285750">
              <a:buFont typeface="Arial" panose="020B0604020202020204" pitchFamily="34" charset="0"/>
              <a:buChar char="•"/>
            </a:pPr>
            <a:endParaRPr lang="en-US" sz="1200">
              <a:solidFill>
                <a:srgbClr val="002060"/>
              </a:solidFill>
              <a:latin typeface="+mj-lt"/>
            </a:endParaRPr>
          </a:p>
        </p:txBody>
      </p:sp>
      <p:cxnSp>
        <p:nvCxnSpPr>
          <p:cNvPr id="20" name="Straight Connector 19">
            <a:extLst>
              <a:ext uri="{FF2B5EF4-FFF2-40B4-BE49-F238E27FC236}">
                <a16:creationId xmlns:a16="http://schemas.microsoft.com/office/drawing/2014/main" id="{F9948BE0-F835-42AC-B953-7192E0558A59}"/>
              </a:ext>
            </a:extLst>
          </p:cNvPr>
          <p:cNvCxnSpPr>
            <a:cxnSpLocks/>
          </p:cNvCxnSpPr>
          <p:nvPr/>
        </p:nvCxnSpPr>
        <p:spPr>
          <a:xfrm flipV="1">
            <a:off x="6096000" y="417253"/>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0" name="Group 49">
            <a:extLst>
              <a:ext uri="{FF2B5EF4-FFF2-40B4-BE49-F238E27FC236}">
                <a16:creationId xmlns:a16="http://schemas.microsoft.com/office/drawing/2014/main" id="{4E98F7D5-3A4B-4EF0-8580-DC0B466CFD00}"/>
              </a:ext>
            </a:extLst>
          </p:cNvPr>
          <p:cNvGrpSpPr>
            <a:grpSpLocks noChangeAspect="1"/>
          </p:cNvGrpSpPr>
          <p:nvPr/>
        </p:nvGrpSpPr>
        <p:grpSpPr>
          <a:xfrm>
            <a:off x="1238250" y="1438478"/>
            <a:ext cx="9715500" cy="4946428"/>
            <a:chOff x="316383" y="1343166"/>
            <a:chExt cx="11577541" cy="5819326"/>
          </a:xfrm>
        </p:grpSpPr>
        <p:grpSp>
          <p:nvGrpSpPr>
            <p:cNvPr id="51" name="Group 50">
              <a:extLst>
                <a:ext uri="{FF2B5EF4-FFF2-40B4-BE49-F238E27FC236}">
                  <a16:creationId xmlns:a16="http://schemas.microsoft.com/office/drawing/2014/main" id="{7960D2F5-C2A6-419E-8C55-DF973D02AED3}"/>
                </a:ext>
              </a:extLst>
            </p:cNvPr>
            <p:cNvGrpSpPr/>
            <p:nvPr/>
          </p:nvGrpSpPr>
          <p:grpSpPr>
            <a:xfrm>
              <a:off x="7523706" y="1967550"/>
              <a:ext cx="4370218" cy="4150861"/>
              <a:chOff x="7523706" y="1967550"/>
              <a:chExt cx="4370218" cy="4150861"/>
            </a:xfrm>
          </p:grpSpPr>
          <p:grpSp>
            <p:nvGrpSpPr>
              <p:cNvPr id="112" name="Group 111">
                <a:extLst>
                  <a:ext uri="{FF2B5EF4-FFF2-40B4-BE49-F238E27FC236}">
                    <a16:creationId xmlns:a16="http://schemas.microsoft.com/office/drawing/2014/main" id="{BC3712A8-91C5-4ADA-B929-B65D7249CAAC}"/>
                  </a:ext>
                </a:extLst>
              </p:cNvPr>
              <p:cNvGrpSpPr/>
              <p:nvPr/>
            </p:nvGrpSpPr>
            <p:grpSpPr>
              <a:xfrm>
                <a:off x="7543799" y="2884394"/>
                <a:ext cx="4350124" cy="3234017"/>
                <a:chOff x="1035423" y="3254189"/>
                <a:chExt cx="4350124" cy="3234017"/>
              </a:xfrm>
            </p:grpSpPr>
            <p:sp>
              <p:nvSpPr>
                <p:cNvPr id="115" name="Rectangle 114">
                  <a:extLst>
                    <a:ext uri="{FF2B5EF4-FFF2-40B4-BE49-F238E27FC236}">
                      <a16:creationId xmlns:a16="http://schemas.microsoft.com/office/drawing/2014/main" id="{A1D7F79F-1AB1-4B20-8CDE-2D9C637CAD02}"/>
                    </a:ext>
                  </a:extLst>
                </p:cNvPr>
                <p:cNvSpPr/>
                <p:nvPr/>
              </p:nvSpPr>
              <p:spPr>
                <a:xfrm>
                  <a:off x="1035423" y="5570444"/>
                  <a:ext cx="4350124" cy="611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6" name="Rectangle 115">
                  <a:extLst>
                    <a:ext uri="{FF2B5EF4-FFF2-40B4-BE49-F238E27FC236}">
                      <a16:creationId xmlns:a16="http://schemas.microsoft.com/office/drawing/2014/main" id="{23995CC0-A3EE-44DD-9ECA-0A079C9BC32A}"/>
                    </a:ext>
                  </a:extLst>
                </p:cNvPr>
                <p:cNvSpPr/>
                <p:nvPr/>
              </p:nvSpPr>
              <p:spPr>
                <a:xfrm>
                  <a:off x="1035423" y="3254189"/>
                  <a:ext cx="4350124" cy="23173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PLENUM</a:t>
                  </a:r>
                </a:p>
              </p:txBody>
            </p:sp>
            <p:sp>
              <p:nvSpPr>
                <p:cNvPr id="117" name="Rectangle 116">
                  <a:extLst>
                    <a:ext uri="{FF2B5EF4-FFF2-40B4-BE49-F238E27FC236}">
                      <a16:creationId xmlns:a16="http://schemas.microsoft.com/office/drawing/2014/main" id="{B2401D48-2897-4CAC-9092-F33ADC53B743}"/>
                    </a:ext>
                  </a:extLst>
                </p:cNvPr>
                <p:cNvSpPr/>
                <p:nvPr/>
              </p:nvSpPr>
              <p:spPr>
                <a:xfrm>
                  <a:off x="1479176" y="5876365"/>
                  <a:ext cx="3462618" cy="611841"/>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solidFill>
                    </a:rPr>
                    <a:t>CORE</a:t>
                  </a:r>
                </a:p>
              </p:txBody>
            </p:sp>
          </p:grpSp>
          <p:sp>
            <p:nvSpPr>
              <p:cNvPr id="113" name="Arc 112">
                <a:extLst>
                  <a:ext uri="{FF2B5EF4-FFF2-40B4-BE49-F238E27FC236}">
                    <a16:creationId xmlns:a16="http://schemas.microsoft.com/office/drawing/2014/main" id="{7EFA1CE8-69E6-491C-9623-2401DF817EB7}"/>
                  </a:ext>
                </a:extLst>
              </p:cNvPr>
              <p:cNvSpPr/>
              <p:nvPr/>
            </p:nvSpPr>
            <p:spPr>
              <a:xfrm flipV="1">
                <a:off x="7523706" y="1967550"/>
                <a:ext cx="4370218" cy="1766559"/>
              </a:xfrm>
              <a:prstGeom prst="arc">
                <a:avLst>
                  <a:gd name="adj1" fmla="val 21376219"/>
                  <a:gd name="adj2" fmla="val 10887825"/>
                </a:avLst>
              </a:prstGeom>
              <a:ln>
                <a:solidFill>
                  <a:srgbClr val="1419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4" name="TextBox 113">
                <a:extLst>
                  <a:ext uri="{FF2B5EF4-FFF2-40B4-BE49-F238E27FC236}">
                    <a16:creationId xmlns:a16="http://schemas.microsoft.com/office/drawing/2014/main" id="{C8DAA7BD-C336-4D6C-A303-0CBF1ADE3E3E}"/>
                  </a:ext>
                </a:extLst>
              </p:cNvPr>
              <p:cNvSpPr txBox="1"/>
              <p:nvPr/>
            </p:nvSpPr>
            <p:spPr>
              <a:xfrm>
                <a:off x="8656583" y="2273674"/>
                <a:ext cx="2104464" cy="369332"/>
              </a:xfrm>
              <a:prstGeom prst="rect">
                <a:avLst/>
              </a:prstGeom>
              <a:noFill/>
            </p:spPr>
            <p:txBody>
              <a:bodyPr wrap="square" rtlCol="0">
                <a:spAutoFit/>
              </a:bodyPr>
              <a:lstStyle/>
              <a:p>
                <a:pPr algn="ctr"/>
                <a:r>
                  <a:rPr lang="en-US" sz="1400"/>
                  <a:t>REACTOR HEAD</a:t>
                </a:r>
              </a:p>
            </p:txBody>
          </p:sp>
        </p:grpSp>
        <p:pic>
          <p:nvPicPr>
            <p:cNvPr id="52" name="Picture 51">
              <a:extLst>
                <a:ext uri="{FF2B5EF4-FFF2-40B4-BE49-F238E27FC236}">
                  <a16:creationId xmlns:a16="http://schemas.microsoft.com/office/drawing/2014/main" id="{8927A30B-5DBF-48CF-9158-E4620C3D80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5314" y="4362709"/>
              <a:ext cx="1627951" cy="2099461"/>
            </a:xfrm>
            <a:prstGeom prst="rect">
              <a:avLst/>
            </a:prstGeom>
          </p:spPr>
        </p:pic>
        <p:cxnSp>
          <p:nvCxnSpPr>
            <p:cNvPr id="53" name="Elbow Connector 10">
              <a:extLst>
                <a:ext uri="{FF2B5EF4-FFF2-40B4-BE49-F238E27FC236}">
                  <a16:creationId xmlns:a16="http://schemas.microsoft.com/office/drawing/2014/main" id="{991B6632-4B71-4B97-BA54-B20FF7657207}"/>
                </a:ext>
              </a:extLst>
            </p:cNvPr>
            <p:cNvCxnSpPr>
              <a:stCxn id="116" idx="1"/>
              <a:endCxn id="55" idx="3"/>
            </p:cNvCxnSpPr>
            <p:nvPr/>
          </p:nvCxnSpPr>
          <p:spPr>
            <a:xfrm rot="10800000">
              <a:off x="6481521" y="2380130"/>
              <a:ext cx="1062278" cy="1662952"/>
            </a:xfrm>
            <a:prstGeom prst="bentConnector3">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E78A2D3F-2DBE-4360-A36C-E95B5E64C74E}"/>
                </a:ext>
              </a:extLst>
            </p:cNvPr>
            <p:cNvSpPr txBox="1"/>
            <p:nvPr/>
          </p:nvSpPr>
          <p:spPr>
            <a:xfrm rot="16200000">
              <a:off x="5712126" y="3889260"/>
              <a:ext cx="2104464" cy="369333"/>
            </a:xfrm>
            <a:prstGeom prst="rect">
              <a:avLst/>
            </a:prstGeom>
            <a:noFill/>
          </p:spPr>
          <p:txBody>
            <a:bodyPr wrap="square" rtlCol="0">
              <a:spAutoFit/>
            </a:bodyPr>
            <a:lstStyle/>
            <a:p>
              <a:pPr algn="ctr"/>
              <a:r>
                <a:rPr lang="en-US" sz="1400"/>
                <a:t>SAFETY DATA</a:t>
              </a:r>
            </a:p>
          </p:txBody>
        </p:sp>
        <p:sp>
          <p:nvSpPr>
            <p:cNvPr id="55" name="Round Single Corner Rectangle 11">
              <a:extLst>
                <a:ext uri="{FF2B5EF4-FFF2-40B4-BE49-F238E27FC236}">
                  <a16:creationId xmlns:a16="http://schemas.microsoft.com/office/drawing/2014/main" id="{D9B291E3-A76F-4CF1-86DC-6DDF10FBE65E}"/>
                </a:ext>
              </a:extLst>
            </p:cNvPr>
            <p:cNvSpPr/>
            <p:nvPr/>
          </p:nvSpPr>
          <p:spPr>
            <a:xfrm>
              <a:off x="4615314" y="1499347"/>
              <a:ext cx="1866207" cy="1761565"/>
            </a:xfrm>
            <a:prstGeom prst="round1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ANALOG </a:t>
              </a:r>
            </a:p>
            <a:p>
              <a:pPr algn="ctr"/>
              <a:r>
                <a:rPr lang="en-US" sz="1400"/>
                <a:t>SYSTEM</a:t>
              </a:r>
            </a:p>
          </p:txBody>
        </p:sp>
        <p:cxnSp>
          <p:nvCxnSpPr>
            <p:cNvPr id="56" name="Elbow Connector 138">
              <a:extLst>
                <a:ext uri="{FF2B5EF4-FFF2-40B4-BE49-F238E27FC236}">
                  <a16:creationId xmlns:a16="http://schemas.microsoft.com/office/drawing/2014/main" id="{68F2EC9A-4EAD-47E4-B9A4-1177C8B5E1E1}"/>
                </a:ext>
              </a:extLst>
            </p:cNvPr>
            <p:cNvCxnSpPr>
              <a:stCxn id="116" idx="1"/>
              <a:endCxn id="52" idx="3"/>
            </p:cNvCxnSpPr>
            <p:nvPr/>
          </p:nvCxnSpPr>
          <p:spPr>
            <a:xfrm rot="10800000" flipV="1">
              <a:off x="6243265" y="4043082"/>
              <a:ext cx="1300534" cy="1369358"/>
            </a:xfrm>
            <a:prstGeom prst="bentConnector3">
              <a:avLst>
                <a:gd name="adj1" fmla="val 41728"/>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7E7C6C7C-6D0C-4EC2-B8DC-BE43998DD7E5}"/>
                </a:ext>
              </a:extLst>
            </p:cNvPr>
            <p:cNvGrpSpPr/>
            <p:nvPr/>
          </p:nvGrpSpPr>
          <p:grpSpPr>
            <a:xfrm>
              <a:off x="386679" y="4311379"/>
              <a:ext cx="2104464" cy="2388940"/>
              <a:chOff x="2764179" y="4321227"/>
              <a:chExt cx="2104464" cy="2388940"/>
            </a:xfrm>
          </p:grpSpPr>
          <p:sp>
            <p:nvSpPr>
              <p:cNvPr id="110" name="TextBox 109">
                <a:extLst>
                  <a:ext uri="{FF2B5EF4-FFF2-40B4-BE49-F238E27FC236}">
                    <a16:creationId xmlns:a16="http://schemas.microsoft.com/office/drawing/2014/main" id="{ADD0B50B-9CF9-4F14-9C28-96D061CA6745}"/>
                  </a:ext>
                </a:extLst>
              </p:cNvPr>
              <p:cNvSpPr txBox="1"/>
              <p:nvPr/>
            </p:nvSpPr>
            <p:spPr>
              <a:xfrm>
                <a:off x="2764179" y="5334225"/>
                <a:ext cx="2104464" cy="1375942"/>
              </a:xfrm>
              <a:prstGeom prst="rect">
                <a:avLst/>
              </a:prstGeom>
              <a:noFill/>
            </p:spPr>
            <p:txBody>
              <a:bodyPr wrap="square" rtlCol="0">
                <a:spAutoFit/>
              </a:bodyPr>
              <a:lstStyle/>
              <a:p>
                <a:pPr algn="ctr"/>
                <a:r>
                  <a:rPr lang="en-US" sz="1400"/>
                  <a:t>CONTROL </a:t>
                </a:r>
              </a:p>
              <a:p>
                <a:pPr algn="ctr"/>
                <a:r>
                  <a:rPr lang="en-US" sz="1400"/>
                  <a:t>ROOM </a:t>
                </a:r>
              </a:p>
              <a:p>
                <a:pPr algn="ctr"/>
                <a:r>
                  <a:rPr lang="en-US" sz="1400"/>
                  <a:t>SAFETY DISPLAY PARAMETERS SYSTEM</a:t>
                </a:r>
              </a:p>
            </p:txBody>
          </p:sp>
          <p:pic>
            <p:nvPicPr>
              <p:cNvPr id="111" name="Picture 110">
                <a:extLst>
                  <a:ext uri="{FF2B5EF4-FFF2-40B4-BE49-F238E27FC236}">
                    <a16:creationId xmlns:a16="http://schemas.microsoft.com/office/drawing/2014/main" id="{5EC74175-D140-4FAE-BB36-078AFAECE975}"/>
                  </a:ext>
                </a:extLst>
              </p:cNvPr>
              <p:cNvPicPr>
                <a:picLocks noChangeAspect="1"/>
              </p:cNvPicPr>
              <p:nvPr/>
            </p:nvPicPr>
            <p:blipFill>
              <a:blip r:embed="rId4"/>
              <a:stretch>
                <a:fillRect/>
              </a:stretch>
            </p:blipFill>
            <p:spPr>
              <a:xfrm>
                <a:off x="3314780" y="4321227"/>
                <a:ext cx="1003263" cy="1012998"/>
              </a:xfrm>
              <a:prstGeom prst="rect">
                <a:avLst/>
              </a:prstGeom>
            </p:spPr>
          </p:pic>
        </p:grpSp>
        <p:sp>
          <p:nvSpPr>
            <p:cNvPr id="97" name="TextBox 96">
              <a:extLst>
                <a:ext uri="{FF2B5EF4-FFF2-40B4-BE49-F238E27FC236}">
                  <a16:creationId xmlns:a16="http://schemas.microsoft.com/office/drawing/2014/main" id="{19ABE411-E745-417E-97DF-C9A78B3A6565}"/>
                </a:ext>
              </a:extLst>
            </p:cNvPr>
            <p:cNvSpPr txBox="1"/>
            <p:nvPr/>
          </p:nvSpPr>
          <p:spPr>
            <a:xfrm>
              <a:off x="4529457" y="6546939"/>
              <a:ext cx="2104463" cy="615553"/>
            </a:xfrm>
            <a:prstGeom prst="rect">
              <a:avLst/>
            </a:prstGeom>
            <a:noFill/>
          </p:spPr>
          <p:txBody>
            <a:bodyPr wrap="square" rtlCol="0">
              <a:spAutoFit/>
            </a:bodyPr>
            <a:lstStyle/>
            <a:p>
              <a:pPr algn="ctr"/>
              <a:r>
                <a:rPr lang="en-US" sz="1400"/>
                <a:t>TRICONEX CHANEL 1</a:t>
              </a:r>
            </a:p>
          </p:txBody>
        </p:sp>
        <p:cxnSp>
          <p:nvCxnSpPr>
            <p:cNvPr id="98" name="Elbow Connector 141">
              <a:extLst>
                <a:ext uri="{FF2B5EF4-FFF2-40B4-BE49-F238E27FC236}">
                  <a16:creationId xmlns:a16="http://schemas.microsoft.com/office/drawing/2014/main" id="{964FFD70-E930-43A5-AFD0-B35382062AB2}"/>
                </a:ext>
              </a:extLst>
            </p:cNvPr>
            <p:cNvCxnSpPr>
              <a:stCxn id="52" idx="1"/>
              <a:endCxn id="109" idx="2"/>
            </p:cNvCxnSpPr>
            <p:nvPr/>
          </p:nvCxnSpPr>
          <p:spPr>
            <a:xfrm rot="10800000">
              <a:off x="3679646" y="4968004"/>
              <a:ext cx="935669" cy="444437"/>
            </a:xfrm>
            <a:prstGeom prst="bentConnector2">
              <a:avLst/>
            </a:prstGeom>
            <a:ln w="38100">
              <a:solidFill>
                <a:srgbClr val="FA5309"/>
              </a:solidFill>
              <a:tailEnd type="triangle"/>
            </a:ln>
          </p:spPr>
          <p:style>
            <a:lnRef idx="1">
              <a:schemeClr val="accent1"/>
            </a:lnRef>
            <a:fillRef idx="0">
              <a:schemeClr val="accent1"/>
            </a:fillRef>
            <a:effectRef idx="0">
              <a:schemeClr val="accent1"/>
            </a:effectRef>
            <a:fontRef idx="minor">
              <a:schemeClr val="tx1"/>
            </a:fontRef>
          </p:style>
        </p:cxnSp>
        <p:grpSp>
          <p:nvGrpSpPr>
            <p:cNvPr id="99" name="Group 98">
              <a:extLst>
                <a:ext uri="{FF2B5EF4-FFF2-40B4-BE49-F238E27FC236}">
                  <a16:creationId xmlns:a16="http://schemas.microsoft.com/office/drawing/2014/main" id="{3F3B6DA2-4DEB-445C-B60C-B7B33AB1F857}"/>
                </a:ext>
              </a:extLst>
            </p:cNvPr>
            <p:cNvGrpSpPr/>
            <p:nvPr/>
          </p:nvGrpSpPr>
          <p:grpSpPr>
            <a:xfrm>
              <a:off x="2678259" y="3386241"/>
              <a:ext cx="2104464" cy="1581762"/>
              <a:chOff x="2815026" y="3752463"/>
              <a:chExt cx="2104464" cy="1581762"/>
            </a:xfrm>
          </p:grpSpPr>
          <p:sp>
            <p:nvSpPr>
              <p:cNvPr id="108" name="TextBox 107">
                <a:extLst>
                  <a:ext uri="{FF2B5EF4-FFF2-40B4-BE49-F238E27FC236}">
                    <a16:creationId xmlns:a16="http://schemas.microsoft.com/office/drawing/2014/main" id="{4D89BA9E-FEC4-481A-820A-C0933C47AA4B}"/>
                  </a:ext>
                </a:extLst>
              </p:cNvPr>
              <p:cNvSpPr txBox="1"/>
              <p:nvPr/>
            </p:nvSpPr>
            <p:spPr>
              <a:xfrm>
                <a:off x="2815026" y="3752463"/>
                <a:ext cx="2104464" cy="615553"/>
              </a:xfrm>
              <a:prstGeom prst="rect">
                <a:avLst/>
              </a:prstGeom>
              <a:noFill/>
            </p:spPr>
            <p:txBody>
              <a:bodyPr wrap="square" rtlCol="0">
                <a:spAutoFit/>
              </a:bodyPr>
              <a:lstStyle/>
              <a:p>
                <a:pPr algn="ctr"/>
                <a:r>
                  <a:rPr lang="en-US" sz="1400"/>
                  <a:t>Maintenance Station</a:t>
                </a:r>
              </a:p>
            </p:txBody>
          </p:sp>
          <p:pic>
            <p:nvPicPr>
              <p:cNvPr id="109" name="Picture 108">
                <a:extLst>
                  <a:ext uri="{FF2B5EF4-FFF2-40B4-BE49-F238E27FC236}">
                    <a16:creationId xmlns:a16="http://schemas.microsoft.com/office/drawing/2014/main" id="{2480004F-1BC1-4AC6-AD6C-263DBE7758CC}"/>
                  </a:ext>
                </a:extLst>
              </p:cNvPr>
              <p:cNvPicPr>
                <a:picLocks noChangeAspect="1"/>
              </p:cNvPicPr>
              <p:nvPr/>
            </p:nvPicPr>
            <p:blipFill>
              <a:blip r:embed="rId4"/>
              <a:stretch>
                <a:fillRect/>
              </a:stretch>
            </p:blipFill>
            <p:spPr>
              <a:xfrm>
                <a:off x="3314780" y="4321227"/>
                <a:ext cx="1003263" cy="1012998"/>
              </a:xfrm>
              <a:prstGeom prst="rect">
                <a:avLst/>
              </a:prstGeom>
            </p:spPr>
          </p:pic>
        </p:grpSp>
        <p:sp>
          <p:nvSpPr>
            <p:cNvPr id="100" name="TextBox 99">
              <a:extLst>
                <a:ext uri="{FF2B5EF4-FFF2-40B4-BE49-F238E27FC236}">
                  <a16:creationId xmlns:a16="http://schemas.microsoft.com/office/drawing/2014/main" id="{32304AEC-AED4-4184-A5E9-83C58BB6DD62}"/>
                </a:ext>
              </a:extLst>
            </p:cNvPr>
            <p:cNvSpPr txBox="1"/>
            <p:nvPr/>
          </p:nvSpPr>
          <p:spPr>
            <a:xfrm>
              <a:off x="316383" y="2287358"/>
              <a:ext cx="2104463" cy="1375942"/>
            </a:xfrm>
            <a:prstGeom prst="rect">
              <a:avLst/>
            </a:prstGeom>
            <a:noFill/>
          </p:spPr>
          <p:txBody>
            <a:bodyPr wrap="square" rtlCol="0">
              <a:spAutoFit/>
            </a:bodyPr>
            <a:lstStyle/>
            <a:p>
              <a:pPr algn="ctr"/>
              <a:r>
                <a:rPr lang="en-US" sz="1400"/>
                <a:t>CONTROL </a:t>
              </a:r>
            </a:p>
            <a:p>
              <a:pPr algn="ctr"/>
              <a:r>
                <a:rPr lang="en-US" sz="1400"/>
                <a:t>ROOM </a:t>
              </a:r>
            </a:p>
            <a:p>
              <a:pPr algn="ctr"/>
              <a:r>
                <a:rPr lang="en-US" sz="1400"/>
                <a:t>SAFETY DISPLAY PARAMETERS SYSTEM</a:t>
              </a:r>
            </a:p>
          </p:txBody>
        </p:sp>
        <p:pic>
          <p:nvPicPr>
            <p:cNvPr id="101" name="Picture 100">
              <a:extLst>
                <a:ext uri="{FF2B5EF4-FFF2-40B4-BE49-F238E27FC236}">
                  <a16:creationId xmlns:a16="http://schemas.microsoft.com/office/drawing/2014/main" id="{D8860709-0658-4FF6-8E1E-3F04701B2633}"/>
                </a:ext>
              </a:extLst>
            </p:cNvPr>
            <p:cNvPicPr>
              <a:picLocks noChangeAspect="1"/>
            </p:cNvPicPr>
            <p:nvPr/>
          </p:nvPicPr>
          <p:blipFill>
            <a:blip r:embed="rId5"/>
            <a:stretch>
              <a:fillRect/>
            </a:stretch>
          </p:blipFill>
          <p:spPr>
            <a:xfrm>
              <a:off x="1098895" y="1343166"/>
              <a:ext cx="617951" cy="810320"/>
            </a:xfrm>
            <a:prstGeom prst="rect">
              <a:avLst/>
            </a:prstGeom>
          </p:spPr>
        </p:pic>
        <p:cxnSp>
          <p:nvCxnSpPr>
            <p:cNvPr id="102" name="Elbow Connector 152">
              <a:extLst>
                <a:ext uri="{FF2B5EF4-FFF2-40B4-BE49-F238E27FC236}">
                  <a16:creationId xmlns:a16="http://schemas.microsoft.com/office/drawing/2014/main" id="{F6962E20-6625-44CE-8559-B6BFF487031B}"/>
                </a:ext>
              </a:extLst>
            </p:cNvPr>
            <p:cNvCxnSpPr>
              <a:stCxn id="52" idx="1"/>
              <a:endCxn id="111" idx="3"/>
            </p:cNvCxnSpPr>
            <p:nvPr/>
          </p:nvCxnSpPr>
          <p:spPr>
            <a:xfrm rot="10800000">
              <a:off x="1940544" y="4817878"/>
              <a:ext cx="2674771" cy="594562"/>
            </a:xfrm>
            <a:prstGeom prst="bentConnector3">
              <a:avLst>
                <a:gd name="adj1" fmla="val 73880"/>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Elbow Connector 156">
              <a:extLst>
                <a:ext uri="{FF2B5EF4-FFF2-40B4-BE49-F238E27FC236}">
                  <a16:creationId xmlns:a16="http://schemas.microsoft.com/office/drawing/2014/main" id="{33E97AFC-8A50-4284-A336-F5355F532116}"/>
                </a:ext>
              </a:extLst>
            </p:cNvPr>
            <p:cNvCxnSpPr>
              <a:stCxn id="55" idx="1"/>
              <a:endCxn id="101" idx="3"/>
            </p:cNvCxnSpPr>
            <p:nvPr/>
          </p:nvCxnSpPr>
          <p:spPr>
            <a:xfrm rot="10800000">
              <a:off x="1716846" y="1748326"/>
              <a:ext cx="2898468" cy="631804"/>
            </a:xfrm>
            <a:prstGeom prst="bentConnector3">
              <a:avLst>
                <a:gd name="adj1" fmla="val 50000"/>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37EAFE31-500D-4A4C-8B99-EEF0C80FB101}"/>
                </a:ext>
              </a:extLst>
            </p:cNvPr>
            <p:cNvSpPr txBox="1"/>
            <p:nvPr/>
          </p:nvSpPr>
          <p:spPr>
            <a:xfrm>
              <a:off x="2758386" y="2421195"/>
              <a:ext cx="2104464" cy="369332"/>
            </a:xfrm>
            <a:prstGeom prst="rect">
              <a:avLst/>
            </a:prstGeom>
            <a:noFill/>
          </p:spPr>
          <p:txBody>
            <a:bodyPr wrap="square" rtlCol="0">
              <a:spAutoFit/>
            </a:bodyPr>
            <a:lstStyle/>
            <a:p>
              <a:pPr algn="ctr"/>
              <a:r>
                <a:rPr lang="en-US" sz="1400"/>
                <a:t>ANALOG</a:t>
              </a:r>
            </a:p>
          </p:txBody>
        </p:sp>
        <p:sp>
          <p:nvSpPr>
            <p:cNvPr id="105" name="TextBox 104">
              <a:extLst>
                <a:ext uri="{FF2B5EF4-FFF2-40B4-BE49-F238E27FC236}">
                  <a16:creationId xmlns:a16="http://schemas.microsoft.com/office/drawing/2014/main" id="{7500D1B3-3AA2-4A74-8236-8D6D876F4B6B}"/>
                </a:ext>
              </a:extLst>
            </p:cNvPr>
            <p:cNvSpPr txBox="1"/>
            <p:nvPr/>
          </p:nvSpPr>
          <p:spPr>
            <a:xfrm>
              <a:off x="2678298" y="5440511"/>
              <a:ext cx="2104464" cy="369332"/>
            </a:xfrm>
            <a:prstGeom prst="rect">
              <a:avLst/>
            </a:prstGeom>
            <a:noFill/>
          </p:spPr>
          <p:txBody>
            <a:bodyPr wrap="square" rtlCol="0">
              <a:spAutoFit/>
            </a:bodyPr>
            <a:lstStyle/>
            <a:p>
              <a:pPr algn="ctr"/>
              <a:r>
                <a:rPr lang="en-US" sz="1400"/>
                <a:t>FIBER OPTIC</a:t>
              </a:r>
            </a:p>
          </p:txBody>
        </p:sp>
        <p:sp>
          <p:nvSpPr>
            <p:cNvPr id="106" name="TextBox 105">
              <a:extLst>
                <a:ext uri="{FF2B5EF4-FFF2-40B4-BE49-F238E27FC236}">
                  <a16:creationId xmlns:a16="http://schemas.microsoft.com/office/drawing/2014/main" id="{7D51A504-CB8A-4DC1-AED4-5B4CD7E2D54C}"/>
                </a:ext>
              </a:extLst>
            </p:cNvPr>
            <p:cNvSpPr txBox="1"/>
            <p:nvPr/>
          </p:nvSpPr>
          <p:spPr>
            <a:xfrm>
              <a:off x="621864" y="4222376"/>
              <a:ext cx="1576730" cy="1015663"/>
            </a:xfrm>
            <a:prstGeom prst="rect">
              <a:avLst/>
            </a:prstGeom>
            <a:noFill/>
          </p:spPr>
          <p:txBody>
            <a:bodyPr wrap="square" rtlCol="0">
              <a:spAutoFit/>
            </a:bodyPr>
            <a:lstStyle/>
            <a:p>
              <a:pPr algn="ctr"/>
              <a:r>
                <a:rPr lang="en-US" sz="6000">
                  <a:solidFill>
                    <a:srgbClr val="FF0000"/>
                  </a:solidFill>
                </a:rPr>
                <a:t>X</a:t>
              </a:r>
            </a:p>
          </p:txBody>
        </p:sp>
        <p:sp>
          <p:nvSpPr>
            <p:cNvPr id="107" name="TextBox 106">
              <a:extLst>
                <a:ext uri="{FF2B5EF4-FFF2-40B4-BE49-F238E27FC236}">
                  <a16:creationId xmlns:a16="http://schemas.microsoft.com/office/drawing/2014/main" id="{B5CBD1A6-0459-4DCF-8672-1A7FBD7E1482}"/>
                </a:ext>
              </a:extLst>
            </p:cNvPr>
            <p:cNvSpPr txBox="1"/>
            <p:nvPr/>
          </p:nvSpPr>
          <p:spPr>
            <a:xfrm>
              <a:off x="3022253" y="3925817"/>
              <a:ext cx="1576730" cy="1015663"/>
            </a:xfrm>
            <a:prstGeom prst="rect">
              <a:avLst/>
            </a:prstGeom>
            <a:noFill/>
          </p:spPr>
          <p:txBody>
            <a:bodyPr wrap="square" rtlCol="0">
              <a:spAutoFit/>
            </a:bodyPr>
            <a:lstStyle/>
            <a:p>
              <a:pPr algn="ctr"/>
              <a:r>
                <a:rPr lang="en-US" sz="6000">
                  <a:solidFill>
                    <a:srgbClr val="FF0000"/>
                  </a:solidFill>
                </a:rPr>
                <a:t>X</a:t>
              </a:r>
            </a:p>
          </p:txBody>
        </p:sp>
      </p:grpSp>
      <p:sp>
        <p:nvSpPr>
          <p:cNvPr id="2" name="Slide Number Placeholder 1">
            <a:extLst>
              <a:ext uri="{FF2B5EF4-FFF2-40B4-BE49-F238E27FC236}">
                <a16:creationId xmlns:a16="http://schemas.microsoft.com/office/drawing/2014/main" id="{07BA085B-5CB1-4E8E-9394-2DFC44F85919}"/>
              </a:ext>
            </a:extLst>
          </p:cNvPr>
          <p:cNvSpPr>
            <a:spLocks noGrp="1"/>
          </p:cNvSpPr>
          <p:nvPr>
            <p:ph type="sldNum" sz="quarter" idx="12"/>
          </p:nvPr>
        </p:nvSpPr>
        <p:spPr/>
        <p:txBody>
          <a:bodyPr/>
          <a:lstStyle/>
          <a:p>
            <a:fld id="{702AF0C8-B6CA-4461-B059-8C4FB5CEC835}" type="slidenum">
              <a:rPr lang="en-US" smtClean="0"/>
              <a:t>22</a:t>
            </a:fld>
            <a:endParaRPr lang="en-US"/>
          </a:p>
        </p:txBody>
      </p:sp>
    </p:spTree>
    <p:extLst>
      <p:ext uri="{BB962C8B-B14F-4D97-AF65-F5344CB8AC3E}">
        <p14:creationId xmlns:p14="http://schemas.microsoft.com/office/powerpoint/2010/main" val="669246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19126" y="365125"/>
            <a:ext cx="10034588"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Options Analysis</a:t>
            </a:r>
            <a:br>
              <a:rPr lang="en-US" sz="2500">
                <a:solidFill>
                  <a:srgbClr val="002060"/>
                </a:solidFill>
              </a:rPr>
            </a:br>
            <a:r>
              <a:rPr lang="en-US" sz="1600">
                <a:solidFill>
                  <a:srgbClr val="0070C0"/>
                </a:solidFill>
              </a:rPr>
              <a:t>January 26, 2019 [SATURDAY] @ 1723</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19832" y="409121"/>
            <a:ext cx="4481507" cy="646331"/>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Is the plant safe?</a:t>
            </a:r>
          </a:p>
          <a:p>
            <a:pPr marL="285750" indent="-285750">
              <a:buFont typeface="Arial" panose="020B0604020202020204" pitchFamily="34" charset="0"/>
              <a:buChar char="•"/>
            </a:pPr>
            <a:r>
              <a:rPr lang="en-US" sz="1200">
                <a:solidFill>
                  <a:srgbClr val="002060"/>
                </a:solidFill>
                <a:latin typeface="+mj-lt"/>
              </a:rPr>
              <a:t>Who do we rely on for this type of information?</a:t>
            </a:r>
          </a:p>
          <a:p>
            <a:pPr marL="285750" indent="-285750">
              <a:buFont typeface="Arial" panose="020B0604020202020204" pitchFamily="34" charset="0"/>
              <a:buChar char="•"/>
            </a:pPr>
            <a:r>
              <a:rPr lang="en-US" sz="1200">
                <a:solidFill>
                  <a:srgbClr val="002060"/>
                </a:solidFill>
                <a:latin typeface="+mj-lt"/>
              </a:rPr>
              <a:t>Is this a cyber decision?</a:t>
            </a:r>
          </a:p>
        </p:txBody>
      </p:sp>
      <p:sp>
        <p:nvSpPr>
          <p:cNvPr id="22" name="TextBox 21">
            <a:extLst>
              <a:ext uri="{FF2B5EF4-FFF2-40B4-BE49-F238E27FC236}">
                <a16:creationId xmlns:a16="http://schemas.microsoft.com/office/drawing/2014/main" id="{69F10863-E59B-421D-AB15-FDFB1E2C277A}"/>
              </a:ext>
            </a:extLst>
          </p:cNvPr>
          <p:cNvSpPr txBox="1"/>
          <p:nvPr/>
        </p:nvSpPr>
        <p:spPr>
          <a:xfrm>
            <a:off x="619126" y="1294276"/>
            <a:ext cx="8016874" cy="400110"/>
          </a:xfrm>
          <a:prstGeom prst="rect">
            <a:avLst/>
          </a:prstGeom>
          <a:noFill/>
        </p:spPr>
        <p:txBody>
          <a:bodyPr wrap="square" lIns="91440" tIns="45720" rIns="91440" bIns="45720" rtlCol="0" anchor="t">
            <a:spAutoFit/>
          </a:bodyPr>
          <a:lstStyle/>
          <a:p>
            <a:r>
              <a:rPr lang="en-US" sz="2000">
                <a:solidFill>
                  <a:srgbClr val="FF0000"/>
                </a:solidFill>
                <a:latin typeface="+mj-lt"/>
              </a:rPr>
              <a:t>Prioritizing Actions</a:t>
            </a:r>
            <a:endParaRPr lang="en-US" sz="2000">
              <a:solidFill>
                <a:srgbClr val="FF0000"/>
              </a:solidFill>
              <a:highlight>
                <a:srgbClr val="FFFF00"/>
              </a:highlight>
              <a:cs typeface="Arial"/>
            </a:endParaRPr>
          </a:p>
        </p:txBody>
      </p:sp>
      <p:sp>
        <p:nvSpPr>
          <p:cNvPr id="11" name="Oval 10">
            <a:extLst>
              <a:ext uri="{FF2B5EF4-FFF2-40B4-BE49-F238E27FC236}">
                <a16:creationId xmlns:a16="http://schemas.microsoft.com/office/drawing/2014/main" id="{F2EF9BC4-358A-4DB1-BBAD-4B77F86BC9DA}"/>
              </a:ext>
            </a:extLst>
          </p:cNvPr>
          <p:cNvSpPr/>
          <p:nvPr/>
        </p:nvSpPr>
        <p:spPr>
          <a:xfrm>
            <a:off x="1375116" y="1922370"/>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1</a:t>
            </a:r>
          </a:p>
        </p:txBody>
      </p:sp>
      <p:sp>
        <p:nvSpPr>
          <p:cNvPr id="17" name="Oval 16">
            <a:extLst>
              <a:ext uri="{FF2B5EF4-FFF2-40B4-BE49-F238E27FC236}">
                <a16:creationId xmlns:a16="http://schemas.microsoft.com/office/drawing/2014/main" id="{35907BDF-038E-4BC6-949F-A3AE53A41ED6}"/>
              </a:ext>
            </a:extLst>
          </p:cNvPr>
          <p:cNvSpPr/>
          <p:nvPr/>
        </p:nvSpPr>
        <p:spPr>
          <a:xfrm>
            <a:off x="4047442" y="1922370"/>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2</a:t>
            </a:r>
          </a:p>
        </p:txBody>
      </p:sp>
      <p:sp>
        <p:nvSpPr>
          <p:cNvPr id="18" name="Oval 17">
            <a:extLst>
              <a:ext uri="{FF2B5EF4-FFF2-40B4-BE49-F238E27FC236}">
                <a16:creationId xmlns:a16="http://schemas.microsoft.com/office/drawing/2014/main" id="{B2198A0F-66A5-47D9-88E8-7DFE9D66A9EA}"/>
              </a:ext>
            </a:extLst>
          </p:cNvPr>
          <p:cNvSpPr/>
          <p:nvPr/>
        </p:nvSpPr>
        <p:spPr>
          <a:xfrm>
            <a:off x="6852043" y="1922369"/>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3</a:t>
            </a:r>
          </a:p>
        </p:txBody>
      </p:sp>
      <p:sp>
        <p:nvSpPr>
          <p:cNvPr id="19" name="TextBox 18">
            <a:extLst>
              <a:ext uri="{FF2B5EF4-FFF2-40B4-BE49-F238E27FC236}">
                <a16:creationId xmlns:a16="http://schemas.microsoft.com/office/drawing/2014/main" id="{2A02840D-9FAD-4DCF-947C-B391CDF991D9}"/>
              </a:ext>
            </a:extLst>
          </p:cNvPr>
          <p:cNvSpPr txBox="1"/>
          <p:nvPr/>
        </p:nvSpPr>
        <p:spPr>
          <a:xfrm>
            <a:off x="602639" y="3311115"/>
            <a:ext cx="2542032" cy="3293209"/>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Trust digital data.  Plant is not safe.  Hit the SCRAM button and begin emergency procedures.</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 Ensures plant safety.</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 Negative impacts from publicity, governance, money, and operations.</a:t>
            </a:r>
          </a:p>
        </p:txBody>
      </p:sp>
      <p:sp>
        <p:nvSpPr>
          <p:cNvPr id="20" name="TextBox 19">
            <a:extLst>
              <a:ext uri="{FF2B5EF4-FFF2-40B4-BE49-F238E27FC236}">
                <a16:creationId xmlns:a16="http://schemas.microsoft.com/office/drawing/2014/main" id="{58DBFE6E-C136-4C85-BA33-392D1F92CE23}"/>
              </a:ext>
            </a:extLst>
          </p:cNvPr>
          <p:cNvSpPr txBox="1"/>
          <p:nvPr/>
        </p:nvSpPr>
        <p:spPr>
          <a:xfrm>
            <a:off x="3356546" y="3311115"/>
            <a:ext cx="2542032" cy="2800767"/>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Trust analog data.  Plant is safe.  Digital system is down but analog is up.</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 Keeps plant running.</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 If analog data is wrong, plant could be in serious trouble.</a:t>
            </a:r>
          </a:p>
        </p:txBody>
      </p:sp>
      <p:sp>
        <p:nvSpPr>
          <p:cNvPr id="23" name="TextBox 22">
            <a:extLst>
              <a:ext uri="{FF2B5EF4-FFF2-40B4-BE49-F238E27FC236}">
                <a16:creationId xmlns:a16="http://schemas.microsoft.com/office/drawing/2014/main" id="{4755B5B8-1023-4D05-8474-EDC23AEC8EF7}"/>
              </a:ext>
            </a:extLst>
          </p:cNvPr>
          <p:cNvSpPr txBox="1"/>
          <p:nvPr/>
        </p:nvSpPr>
        <p:spPr>
          <a:xfrm>
            <a:off x="6293424" y="3255400"/>
            <a:ext cx="2542032" cy="3046988"/>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Don’t know what to trust.  Need more time to figure out solution.  Work with Raina to determine safety assurance.</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 Find data that you can trust to make a decision. </a:t>
            </a: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 Time</a:t>
            </a:r>
          </a:p>
        </p:txBody>
      </p:sp>
      <p:cxnSp>
        <p:nvCxnSpPr>
          <p:cNvPr id="24" name="Straight Connector 23">
            <a:extLst>
              <a:ext uri="{FF2B5EF4-FFF2-40B4-BE49-F238E27FC236}">
                <a16:creationId xmlns:a16="http://schemas.microsoft.com/office/drawing/2014/main" id="{6A26B690-DAEC-42FF-B1E3-301A40F526DF}"/>
              </a:ext>
            </a:extLst>
          </p:cNvPr>
          <p:cNvCxnSpPr>
            <a:cxnSpLocks/>
          </p:cNvCxnSpPr>
          <p:nvPr/>
        </p:nvCxnSpPr>
        <p:spPr>
          <a:xfrm flipV="1">
            <a:off x="6096000" y="407183"/>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53B1753F-E0BE-4D06-A3AD-E0B87CB0C892}"/>
              </a:ext>
            </a:extLst>
          </p:cNvPr>
          <p:cNvSpPr/>
          <p:nvPr/>
        </p:nvSpPr>
        <p:spPr>
          <a:xfrm>
            <a:off x="9656645" y="1922370"/>
            <a:ext cx="1160239" cy="1160239"/>
          </a:xfrm>
          <a:prstGeom prst="ellipse">
            <a:avLst/>
          </a:prstGeom>
          <a:solidFill>
            <a:srgbClr val="14192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t>Option 4</a:t>
            </a:r>
          </a:p>
        </p:txBody>
      </p:sp>
      <p:sp>
        <p:nvSpPr>
          <p:cNvPr id="14" name="TextBox 13">
            <a:extLst>
              <a:ext uri="{FF2B5EF4-FFF2-40B4-BE49-F238E27FC236}">
                <a16:creationId xmlns:a16="http://schemas.microsoft.com/office/drawing/2014/main" id="{73F3DA9C-4153-4D31-9FFF-B9F89C6FF847}"/>
              </a:ext>
            </a:extLst>
          </p:cNvPr>
          <p:cNvSpPr txBox="1"/>
          <p:nvPr/>
        </p:nvSpPr>
        <p:spPr>
          <a:xfrm>
            <a:off x="9047329" y="3311115"/>
            <a:ext cx="2542032" cy="2062103"/>
          </a:xfrm>
          <a:prstGeom prst="rect">
            <a:avLst/>
          </a:prstGeom>
          <a:noFill/>
        </p:spPr>
        <p:txBody>
          <a:bodyPr wrap="square" rtlCol="0">
            <a:spAutoFit/>
          </a:bodyPr>
          <a:lstStyle/>
          <a:p>
            <a:r>
              <a:rPr lang="en-US" sz="1600">
                <a:solidFill>
                  <a:srgbClr val="14192F"/>
                </a:solidFill>
                <a:latin typeface="+mj-lt"/>
              </a:rPr>
              <a:t>[</a:t>
            </a:r>
            <a:r>
              <a:rPr lang="en-US" sz="1600">
                <a:solidFill>
                  <a:srgbClr val="FF0000"/>
                </a:solidFill>
                <a:latin typeface="+mj-lt"/>
              </a:rPr>
              <a:t>ACTION</a:t>
            </a:r>
            <a:r>
              <a:rPr lang="en-US" sz="1600">
                <a:solidFill>
                  <a:srgbClr val="14192F"/>
                </a:solidFill>
                <a:latin typeface="+mj-lt"/>
              </a:rPr>
              <a:t>] – Participant Defined</a:t>
            </a:r>
            <a:endParaRPr lang="en-US" sz="1600">
              <a:solidFill>
                <a:srgbClr val="14192F"/>
              </a:solidFill>
              <a:highlight>
                <a:srgbClr val="FFFF00"/>
              </a:highlight>
              <a:latin typeface="+mj-lt"/>
            </a:endParaRP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PRO</a:t>
            </a:r>
            <a:r>
              <a:rPr lang="en-US" sz="1600">
                <a:solidFill>
                  <a:srgbClr val="14192F"/>
                </a:solidFill>
                <a:latin typeface="+mj-lt"/>
              </a:rPr>
              <a:t>] – Participant Defined </a:t>
            </a:r>
            <a:endParaRPr lang="en-US" sz="1600">
              <a:solidFill>
                <a:srgbClr val="14192F"/>
              </a:solidFill>
              <a:highlight>
                <a:srgbClr val="FFFF00"/>
              </a:highlight>
              <a:latin typeface="+mj-lt"/>
            </a:endParaRPr>
          </a:p>
          <a:p>
            <a:endParaRPr lang="en-US" sz="1600">
              <a:solidFill>
                <a:srgbClr val="14192F"/>
              </a:solidFill>
              <a:latin typeface="+mj-lt"/>
            </a:endParaRPr>
          </a:p>
          <a:p>
            <a:r>
              <a:rPr lang="en-US" sz="1600">
                <a:solidFill>
                  <a:srgbClr val="14192F"/>
                </a:solidFill>
                <a:latin typeface="+mj-lt"/>
              </a:rPr>
              <a:t>[</a:t>
            </a:r>
            <a:r>
              <a:rPr lang="en-US" sz="1600">
                <a:solidFill>
                  <a:srgbClr val="FF0000"/>
                </a:solidFill>
                <a:latin typeface="+mj-lt"/>
              </a:rPr>
              <a:t>CON</a:t>
            </a:r>
            <a:r>
              <a:rPr lang="en-US" sz="1600">
                <a:solidFill>
                  <a:srgbClr val="14192F"/>
                </a:solidFill>
                <a:latin typeface="+mj-lt"/>
              </a:rPr>
              <a:t>] – Participant Defined</a:t>
            </a:r>
            <a:endParaRPr lang="en-US" sz="1600">
              <a:solidFill>
                <a:srgbClr val="14192F"/>
              </a:solidFill>
              <a:highlight>
                <a:srgbClr val="FFFF00"/>
              </a:highlight>
              <a:latin typeface="+mj-lt"/>
            </a:endParaRPr>
          </a:p>
        </p:txBody>
      </p:sp>
      <p:sp>
        <p:nvSpPr>
          <p:cNvPr id="2" name="Slide Number Placeholder 1">
            <a:extLst>
              <a:ext uri="{FF2B5EF4-FFF2-40B4-BE49-F238E27FC236}">
                <a16:creationId xmlns:a16="http://schemas.microsoft.com/office/drawing/2014/main" id="{22327A14-59AD-4125-BD2D-D78EA000FAB0}"/>
              </a:ext>
            </a:extLst>
          </p:cNvPr>
          <p:cNvSpPr>
            <a:spLocks noGrp="1"/>
          </p:cNvSpPr>
          <p:nvPr>
            <p:ph type="sldNum" sz="quarter" idx="12"/>
          </p:nvPr>
        </p:nvSpPr>
        <p:spPr/>
        <p:txBody>
          <a:bodyPr/>
          <a:lstStyle/>
          <a:p>
            <a:fld id="{702AF0C8-B6CA-4461-B059-8C4FB5CEC835}" type="slidenum">
              <a:rPr lang="en-US" smtClean="0"/>
              <a:t>23</a:t>
            </a:fld>
            <a:endParaRPr lang="en-US"/>
          </a:p>
        </p:txBody>
      </p:sp>
    </p:spTree>
    <p:extLst>
      <p:ext uri="{BB962C8B-B14F-4D97-AF65-F5344CB8AC3E}">
        <p14:creationId xmlns:p14="http://schemas.microsoft.com/office/powerpoint/2010/main" val="3875343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16636" y="365125"/>
            <a:ext cx="10037077"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1800">
                <a:solidFill>
                  <a:srgbClr val="002060"/>
                </a:solidFill>
              </a:rPr>
              <a:t>IDENTITY     PROTECT     DETECT     RESPOND </a:t>
            </a:r>
            <a:br>
              <a:rPr lang="en-US" sz="2500">
                <a:solidFill>
                  <a:srgbClr val="002060"/>
                </a:solidFill>
              </a:rPr>
            </a:br>
            <a:r>
              <a:rPr lang="en-US" sz="1600">
                <a:solidFill>
                  <a:srgbClr val="0070C0"/>
                </a:solidFill>
              </a:rPr>
              <a:t>How did our system work? </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906826" y="435803"/>
            <a:ext cx="3631534" cy="646331"/>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What could we have done differently on the protection side?</a:t>
            </a:r>
          </a:p>
          <a:p>
            <a:pPr marL="285750" indent="-285750">
              <a:buFont typeface="Arial" panose="020B0604020202020204" pitchFamily="34" charset="0"/>
              <a:buChar char="•"/>
            </a:pPr>
            <a:r>
              <a:rPr lang="en-US" sz="1200">
                <a:solidFill>
                  <a:srgbClr val="002060"/>
                </a:solidFill>
                <a:latin typeface="+mj-lt"/>
              </a:rPr>
              <a:t>Detection and Response?</a:t>
            </a:r>
          </a:p>
        </p:txBody>
      </p:sp>
      <p:cxnSp>
        <p:nvCxnSpPr>
          <p:cNvPr id="14" name="Straight Connector 13">
            <a:extLst>
              <a:ext uri="{FF2B5EF4-FFF2-40B4-BE49-F238E27FC236}">
                <a16:creationId xmlns:a16="http://schemas.microsoft.com/office/drawing/2014/main" id="{D493061E-5EA4-427D-BD34-B4164962B7F0}"/>
              </a:ext>
            </a:extLst>
          </p:cNvPr>
          <p:cNvCxnSpPr>
            <a:cxnSpLocks/>
          </p:cNvCxnSpPr>
          <p:nvPr/>
        </p:nvCxnSpPr>
        <p:spPr>
          <a:xfrm flipV="1">
            <a:off x="6792525" y="43544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3A481A8-5938-4EC1-BF8E-28FBBBA9D287}"/>
              </a:ext>
            </a:extLst>
          </p:cNvPr>
          <p:cNvGrpSpPr/>
          <p:nvPr/>
        </p:nvGrpSpPr>
        <p:grpSpPr>
          <a:xfrm>
            <a:off x="616636" y="1296354"/>
            <a:ext cx="10985466" cy="3654239"/>
            <a:chOff x="630083" y="1150551"/>
            <a:chExt cx="10985466" cy="3654239"/>
          </a:xfrm>
        </p:grpSpPr>
        <p:grpSp>
          <p:nvGrpSpPr>
            <p:cNvPr id="10" name="Group 9">
              <a:extLst>
                <a:ext uri="{FF2B5EF4-FFF2-40B4-BE49-F238E27FC236}">
                  <a16:creationId xmlns:a16="http://schemas.microsoft.com/office/drawing/2014/main" id="{23CBB33F-BA23-49B5-82BB-C3236152AF06}"/>
                </a:ext>
              </a:extLst>
            </p:cNvPr>
            <p:cNvGrpSpPr/>
            <p:nvPr/>
          </p:nvGrpSpPr>
          <p:grpSpPr>
            <a:xfrm>
              <a:off x="630083" y="1150551"/>
              <a:ext cx="10985466" cy="3654239"/>
              <a:chOff x="630083" y="1150551"/>
              <a:chExt cx="10985466" cy="3654239"/>
            </a:xfrm>
          </p:grpSpPr>
          <p:grpSp>
            <p:nvGrpSpPr>
              <p:cNvPr id="13" name="Group 12">
                <a:extLst>
                  <a:ext uri="{FF2B5EF4-FFF2-40B4-BE49-F238E27FC236}">
                    <a16:creationId xmlns:a16="http://schemas.microsoft.com/office/drawing/2014/main" id="{867D8F85-5D49-4840-BD37-63C6C019EE4E}"/>
                  </a:ext>
                </a:extLst>
              </p:cNvPr>
              <p:cNvGrpSpPr/>
              <p:nvPr/>
            </p:nvGrpSpPr>
            <p:grpSpPr>
              <a:xfrm>
                <a:off x="763968" y="1150551"/>
                <a:ext cx="10626502" cy="3073147"/>
                <a:chOff x="763968" y="1150551"/>
                <a:chExt cx="10626502" cy="3073147"/>
              </a:xfrm>
            </p:grpSpPr>
            <p:sp>
              <p:nvSpPr>
                <p:cNvPr id="18" name="TextBox 17">
                  <a:extLst>
                    <a:ext uri="{FF2B5EF4-FFF2-40B4-BE49-F238E27FC236}">
                      <a16:creationId xmlns:a16="http://schemas.microsoft.com/office/drawing/2014/main" id="{6B60D4C7-1073-4E39-B07F-9ABA952D405E}"/>
                    </a:ext>
                  </a:extLst>
                </p:cNvPr>
                <p:cNvSpPr txBox="1"/>
                <p:nvPr/>
              </p:nvSpPr>
              <p:spPr>
                <a:xfrm>
                  <a:off x="3238277" y="1150551"/>
                  <a:ext cx="5950324" cy="584775"/>
                </a:xfrm>
                <a:prstGeom prst="rect">
                  <a:avLst/>
                </a:prstGeom>
                <a:noFill/>
              </p:spPr>
              <p:txBody>
                <a:bodyPr wrap="square" rtlCol="0">
                  <a:spAutoFit/>
                </a:bodyPr>
                <a:lstStyle/>
                <a:p>
                  <a:pPr algn="ctr"/>
                  <a:r>
                    <a:rPr lang="en-US" sz="3200" cap="all">
                      <a:solidFill>
                        <a:srgbClr val="002060"/>
                      </a:solidFill>
                      <a:latin typeface="Century Gothic" panose="020B0502020202020204" pitchFamily="34" charset="0"/>
                    </a:rPr>
                    <a:t>Cyber </a:t>
                  </a:r>
                  <a:r>
                    <a:rPr lang="en-US" sz="3200" b="1" cap="all">
                      <a:solidFill>
                        <a:srgbClr val="0070C0"/>
                      </a:solidFill>
                      <a:latin typeface="Century Gothic" panose="020B0502020202020204" pitchFamily="34" charset="0"/>
                    </a:rPr>
                    <a:t>Attack</a:t>
                  </a:r>
                  <a:r>
                    <a:rPr lang="en-US" sz="3200" cap="all">
                      <a:solidFill>
                        <a:schemeClr val="bg1"/>
                      </a:solidFill>
                      <a:latin typeface="Century Gothic" panose="020B0502020202020204" pitchFamily="34" charset="0"/>
                    </a:rPr>
                    <a:t> </a:t>
                  </a:r>
                  <a:r>
                    <a:rPr lang="en-US" sz="3200" cap="all">
                      <a:solidFill>
                        <a:srgbClr val="002060"/>
                      </a:solidFill>
                      <a:latin typeface="Century Gothic" panose="020B0502020202020204" pitchFamily="34" charset="0"/>
                    </a:rPr>
                    <a:t>Continuum</a:t>
                  </a:r>
                </a:p>
              </p:txBody>
            </p:sp>
            <p:grpSp>
              <p:nvGrpSpPr>
                <p:cNvPr id="19" name="Group 18">
                  <a:extLst>
                    <a:ext uri="{FF2B5EF4-FFF2-40B4-BE49-F238E27FC236}">
                      <a16:creationId xmlns:a16="http://schemas.microsoft.com/office/drawing/2014/main" id="{F4526DBB-9AB3-4BE4-B0FB-CE2BFE40717D}"/>
                    </a:ext>
                  </a:extLst>
                </p:cNvPr>
                <p:cNvGrpSpPr/>
                <p:nvPr/>
              </p:nvGrpSpPr>
              <p:grpSpPr>
                <a:xfrm>
                  <a:off x="1815353" y="2451323"/>
                  <a:ext cx="8701590" cy="1772375"/>
                  <a:chOff x="1815353" y="2451323"/>
                  <a:chExt cx="8701590" cy="1772375"/>
                </a:xfrm>
              </p:grpSpPr>
              <p:pic>
                <p:nvPicPr>
                  <p:cNvPr id="23" name="Picture 22">
                    <a:extLst>
                      <a:ext uri="{FF2B5EF4-FFF2-40B4-BE49-F238E27FC236}">
                        <a16:creationId xmlns:a16="http://schemas.microsoft.com/office/drawing/2014/main" id="{FEAA33FB-EF2E-4FFC-AA78-EDCA45EA0262}"/>
                      </a:ext>
                    </a:extLst>
                  </p:cNvPr>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815353" y="2488108"/>
                    <a:ext cx="1348966" cy="1649945"/>
                  </a:xfrm>
                  <a:prstGeom prst="rect">
                    <a:avLst/>
                  </a:prstGeom>
                </p:spPr>
              </p:pic>
              <p:pic>
                <p:nvPicPr>
                  <p:cNvPr id="24" name="Picture 23">
                    <a:extLst>
                      <a:ext uri="{FF2B5EF4-FFF2-40B4-BE49-F238E27FC236}">
                        <a16:creationId xmlns:a16="http://schemas.microsoft.com/office/drawing/2014/main" id="{9528A7BF-CC5C-4236-94B9-891E615765ED}"/>
                      </a:ext>
                    </a:extLst>
                  </p:cNvPr>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403612" y="2488108"/>
                    <a:ext cx="1204522" cy="1735590"/>
                  </a:xfrm>
                  <a:prstGeom prst="rect">
                    <a:avLst/>
                  </a:prstGeom>
                </p:spPr>
              </p:pic>
              <p:pic>
                <p:nvPicPr>
                  <p:cNvPr id="25" name="Picture 24">
                    <a:extLst>
                      <a:ext uri="{FF2B5EF4-FFF2-40B4-BE49-F238E27FC236}">
                        <a16:creationId xmlns:a16="http://schemas.microsoft.com/office/drawing/2014/main" id="{1F10AD55-977B-4169-AA5E-DE0E7B38546D}"/>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9056595" y="2451323"/>
                    <a:ext cx="1460348" cy="1686730"/>
                  </a:xfrm>
                  <a:prstGeom prst="rect">
                    <a:avLst/>
                  </a:prstGeom>
                </p:spPr>
              </p:pic>
            </p:grpSp>
            <p:sp>
              <p:nvSpPr>
                <p:cNvPr id="20" name="TextBox 19">
                  <a:extLst>
                    <a:ext uri="{FF2B5EF4-FFF2-40B4-BE49-F238E27FC236}">
                      <a16:creationId xmlns:a16="http://schemas.microsoft.com/office/drawing/2014/main" id="{A60A5338-35A3-4EB4-A8AA-F94E2E649019}"/>
                    </a:ext>
                  </a:extLst>
                </p:cNvPr>
                <p:cNvSpPr txBox="1"/>
                <p:nvPr/>
              </p:nvSpPr>
              <p:spPr>
                <a:xfrm>
                  <a:off x="763968" y="1889547"/>
                  <a:ext cx="3529384" cy="430887"/>
                </a:xfrm>
                <a:prstGeom prst="rect">
                  <a:avLst/>
                </a:prstGeom>
                <a:noFill/>
              </p:spPr>
              <p:txBody>
                <a:bodyPr wrap="square" rtlCol="0">
                  <a:spAutoFit/>
                </a:bodyPr>
                <a:lstStyle/>
                <a:p>
                  <a:pPr algn="ctr"/>
                  <a:r>
                    <a:rPr lang="en-US" sz="2200" cap="all">
                      <a:solidFill>
                        <a:srgbClr val="002060"/>
                      </a:solidFill>
                      <a:latin typeface="+mj-lt"/>
                    </a:rPr>
                    <a:t>Before attack</a:t>
                  </a:r>
                </a:p>
              </p:txBody>
            </p:sp>
            <p:sp>
              <p:nvSpPr>
                <p:cNvPr id="21" name="TextBox 20">
                  <a:extLst>
                    <a:ext uri="{FF2B5EF4-FFF2-40B4-BE49-F238E27FC236}">
                      <a16:creationId xmlns:a16="http://schemas.microsoft.com/office/drawing/2014/main" id="{18F9370A-C47E-4994-A010-248F8EFB7D0E}"/>
                    </a:ext>
                  </a:extLst>
                </p:cNvPr>
                <p:cNvSpPr txBox="1"/>
                <p:nvPr/>
              </p:nvSpPr>
              <p:spPr>
                <a:xfrm>
                  <a:off x="4733343" y="1866052"/>
                  <a:ext cx="2545059" cy="430887"/>
                </a:xfrm>
                <a:prstGeom prst="rect">
                  <a:avLst/>
                </a:prstGeom>
                <a:noFill/>
              </p:spPr>
              <p:txBody>
                <a:bodyPr wrap="square" rtlCol="0">
                  <a:spAutoFit/>
                </a:bodyPr>
                <a:lstStyle/>
                <a:p>
                  <a:pPr algn="ctr"/>
                  <a:r>
                    <a:rPr lang="en-US" sz="2200" cap="all">
                      <a:solidFill>
                        <a:srgbClr val="002060"/>
                      </a:solidFill>
                      <a:latin typeface="+mj-lt"/>
                    </a:rPr>
                    <a:t>During attack</a:t>
                  </a:r>
                </a:p>
              </p:txBody>
            </p:sp>
            <p:sp>
              <p:nvSpPr>
                <p:cNvPr id="22" name="TextBox 21">
                  <a:extLst>
                    <a:ext uri="{FF2B5EF4-FFF2-40B4-BE49-F238E27FC236}">
                      <a16:creationId xmlns:a16="http://schemas.microsoft.com/office/drawing/2014/main" id="{0FCC9BF6-F876-4304-99A6-9D8434E2464E}"/>
                    </a:ext>
                  </a:extLst>
                </p:cNvPr>
                <p:cNvSpPr txBox="1"/>
                <p:nvPr/>
              </p:nvSpPr>
              <p:spPr>
                <a:xfrm>
                  <a:off x="8183068" y="1900267"/>
                  <a:ext cx="3207402" cy="430887"/>
                </a:xfrm>
                <a:prstGeom prst="rect">
                  <a:avLst/>
                </a:prstGeom>
                <a:noFill/>
              </p:spPr>
              <p:txBody>
                <a:bodyPr wrap="square" rtlCol="0">
                  <a:spAutoFit/>
                </a:bodyPr>
                <a:lstStyle/>
                <a:p>
                  <a:pPr algn="ctr"/>
                  <a:r>
                    <a:rPr lang="en-US" sz="2200" cap="all">
                      <a:solidFill>
                        <a:srgbClr val="002060"/>
                      </a:solidFill>
                      <a:latin typeface="+mj-lt"/>
                    </a:rPr>
                    <a:t>After attack</a:t>
                  </a:r>
                </a:p>
              </p:txBody>
            </p:sp>
          </p:grpSp>
          <p:sp>
            <p:nvSpPr>
              <p:cNvPr id="15" name="TextBox 14">
                <a:extLst>
                  <a:ext uri="{FF2B5EF4-FFF2-40B4-BE49-F238E27FC236}">
                    <a16:creationId xmlns:a16="http://schemas.microsoft.com/office/drawing/2014/main" id="{0F872473-8AED-4A4D-8801-3105C0EFF898}"/>
                  </a:ext>
                </a:extLst>
              </p:cNvPr>
              <p:cNvSpPr txBox="1"/>
              <p:nvPr/>
            </p:nvSpPr>
            <p:spPr>
              <a:xfrm>
                <a:off x="630083" y="4373903"/>
                <a:ext cx="3728513" cy="430887"/>
              </a:xfrm>
              <a:prstGeom prst="rect">
                <a:avLst/>
              </a:prstGeom>
              <a:noFill/>
            </p:spPr>
            <p:txBody>
              <a:bodyPr wrap="square" rtlCol="0">
                <a:spAutoFit/>
              </a:bodyPr>
              <a:lstStyle/>
              <a:p>
                <a:pPr algn="ctr"/>
                <a:r>
                  <a:rPr lang="en-US" sz="2200" cap="all">
                    <a:solidFill>
                      <a:srgbClr val="002060"/>
                    </a:solidFill>
                    <a:latin typeface="+mj-lt"/>
                  </a:rPr>
                  <a:t>Identify | protect</a:t>
                </a:r>
              </a:p>
            </p:txBody>
          </p:sp>
          <p:sp>
            <p:nvSpPr>
              <p:cNvPr id="16" name="TextBox 15">
                <a:extLst>
                  <a:ext uri="{FF2B5EF4-FFF2-40B4-BE49-F238E27FC236}">
                    <a16:creationId xmlns:a16="http://schemas.microsoft.com/office/drawing/2014/main" id="{FE63E7D8-F221-40D0-9A82-BD2FBBB6A477}"/>
                  </a:ext>
                </a:extLst>
              </p:cNvPr>
              <p:cNvSpPr txBox="1"/>
              <p:nvPr/>
            </p:nvSpPr>
            <p:spPr>
              <a:xfrm>
                <a:off x="4241606" y="4373902"/>
                <a:ext cx="3728513" cy="430887"/>
              </a:xfrm>
              <a:prstGeom prst="rect">
                <a:avLst/>
              </a:prstGeom>
              <a:noFill/>
            </p:spPr>
            <p:txBody>
              <a:bodyPr wrap="square" rtlCol="0">
                <a:spAutoFit/>
              </a:bodyPr>
              <a:lstStyle/>
              <a:p>
                <a:pPr algn="ctr"/>
                <a:r>
                  <a:rPr lang="en-US" sz="2200" cap="all">
                    <a:solidFill>
                      <a:srgbClr val="002060"/>
                    </a:solidFill>
                    <a:latin typeface="+mj-lt"/>
                  </a:rPr>
                  <a:t>detect</a:t>
                </a:r>
              </a:p>
            </p:txBody>
          </p:sp>
          <p:sp>
            <p:nvSpPr>
              <p:cNvPr id="17" name="TextBox 16">
                <a:extLst>
                  <a:ext uri="{FF2B5EF4-FFF2-40B4-BE49-F238E27FC236}">
                    <a16:creationId xmlns:a16="http://schemas.microsoft.com/office/drawing/2014/main" id="{ABD017B1-8DBB-4B3F-BCBE-30B4A62EBA3B}"/>
                  </a:ext>
                </a:extLst>
              </p:cNvPr>
              <p:cNvSpPr txBox="1"/>
              <p:nvPr/>
            </p:nvSpPr>
            <p:spPr>
              <a:xfrm>
                <a:off x="7887036" y="4373901"/>
                <a:ext cx="3728513" cy="430887"/>
              </a:xfrm>
              <a:prstGeom prst="rect">
                <a:avLst/>
              </a:prstGeom>
              <a:noFill/>
            </p:spPr>
            <p:txBody>
              <a:bodyPr wrap="square" rtlCol="0">
                <a:spAutoFit/>
              </a:bodyPr>
              <a:lstStyle/>
              <a:p>
                <a:pPr algn="ctr"/>
                <a:r>
                  <a:rPr lang="en-US" sz="2200" cap="all">
                    <a:solidFill>
                      <a:srgbClr val="002060"/>
                    </a:solidFill>
                    <a:latin typeface="+mj-lt"/>
                  </a:rPr>
                  <a:t>Respond | recover</a:t>
                </a:r>
              </a:p>
            </p:txBody>
          </p:sp>
        </p:grpSp>
        <p:sp>
          <p:nvSpPr>
            <p:cNvPr id="11" name="Right Arrow 38">
              <a:extLst>
                <a:ext uri="{FF2B5EF4-FFF2-40B4-BE49-F238E27FC236}">
                  <a16:creationId xmlns:a16="http://schemas.microsoft.com/office/drawing/2014/main" id="{E39F5E60-5707-4AD7-A75A-C58AC9C47E75}"/>
                </a:ext>
              </a:extLst>
            </p:cNvPr>
            <p:cNvSpPr/>
            <p:nvPr/>
          </p:nvSpPr>
          <p:spPr>
            <a:xfrm>
              <a:off x="3491777" y="2990350"/>
              <a:ext cx="1593477" cy="64545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40">
              <a:extLst>
                <a:ext uri="{FF2B5EF4-FFF2-40B4-BE49-F238E27FC236}">
                  <a16:creationId xmlns:a16="http://schemas.microsoft.com/office/drawing/2014/main" id="{2CB8EF6C-E2AF-48C3-84C8-597BEBEB0594}"/>
                </a:ext>
              </a:extLst>
            </p:cNvPr>
            <p:cNvSpPr/>
            <p:nvPr/>
          </p:nvSpPr>
          <p:spPr>
            <a:xfrm>
              <a:off x="7035626" y="2969043"/>
              <a:ext cx="1593477" cy="64545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a:extLst>
              <a:ext uri="{FF2B5EF4-FFF2-40B4-BE49-F238E27FC236}">
                <a16:creationId xmlns:a16="http://schemas.microsoft.com/office/drawing/2014/main" id="{C7E72033-E4BF-4A61-AD02-3F4DDEBBE089}"/>
              </a:ext>
            </a:extLst>
          </p:cNvPr>
          <p:cNvSpPr txBox="1"/>
          <p:nvPr/>
        </p:nvSpPr>
        <p:spPr>
          <a:xfrm>
            <a:off x="994054" y="4876706"/>
            <a:ext cx="3351095" cy="369332"/>
          </a:xfrm>
          <a:prstGeom prst="rect">
            <a:avLst/>
          </a:prstGeom>
          <a:noFill/>
        </p:spPr>
        <p:txBody>
          <a:bodyPr wrap="square" rtlCol="0">
            <a:spAutoFit/>
          </a:bodyPr>
          <a:lstStyle/>
          <a:p>
            <a:pPr marL="285750" indent="-285750">
              <a:buFont typeface="Arial" panose="020B0604020202020204" pitchFamily="34" charset="0"/>
              <a:buChar char="•"/>
            </a:pPr>
            <a:r>
              <a:rPr lang="en-US">
                <a:solidFill>
                  <a:schemeClr val="bg1"/>
                </a:solidFill>
              </a:rPr>
              <a:t>What can we learn?</a:t>
            </a:r>
          </a:p>
        </p:txBody>
      </p:sp>
      <p:sp>
        <p:nvSpPr>
          <p:cNvPr id="27" name="TextBox 26">
            <a:extLst>
              <a:ext uri="{FF2B5EF4-FFF2-40B4-BE49-F238E27FC236}">
                <a16:creationId xmlns:a16="http://schemas.microsoft.com/office/drawing/2014/main" id="{CF9BADB9-19BE-40BC-BB6F-DDB23B73FC0F}"/>
              </a:ext>
            </a:extLst>
          </p:cNvPr>
          <p:cNvSpPr txBox="1"/>
          <p:nvPr/>
        </p:nvSpPr>
        <p:spPr>
          <a:xfrm>
            <a:off x="4919139" y="4872167"/>
            <a:ext cx="3351095" cy="369332"/>
          </a:xfrm>
          <a:prstGeom prst="rect">
            <a:avLst/>
          </a:prstGeom>
          <a:noFill/>
        </p:spPr>
        <p:txBody>
          <a:bodyPr wrap="square" rtlCol="0">
            <a:spAutoFit/>
          </a:bodyPr>
          <a:lstStyle/>
          <a:p>
            <a:pPr marL="285750" indent="-285750">
              <a:buFont typeface="Arial" panose="020B0604020202020204" pitchFamily="34" charset="0"/>
              <a:buChar char="•"/>
            </a:pPr>
            <a:r>
              <a:rPr lang="en-US">
                <a:solidFill>
                  <a:schemeClr val="bg1"/>
                </a:solidFill>
              </a:rPr>
              <a:t>What can we learn?</a:t>
            </a:r>
          </a:p>
        </p:txBody>
      </p:sp>
      <p:cxnSp>
        <p:nvCxnSpPr>
          <p:cNvPr id="29" name="Straight Connector 28">
            <a:extLst>
              <a:ext uri="{FF2B5EF4-FFF2-40B4-BE49-F238E27FC236}">
                <a16:creationId xmlns:a16="http://schemas.microsoft.com/office/drawing/2014/main" id="{F7A952E5-83B4-46FB-A643-4F676305221F}"/>
              </a:ext>
            </a:extLst>
          </p:cNvPr>
          <p:cNvCxnSpPr>
            <a:cxnSpLocks/>
          </p:cNvCxnSpPr>
          <p:nvPr/>
        </p:nvCxnSpPr>
        <p:spPr>
          <a:xfrm flipV="1">
            <a:off x="1930346" y="499377"/>
            <a:ext cx="0" cy="23067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7F97CFA-77C7-4CC0-985D-ECFB8FDF6AF7}"/>
              </a:ext>
            </a:extLst>
          </p:cNvPr>
          <p:cNvCxnSpPr>
            <a:cxnSpLocks/>
          </p:cNvCxnSpPr>
          <p:nvPr/>
        </p:nvCxnSpPr>
        <p:spPr>
          <a:xfrm flipV="1">
            <a:off x="3328754" y="499377"/>
            <a:ext cx="0" cy="23067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6204BAC-143D-4BC4-B474-548581FA0BDA}"/>
              </a:ext>
            </a:extLst>
          </p:cNvPr>
          <p:cNvCxnSpPr>
            <a:cxnSpLocks/>
          </p:cNvCxnSpPr>
          <p:nvPr/>
        </p:nvCxnSpPr>
        <p:spPr>
          <a:xfrm flipV="1">
            <a:off x="4542892" y="499377"/>
            <a:ext cx="0" cy="23067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34D1C235-CC93-43F9-9186-C2A370446114}"/>
              </a:ext>
            </a:extLst>
          </p:cNvPr>
          <p:cNvSpPr txBox="1"/>
          <p:nvPr/>
        </p:nvSpPr>
        <p:spPr>
          <a:xfrm>
            <a:off x="877064" y="4953274"/>
            <a:ext cx="3351095" cy="1477328"/>
          </a:xfrm>
          <a:prstGeom prst="rect">
            <a:avLst/>
          </a:prstGeom>
          <a:noFill/>
        </p:spPr>
        <p:txBody>
          <a:bodyPr wrap="square" rtlCol="0">
            <a:spAutoFit/>
          </a:bodyPr>
          <a:lstStyle/>
          <a:p>
            <a:pPr marL="285750" indent="-285750">
              <a:buFont typeface="Arial" panose="020B0604020202020204" pitchFamily="34" charset="0"/>
              <a:buChar char="•"/>
            </a:pPr>
            <a:r>
              <a:rPr lang="en-US">
                <a:solidFill>
                  <a:srgbClr val="002060"/>
                </a:solidFill>
              </a:rPr>
              <a:t>Did protection measures protect the CIA security goal?</a:t>
            </a:r>
          </a:p>
          <a:p>
            <a:pPr marL="285750" indent="-285750">
              <a:buFont typeface="Arial" panose="020B0604020202020204" pitchFamily="34" charset="0"/>
              <a:buChar char="•"/>
            </a:pPr>
            <a:r>
              <a:rPr lang="en-US">
                <a:solidFill>
                  <a:srgbClr val="002060"/>
                </a:solidFill>
              </a:rPr>
              <a:t>Where did it fail in Seaside?</a:t>
            </a:r>
          </a:p>
          <a:p>
            <a:pPr marL="285750" indent="-285750">
              <a:buFont typeface="Arial" panose="020B0604020202020204" pitchFamily="34" charset="0"/>
              <a:buChar char="•"/>
            </a:pPr>
            <a:r>
              <a:rPr lang="en-US">
                <a:solidFill>
                  <a:schemeClr val="bg1"/>
                </a:solidFill>
              </a:rPr>
              <a:t>What can we learn?</a:t>
            </a:r>
          </a:p>
        </p:txBody>
      </p:sp>
      <p:sp>
        <p:nvSpPr>
          <p:cNvPr id="31" name="TextBox 30">
            <a:extLst>
              <a:ext uri="{FF2B5EF4-FFF2-40B4-BE49-F238E27FC236}">
                <a16:creationId xmlns:a16="http://schemas.microsoft.com/office/drawing/2014/main" id="{2E9F3637-B000-4619-8ADA-3A2A11045C22}"/>
              </a:ext>
            </a:extLst>
          </p:cNvPr>
          <p:cNvSpPr txBox="1"/>
          <p:nvPr/>
        </p:nvSpPr>
        <p:spPr>
          <a:xfrm>
            <a:off x="4802149" y="4948735"/>
            <a:ext cx="3351095" cy="1754326"/>
          </a:xfrm>
          <a:prstGeom prst="rect">
            <a:avLst/>
          </a:prstGeom>
          <a:noFill/>
        </p:spPr>
        <p:txBody>
          <a:bodyPr wrap="square" rtlCol="0">
            <a:spAutoFit/>
          </a:bodyPr>
          <a:lstStyle/>
          <a:p>
            <a:pPr marL="285750" indent="-285750">
              <a:buFont typeface="Arial" panose="020B0604020202020204" pitchFamily="34" charset="0"/>
              <a:buChar char="•"/>
            </a:pPr>
            <a:r>
              <a:rPr lang="en-US">
                <a:solidFill>
                  <a:srgbClr val="002060"/>
                </a:solidFill>
              </a:rPr>
              <a:t>How was the attack detected?</a:t>
            </a:r>
          </a:p>
          <a:p>
            <a:pPr marL="285750" indent="-285750">
              <a:buFont typeface="Arial" panose="020B0604020202020204" pitchFamily="34" charset="0"/>
              <a:buChar char="•"/>
            </a:pPr>
            <a:r>
              <a:rPr lang="en-US">
                <a:solidFill>
                  <a:srgbClr val="002060"/>
                </a:solidFill>
              </a:rPr>
              <a:t>Was detection timely?</a:t>
            </a:r>
          </a:p>
          <a:p>
            <a:pPr marL="285750" indent="-285750">
              <a:buFont typeface="Arial" panose="020B0604020202020204" pitchFamily="34" charset="0"/>
              <a:buChar char="•"/>
            </a:pPr>
            <a:r>
              <a:rPr lang="en-US">
                <a:solidFill>
                  <a:srgbClr val="002060"/>
                </a:solidFill>
              </a:rPr>
              <a:t>Was detection coordinated with protection?</a:t>
            </a:r>
          </a:p>
          <a:p>
            <a:pPr marL="285750" indent="-285750">
              <a:buFont typeface="Arial" panose="020B0604020202020204" pitchFamily="34" charset="0"/>
              <a:buChar char="•"/>
            </a:pPr>
            <a:r>
              <a:rPr lang="en-US">
                <a:solidFill>
                  <a:schemeClr val="bg1"/>
                </a:solidFill>
              </a:rPr>
              <a:t>What can we learn?</a:t>
            </a:r>
          </a:p>
        </p:txBody>
      </p:sp>
      <p:sp>
        <p:nvSpPr>
          <p:cNvPr id="32" name="TextBox 31">
            <a:extLst>
              <a:ext uri="{FF2B5EF4-FFF2-40B4-BE49-F238E27FC236}">
                <a16:creationId xmlns:a16="http://schemas.microsoft.com/office/drawing/2014/main" id="{D008D51D-01EE-4EA0-BFDB-CDEEA0F2BCE9}"/>
              </a:ext>
            </a:extLst>
          </p:cNvPr>
          <p:cNvSpPr txBox="1"/>
          <p:nvPr/>
        </p:nvSpPr>
        <p:spPr>
          <a:xfrm>
            <a:off x="8142534" y="4948734"/>
            <a:ext cx="3351095" cy="1477328"/>
          </a:xfrm>
          <a:prstGeom prst="rect">
            <a:avLst/>
          </a:prstGeom>
          <a:noFill/>
        </p:spPr>
        <p:txBody>
          <a:bodyPr wrap="square" rtlCol="0">
            <a:spAutoFit/>
          </a:bodyPr>
          <a:lstStyle/>
          <a:p>
            <a:pPr marL="285750" indent="-285750">
              <a:buFont typeface="Arial" panose="020B0604020202020204" pitchFamily="34" charset="0"/>
              <a:buChar char="•"/>
            </a:pPr>
            <a:r>
              <a:rPr lang="en-US">
                <a:solidFill>
                  <a:srgbClr val="002060"/>
                </a:solidFill>
              </a:rPr>
              <a:t>Did response eradicate adversary?</a:t>
            </a:r>
          </a:p>
          <a:p>
            <a:pPr marL="285750" indent="-285750">
              <a:buFont typeface="Arial" panose="020B0604020202020204" pitchFamily="34" charset="0"/>
              <a:buChar char="•"/>
            </a:pPr>
            <a:r>
              <a:rPr lang="en-US">
                <a:solidFill>
                  <a:srgbClr val="002060"/>
                </a:solidFill>
              </a:rPr>
              <a:t>Did  response restore critical functions?</a:t>
            </a:r>
          </a:p>
          <a:p>
            <a:pPr marL="285750" indent="-285750">
              <a:buFont typeface="Arial" panose="020B0604020202020204" pitchFamily="34" charset="0"/>
              <a:buChar char="•"/>
            </a:pPr>
            <a:r>
              <a:rPr lang="en-US">
                <a:solidFill>
                  <a:srgbClr val="002060"/>
                </a:solidFill>
              </a:rPr>
              <a:t>What can we learn?</a:t>
            </a:r>
          </a:p>
        </p:txBody>
      </p:sp>
      <p:sp>
        <p:nvSpPr>
          <p:cNvPr id="2" name="Slide Number Placeholder 1">
            <a:extLst>
              <a:ext uri="{FF2B5EF4-FFF2-40B4-BE49-F238E27FC236}">
                <a16:creationId xmlns:a16="http://schemas.microsoft.com/office/drawing/2014/main" id="{9547B772-4A07-4B21-87A6-6E0ECFD4821D}"/>
              </a:ext>
            </a:extLst>
          </p:cNvPr>
          <p:cNvSpPr>
            <a:spLocks noGrp="1"/>
          </p:cNvSpPr>
          <p:nvPr>
            <p:ph type="sldNum" sz="quarter" idx="12"/>
          </p:nvPr>
        </p:nvSpPr>
        <p:spPr/>
        <p:txBody>
          <a:bodyPr/>
          <a:lstStyle/>
          <a:p>
            <a:fld id="{702AF0C8-B6CA-4461-B059-8C4FB5CEC835}" type="slidenum">
              <a:rPr lang="en-US" smtClean="0"/>
              <a:t>24</a:t>
            </a:fld>
            <a:endParaRPr lang="en-US"/>
          </a:p>
        </p:txBody>
      </p:sp>
    </p:spTree>
    <p:extLst>
      <p:ext uri="{BB962C8B-B14F-4D97-AF65-F5344CB8AC3E}">
        <p14:creationId xmlns:p14="http://schemas.microsoft.com/office/powerpoint/2010/main" val="32189162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838200" y="365125"/>
            <a:ext cx="98155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Video</a:t>
            </a:r>
            <a:br>
              <a:rPr lang="en-US" sz="2000">
                <a:solidFill>
                  <a:srgbClr val="002060"/>
                </a:solidFill>
              </a:rPr>
            </a:br>
            <a:r>
              <a:rPr lang="en-US" sz="1800">
                <a:solidFill>
                  <a:srgbClr val="0070C0"/>
                </a:solidFill>
              </a:rPr>
              <a:t>Asset &amp; Vulnerability Management</a:t>
            </a:r>
            <a:endParaRPr lang="en-US" sz="1800">
              <a:solidFill>
                <a:srgbClr val="002060"/>
              </a:solidFill>
            </a:endParaRPr>
          </a:p>
        </p:txBody>
      </p:sp>
      <p:cxnSp>
        <p:nvCxnSpPr>
          <p:cNvPr id="5" name="Straight Connector 4">
            <a:extLst>
              <a:ext uri="{FF2B5EF4-FFF2-40B4-BE49-F238E27FC236}">
                <a16:creationId xmlns:a16="http://schemas.microsoft.com/office/drawing/2014/main" id="{7AA60AA7-2F5A-4437-91C4-6A8C85D5ABEB}"/>
              </a:ext>
            </a:extLst>
          </p:cNvPr>
          <p:cNvCxnSpPr>
            <a:cxnSpLocks/>
          </p:cNvCxnSpPr>
          <p:nvPr/>
        </p:nvCxnSpPr>
        <p:spPr>
          <a:xfrm flipV="1">
            <a:off x="7010400" y="426934"/>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8C03471-E8DA-4FE4-9E3A-4FC63250B112}"/>
              </a:ext>
            </a:extLst>
          </p:cNvPr>
          <p:cNvSpPr txBox="1"/>
          <p:nvPr/>
        </p:nvSpPr>
        <p:spPr>
          <a:xfrm>
            <a:off x="7139609" y="533512"/>
            <a:ext cx="3514102" cy="369332"/>
          </a:xfrm>
          <a:prstGeom prst="rect">
            <a:avLst/>
          </a:prstGeom>
          <a:noFill/>
        </p:spPr>
        <p:txBody>
          <a:bodyPr wrap="square">
            <a:spAutoFit/>
          </a:bodyPr>
          <a:lstStyle/>
          <a:p>
            <a:r>
              <a:rPr lang="en-US" b="0" i="0">
                <a:solidFill>
                  <a:srgbClr val="002060"/>
                </a:solidFill>
                <a:effectLst/>
                <a:latin typeface="Segoe UI" panose="020B0502040204020203" pitchFamily="34" charset="0"/>
              </a:rPr>
              <a:t>Seaside Nuclear Power Plant</a:t>
            </a:r>
            <a:endParaRPr lang="en-US" sz="1800">
              <a:solidFill>
                <a:srgbClr val="002060"/>
              </a:solidFill>
              <a:highlight>
                <a:srgbClr val="FFFF00"/>
              </a:highlight>
              <a:latin typeface="+mj-lt"/>
            </a:endParaRPr>
          </a:p>
        </p:txBody>
      </p:sp>
      <p:sp>
        <p:nvSpPr>
          <p:cNvPr id="7" name="Content Placeholder 6">
            <a:extLst>
              <a:ext uri="{FF2B5EF4-FFF2-40B4-BE49-F238E27FC236}">
                <a16:creationId xmlns:a16="http://schemas.microsoft.com/office/drawing/2014/main" id="{E5F55F04-3C14-472E-945B-1788ECE9C16F}"/>
              </a:ext>
            </a:extLst>
          </p:cNvPr>
          <p:cNvSpPr>
            <a:spLocks noGrp="1"/>
          </p:cNvSpPr>
          <p:nvPr>
            <p:ph idx="1"/>
          </p:nvPr>
        </p:nvSpPr>
        <p:spPr/>
        <p:txBody>
          <a:bodyPr/>
          <a:lstStyle/>
          <a:p>
            <a:pPr marL="0" indent="0" algn="ctr">
              <a:buNone/>
            </a:pPr>
            <a:endParaRPr lang="en-US"/>
          </a:p>
          <a:p>
            <a:pPr marL="0" indent="0" algn="ctr">
              <a:buNone/>
            </a:pPr>
            <a:endParaRPr lang="en-US"/>
          </a:p>
          <a:p>
            <a:pPr marL="0" indent="0" algn="ctr">
              <a:buNone/>
            </a:pPr>
            <a:endParaRPr lang="en-US" sz="1800" b="0" i="0" u="sng" strike="noStrike">
              <a:solidFill>
                <a:srgbClr val="0000FF"/>
              </a:solidFill>
              <a:effectLst/>
              <a:latin typeface="Calibri" panose="020F0502020204030204" pitchFamily="34" charset="0"/>
              <a:hlinkClick r:id="rId3"/>
            </a:endParaRPr>
          </a:p>
          <a:p>
            <a:pPr marL="0" indent="0" algn="ctr">
              <a:buNone/>
            </a:pPr>
            <a:endParaRPr lang="en-US" sz="1800" u="sng">
              <a:solidFill>
                <a:srgbClr val="0000FF"/>
              </a:solidFill>
              <a:latin typeface="Calibri" panose="020F0502020204030204" pitchFamily="34" charset="0"/>
              <a:hlinkClick r:id="rId3"/>
            </a:endParaRPr>
          </a:p>
        </p:txBody>
      </p:sp>
      <p:pic>
        <p:nvPicPr>
          <p:cNvPr id="3" name="Picture 2">
            <a:extLst>
              <a:ext uri="{FF2B5EF4-FFF2-40B4-BE49-F238E27FC236}">
                <a16:creationId xmlns:a16="http://schemas.microsoft.com/office/drawing/2014/main" id="{C6E27B5B-0D68-47CA-94F7-6A97F5442781}"/>
              </a:ext>
            </a:extLst>
          </p:cNvPr>
          <p:cNvPicPr>
            <a:picLocks noChangeAspect="1"/>
          </p:cNvPicPr>
          <p:nvPr/>
        </p:nvPicPr>
        <p:blipFill>
          <a:blip r:embed="rId4"/>
          <a:stretch>
            <a:fillRect/>
          </a:stretch>
        </p:blipFill>
        <p:spPr>
          <a:xfrm>
            <a:off x="1799625" y="1218756"/>
            <a:ext cx="8592749" cy="5163271"/>
          </a:xfrm>
          <a:prstGeom prst="rect">
            <a:avLst/>
          </a:prstGeom>
        </p:spPr>
      </p:pic>
      <p:sp>
        <p:nvSpPr>
          <p:cNvPr id="8" name="TextBox 7">
            <a:extLst>
              <a:ext uri="{FF2B5EF4-FFF2-40B4-BE49-F238E27FC236}">
                <a16:creationId xmlns:a16="http://schemas.microsoft.com/office/drawing/2014/main" id="{2E0728E8-7570-473C-BC24-608633AC58B4}"/>
              </a:ext>
            </a:extLst>
          </p:cNvPr>
          <p:cNvSpPr txBox="1"/>
          <p:nvPr/>
        </p:nvSpPr>
        <p:spPr>
          <a:xfrm>
            <a:off x="4525120" y="6382027"/>
            <a:ext cx="3141758" cy="646331"/>
          </a:xfrm>
          <a:prstGeom prst="rect">
            <a:avLst/>
          </a:prstGeom>
          <a:noFill/>
        </p:spPr>
        <p:txBody>
          <a:bodyPr wrap="none" rtlCol="0">
            <a:spAutoFit/>
          </a:bodyPr>
          <a:lstStyle/>
          <a:p>
            <a:r>
              <a:rPr lang="en-US" sz="1800" b="0" i="0" u="sng" strike="noStrike">
                <a:solidFill>
                  <a:srgbClr val="0000FF"/>
                </a:solidFill>
                <a:effectLst/>
                <a:latin typeface="Calibri" panose="020F0502020204030204" pitchFamily="34" charset="0"/>
                <a:hlinkClick r:id="rId3"/>
              </a:rPr>
              <a:t>https://vimeo.com/639223567</a:t>
            </a:r>
            <a:r>
              <a:rPr lang="en-US" sz="1800" b="0" i="0">
                <a:solidFill>
                  <a:srgbClr val="000000"/>
                </a:solidFill>
                <a:effectLst/>
                <a:latin typeface="Calibri" panose="020F0502020204030204" pitchFamily="34" charset="0"/>
              </a:rPr>
              <a:t> </a:t>
            </a:r>
            <a:endParaRPr lang="en-US" sz="1800"/>
          </a:p>
          <a:p>
            <a:endParaRPr lang="en-US"/>
          </a:p>
        </p:txBody>
      </p:sp>
      <p:sp>
        <p:nvSpPr>
          <p:cNvPr id="2" name="Slide Number Placeholder 1">
            <a:extLst>
              <a:ext uri="{FF2B5EF4-FFF2-40B4-BE49-F238E27FC236}">
                <a16:creationId xmlns:a16="http://schemas.microsoft.com/office/drawing/2014/main" id="{6B520FB1-5C3B-4416-9F11-B722AA3B10C9}"/>
              </a:ext>
            </a:extLst>
          </p:cNvPr>
          <p:cNvSpPr>
            <a:spLocks noGrp="1"/>
          </p:cNvSpPr>
          <p:nvPr>
            <p:ph type="sldNum" sz="quarter" idx="12"/>
          </p:nvPr>
        </p:nvSpPr>
        <p:spPr/>
        <p:txBody>
          <a:bodyPr/>
          <a:lstStyle/>
          <a:p>
            <a:fld id="{702AF0C8-B6CA-4461-B059-8C4FB5CEC835}" type="slidenum">
              <a:rPr lang="en-US" smtClean="0"/>
              <a:t>25</a:t>
            </a:fld>
            <a:endParaRPr lang="en-US"/>
          </a:p>
        </p:txBody>
      </p:sp>
    </p:spTree>
    <p:extLst>
      <p:ext uri="{BB962C8B-B14F-4D97-AF65-F5344CB8AC3E}">
        <p14:creationId xmlns:p14="http://schemas.microsoft.com/office/powerpoint/2010/main" val="22406508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22300" y="365125"/>
            <a:ext cx="100314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Lessons Learned  </a:t>
            </a:r>
            <a:br>
              <a:rPr lang="en-US" sz="2500">
                <a:solidFill>
                  <a:srgbClr val="002060"/>
                </a:solidFill>
              </a:rPr>
            </a:br>
            <a:r>
              <a:rPr lang="en-US" sz="1600">
                <a:solidFill>
                  <a:srgbClr val="0070C0"/>
                </a:solidFill>
              </a:rPr>
              <a:t>June 17, 2018  </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17574" y="433388"/>
            <a:ext cx="4376732" cy="646331"/>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What are the core functions of a risk management program?</a:t>
            </a:r>
          </a:p>
          <a:p>
            <a:pPr marL="285750" indent="-285750">
              <a:buFont typeface="Arial" panose="020B0604020202020204" pitchFamily="34" charset="0"/>
              <a:buChar char="•"/>
            </a:pPr>
            <a:r>
              <a:rPr lang="en-US" sz="1200">
                <a:solidFill>
                  <a:srgbClr val="002060"/>
                </a:solidFill>
                <a:latin typeface="+mj-lt"/>
              </a:rPr>
              <a:t>Who should be involved in developing the program?</a:t>
            </a:r>
          </a:p>
        </p:txBody>
      </p:sp>
      <p:cxnSp>
        <p:nvCxnSpPr>
          <p:cNvPr id="14" name="Straight Connector 13">
            <a:extLst>
              <a:ext uri="{FF2B5EF4-FFF2-40B4-BE49-F238E27FC236}">
                <a16:creationId xmlns:a16="http://schemas.microsoft.com/office/drawing/2014/main" id="{D493061E-5EA4-427D-BD34-B4164962B7F0}"/>
              </a:ext>
            </a:extLst>
          </p:cNvPr>
          <p:cNvCxnSpPr>
            <a:cxnSpLocks/>
          </p:cNvCxnSpPr>
          <p:nvPr/>
        </p:nvCxnSpPr>
        <p:spPr>
          <a:xfrm flipV="1">
            <a:off x="6096000" y="43338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9DB8940-B979-4CBC-A635-4F4B04079263}"/>
              </a:ext>
            </a:extLst>
          </p:cNvPr>
          <p:cNvSpPr txBox="1"/>
          <p:nvPr/>
        </p:nvSpPr>
        <p:spPr>
          <a:xfrm>
            <a:off x="606582" y="1395317"/>
            <a:ext cx="5501640" cy="4955203"/>
          </a:xfrm>
          <a:prstGeom prst="rect">
            <a:avLst/>
          </a:prstGeom>
          <a:noFill/>
        </p:spPr>
        <p:txBody>
          <a:bodyPr wrap="square">
            <a:spAutoFit/>
          </a:bodyPr>
          <a:lstStyle/>
          <a:p>
            <a:pPr marL="457200" indent="-457200">
              <a:spcAft>
                <a:spcPts val="1200"/>
              </a:spcAft>
              <a:buFont typeface="+mj-lt"/>
              <a:buAutoNum type="arabicPeriod"/>
            </a:pPr>
            <a:r>
              <a:rPr lang="en-US" sz="1700">
                <a:solidFill>
                  <a:srgbClr val="14192F"/>
                </a:solidFill>
                <a:latin typeface="+mj-lt"/>
              </a:rPr>
              <a:t>What is the insider impact? </a:t>
            </a:r>
          </a:p>
          <a:p>
            <a:pPr marL="457200" indent="-457200">
              <a:buFont typeface="+mj-lt"/>
              <a:buAutoNum type="arabicPeriod"/>
            </a:pPr>
            <a:r>
              <a:rPr lang="en-US" sz="1700">
                <a:solidFill>
                  <a:srgbClr val="14192F"/>
                </a:solidFill>
                <a:latin typeface="+mj-lt"/>
              </a:rPr>
              <a:t>What is impacted?  </a:t>
            </a:r>
          </a:p>
          <a:p>
            <a:pPr marL="914400" lvl="1" indent="-457200">
              <a:buFont typeface="+mj-lt"/>
              <a:buAutoNum type="alphaLcParenR"/>
            </a:pPr>
            <a:r>
              <a:rPr lang="en-US" sz="1700">
                <a:solidFill>
                  <a:srgbClr val="14192F"/>
                </a:solidFill>
                <a:latin typeface="+mj-lt"/>
              </a:rPr>
              <a:t>Business Continuity (Organization survivability)</a:t>
            </a:r>
          </a:p>
          <a:p>
            <a:pPr marL="914400" lvl="1" indent="-457200">
              <a:buFont typeface="+mj-lt"/>
              <a:buAutoNum type="alphaLcParenR"/>
            </a:pPr>
            <a:r>
              <a:rPr lang="en-US" sz="1700">
                <a:solidFill>
                  <a:srgbClr val="14192F"/>
                </a:solidFill>
                <a:latin typeface="+mj-lt"/>
              </a:rPr>
              <a:t>Worldwide Implication</a:t>
            </a:r>
          </a:p>
          <a:p>
            <a:pPr marL="914400" lvl="1" indent="-457200">
              <a:buFont typeface="+mj-lt"/>
              <a:buAutoNum type="alphaLcParenR"/>
            </a:pPr>
            <a:r>
              <a:rPr lang="en-US" sz="1700">
                <a:solidFill>
                  <a:srgbClr val="14192F"/>
                </a:solidFill>
                <a:latin typeface="+mj-lt"/>
              </a:rPr>
              <a:t>Safety</a:t>
            </a:r>
          </a:p>
          <a:p>
            <a:pPr marL="914400" lvl="1" indent="-457200">
              <a:buFont typeface="+mj-lt"/>
              <a:buAutoNum type="alphaLcParenR"/>
            </a:pPr>
            <a:endParaRPr lang="en-US" sz="1700">
              <a:solidFill>
                <a:srgbClr val="14192F"/>
              </a:solidFill>
              <a:latin typeface="+mj-lt"/>
            </a:endParaRPr>
          </a:p>
          <a:p>
            <a:pPr marL="457200" indent="-457200">
              <a:buFont typeface="+mj-lt"/>
              <a:buAutoNum type="arabicPeriod"/>
            </a:pPr>
            <a:r>
              <a:rPr lang="en-US" sz="1700">
                <a:solidFill>
                  <a:srgbClr val="14192F"/>
                </a:solidFill>
                <a:latin typeface="+mj-lt"/>
              </a:rPr>
              <a:t>How could these incidents have been prevented?</a:t>
            </a:r>
          </a:p>
          <a:p>
            <a:pPr marL="914400" lvl="1" indent="-457200">
              <a:buFont typeface="+mj-lt"/>
              <a:buAutoNum type="alphaLcParenR"/>
            </a:pPr>
            <a:r>
              <a:rPr lang="en-US" sz="1700">
                <a:solidFill>
                  <a:srgbClr val="14192F"/>
                </a:solidFill>
                <a:latin typeface="+mj-lt"/>
              </a:rPr>
              <a:t>Organizational measures</a:t>
            </a:r>
          </a:p>
          <a:p>
            <a:pPr marL="914400" lvl="1" indent="-457200">
              <a:buFont typeface="+mj-lt"/>
              <a:buAutoNum type="alphaLcParenR"/>
            </a:pPr>
            <a:r>
              <a:rPr lang="en-US" sz="1700">
                <a:solidFill>
                  <a:srgbClr val="14192F"/>
                </a:solidFill>
                <a:latin typeface="+mj-lt"/>
              </a:rPr>
              <a:t>Technical measures</a:t>
            </a:r>
          </a:p>
          <a:p>
            <a:pPr lvl="1"/>
            <a:endParaRPr lang="en-US" sz="1700">
              <a:solidFill>
                <a:srgbClr val="14192F"/>
              </a:solidFill>
              <a:latin typeface="+mj-lt"/>
            </a:endParaRPr>
          </a:p>
          <a:p>
            <a:pPr marL="457200" indent="-457200">
              <a:buFont typeface="+mj-lt"/>
              <a:buAutoNum type="arabicPeriod"/>
            </a:pPr>
            <a:r>
              <a:rPr lang="en-US" sz="1700">
                <a:solidFill>
                  <a:srgbClr val="14192F"/>
                </a:solidFill>
                <a:latin typeface="+mj-lt"/>
              </a:rPr>
              <a:t>What was missing in the organization? </a:t>
            </a:r>
          </a:p>
          <a:p>
            <a:pPr marL="914400" lvl="1" indent="-457200">
              <a:buFont typeface="+mj-lt"/>
              <a:buAutoNum type="alphaLcParenR"/>
            </a:pPr>
            <a:r>
              <a:rPr lang="en-US" sz="1700">
                <a:solidFill>
                  <a:srgbClr val="14192F"/>
                </a:solidFill>
                <a:latin typeface="+mj-lt"/>
              </a:rPr>
              <a:t>Lack of policy</a:t>
            </a:r>
          </a:p>
          <a:p>
            <a:pPr marL="914400" lvl="1" indent="-457200">
              <a:buFont typeface="+mj-lt"/>
              <a:buAutoNum type="alphaLcParenR"/>
            </a:pPr>
            <a:r>
              <a:rPr lang="en-US" sz="1700">
                <a:solidFill>
                  <a:srgbClr val="14192F"/>
                </a:solidFill>
                <a:latin typeface="+mj-lt"/>
              </a:rPr>
              <a:t>Lack of awareness</a:t>
            </a:r>
          </a:p>
          <a:p>
            <a:pPr marL="914400" lvl="1" indent="-457200">
              <a:buFont typeface="+mj-lt"/>
              <a:buAutoNum type="alphaLcParenR"/>
            </a:pPr>
            <a:r>
              <a:rPr lang="en-US" sz="1700">
                <a:solidFill>
                  <a:srgbClr val="14192F"/>
                </a:solidFill>
                <a:latin typeface="+mj-lt"/>
              </a:rPr>
              <a:t>Lack of technical measures</a:t>
            </a:r>
          </a:p>
          <a:p>
            <a:pPr lvl="1"/>
            <a:endParaRPr lang="en-US" sz="1700">
              <a:solidFill>
                <a:srgbClr val="14192F"/>
              </a:solidFill>
              <a:latin typeface="+mj-lt"/>
            </a:endParaRPr>
          </a:p>
          <a:p>
            <a:pPr marL="457200" indent="-457200">
              <a:buFont typeface="+mj-lt"/>
              <a:buAutoNum type="arabicPeriod"/>
            </a:pPr>
            <a:r>
              <a:rPr lang="en-US" sz="1700">
                <a:solidFill>
                  <a:srgbClr val="14192F"/>
                </a:solidFill>
                <a:latin typeface="+mj-lt"/>
              </a:rPr>
              <a:t>Timeline Discussion: </a:t>
            </a:r>
          </a:p>
          <a:p>
            <a:pPr marL="914400" lvl="1" indent="-457200">
              <a:buFont typeface="+mj-lt"/>
              <a:buAutoNum type="alphaLcParenR"/>
            </a:pPr>
            <a:r>
              <a:rPr lang="en-US" sz="1700">
                <a:solidFill>
                  <a:srgbClr val="14192F"/>
                </a:solidFill>
                <a:latin typeface="+mj-lt"/>
              </a:rPr>
              <a:t>Examples (</a:t>
            </a:r>
            <a:r>
              <a:rPr lang="en-US" sz="1700" err="1">
                <a:solidFill>
                  <a:srgbClr val="14192F"/>
                </a:solidFill>
                <a:latin typeface="+mj-lt"/>
              </a:rPr>
              <a:t>NotPetya</a:t>
            </a:r>
            <a:r>
              <a:rPr lang="en-US" sz="1700">
                <a:solidFill>
                  <a:srgbClr val="14192F"/>
                </a:solidFill>
                <a:latin typeface="+mj-lt"/>
              </a:rPr>
              <a:t>, </a:t>
            </a:r>
            <a:r>
              <a:rPr lang="en-US" sz="1700" err="1">
                <a:solidFill>
                  <a:srgbClr val="14192F"/>
                </a:solidFill>
                <a:latin typeface="+mj-lt"/>
              </a:rPr>
              <a:t>Fukishima</a:t>
            </a:r>
            <a:r>
              <a:rPr lang="en-US" sz="1700">
                <a:solidFill>
                  <a:srgbClr val="14192F"/>
                </a:solidFill>
                <a:latin typeface="+mj-lt"/>
              </a:rPr>
              <a:t>, etc.)</a:t>
            </a:r>
          </a:p>
        </p:txBody>
      </p:sp>
      <p:pic>
        <p:nvPicPr>
          <p:cNvPr id="7" name="Picture 6">
            <a:extLst>
              <a:ext uri="{FF2B5EF4-FFF2-40B4-BE49-F238E27FC236}">
                <a16:creationId xmlns:a16="http://schemas.microsoft.com/office/drawing/2014/main" id="{30213804-F349-43A4-932C-B4E4F76003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1746" y="1770233"/>
            <a:ext cx="3953296" cy="2645220"/>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5F644980-D4AC-42E2-AFF5-95B499747B16}"/>
              </a:ext>
            </a:extLst>
          </p:cNvPr>
          <p:cNvSpPr txBox="1"/>
          <p:nvPr/>
        </p:nvSpPr>
        <p:spPr>
          <a:xfrm>
            <a:off x="6511746" y="4504508"/>
            <a:ext cx="4141967" cy="1384995"/>
          </a:xfrm>
          <a:prstGeom prst="rect">
            <a:avLst/>
          </a:prstGeom>
          <a:noFill/>
        </p:spPr>
        <p:txBody>
          <a:bodyPr wrap="square">
            <a:spAutoFit/>
          </a:bodyPr>
          <a:lstStyle/>
          <a:p>
            <a:r>
              <a:rPr lang="en-US" sz="1400" i="1">
                <a:solidFill>
                  <a:srgbClr val="0070C0"/>
                </a:solidFill>
              </a:rPr>
              <a:t>“While cybersecurity is important, you must operate within a budget.  As such, I need you to evaluate the cyber risks, prioritize, and make decisions that are fiscally responsible.”</a:t>
            </a:r>
          </a:p>
          <a:p>
            <a:endParaRPr lang="en-US" sz="1400" i="1">
              <a:solidFill>
                <a:srgbClr val="0070C0"/>
              </a:solidFill>
            </a:endParaRPr>
          </a:p>
          <a:p>
            <a:r>
              <a:rPr lang="en-US" sz="1400" b="1">
                <a:solidFill>
                  <a:srgbClr val="0070C0"/>
                </a:solidFill>
              </a:rPr>
              <a:t>					- </a:t>
            </a:r>
            <a:r>
              <a:rPr lang="en-US" sz="1400" b="1" err="1">
                <a:solidFill>
                  <a:srgbClr val="0070C0"/>
                </a:solidFill>
              </a:rPr>
              <a:t>Mardil</a:t>
            </a:r>
            <a:r>
              <a:rPr lang="en-US" sz="1400" b="1">
                <a:solidFill>
                  <a:srgbClr val="0070C0"/>
                </a:solidFill>
              </a:rPr>
              <a:t> </a:t>
            </a:r>
            <a:r>
              <a:rPr lang="en-US" sz="1400" b="1" err="1">
                <a:solidFill>
                  <a:srgbClr val="0070C0"/>
                </a:solidFill>
              </a:rPr>
              <a:t>Voron</a:t>
            </a:r>
            <a:endParaRPr lang="en-US" sz="1400" b="1">
              <a:solidFill>
                <a:srgbClr val="0070C0"/>
              </a:solidFill>
            </a:endParaRPr>
          </a:p>
        </p:txBody>
      </p:sp>
      <p:sp>
        <p:nvSpPr>
          <p:cNvPr id="2" name="Slide Number Placeholder 1">
            <a:extLst>
              <a:ext uri="{FF2B5EF4-FFF2-40B4-BE49-F238E27FC236}">
                <a16:creationId xmlns:a16="http://schemas.microsoft.com/office/drawing/2014/main" id="{4E7266ED-59A9-4512-8FDA-F070A1D68E77}"/>
              </a:ext>
            </a:extLst>
          </p:cNvPr>
          <p:cNvSpPr>
            <a:spLocks noGrp="1"/>
          </p:cNvSpPr>
          <p:nvPr>
            <p:ph type="sldNum" sz="quarter" idx="12"/>
          </p:nvPr>
        </p:nvSpPr>
        <p:spPr/>
        <p:txBody>
          <a:bodyPr/>
          <a:lstStyle/>
          <a:p>
            <a:fld id="{702AF0C8-B6CA-4461-B059-8C4FB5CEC835}" type="slidenum">
              <a:rPr lang="en-US" smtClean="0"/>
              <a:t>26</a:t>
            </a:fld>
            <a:endParaRPr lang="en-US"/>
          </a:p>
        </p:txBody>
      </p:sp>
    </p:spTree>
    <p:extLst>
      <p:ext uri="{BB962C8B-B14F-4D97-AF65-F5344CB8AC3E}">
        <p14:creationId xmlns:p14="http://schemas.microsoft.com/office/powerpoint/2010/main" val="3709124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22684" y="365125"/>
            <a:ext cx="10031029"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Davis </a:t>
            </a:r>
            <a:r>
              <a:rPr lang="en-US" sz="2000" err="1">
                <a:solidFill>
                  <a:srgbClr val="002060"/>
                </a:solidFill>
              </a:rPr>
              <a:t>Besse</a:t>
            </a:r>
            <a:r>
              <a:rPr lang="en-US" sz="2000">
                <a:solidFill>
                  <a:srgbClr val="002060"/>
                </a:solidFill>
              </a:rPr>
              <a:t> &amp; Slammer   </a:t>
            </a:r>
            <a:br>
              <a:rPr lang="en-US" sz="2500">
                <a:solidFill>
                  <a:srgbClr val="002060"/>
                </a:solidFill>
              </a:rPr>
            </a:br>
            <a:r>
              <a:rPr lang="en-US" sz="1600">
                <a:solidFill>
                  <a:srgbClr val="0070C0"/>
                </a:solidFill>
              </a:rPr>
              <a:t>January 25, 2003 [SATURDAY]  </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47277" y="425262"/>
            <a:ext cx="4376732" cy="646331"/>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What really happened?</a:t>
            </a:r>
          </a:p>
          <a:p>
            <a:pPr marL="285750" indent="-285750">
              <a:buFont typeface="Arial" panose="020B0604020202020204" pitchFamily="34" charset="0"/>
              <a:buChar char="•"/>
            </a:pPr>
            <a:r>
              <a:rPr lang="en-US" sz="1200">
                <a:solidFill>
                  <a:srgbClr val="002060"/>
                </a:solidFill>
                <a:latin typeface="+mj-lt"/>
              </a:rPr>
              <a:t>What can we learn from this attack in a real-world environment?</a:t>
            </a:r>
          </a:p>
        </p:txBody>
      </p:sp>
      <p:cxnSp>
        <p:nvCxnSpPr>
          <p:cNvPr id="14" name="Straight Connector 13">
            <a:extLst>
              <a:ext uri="{FF2B5EF4-FFF2-40B4-BE49-F238E27FC236}">
                <a16:creationId xmlns:a16="http://schemas.microsoft.com/office/drawing/2014/main" id="{D493061E-5EA4-427D-BD34-B4164962B7F0}"/>
              </a:ext>
            </a:extLst>
          </p:cNvPr>
          <p:cNvCxnSpPr>
            <a:cxnSpLocks/>
          </p:cNvCxnSpPr>
          <p:nvPr/>
        </p:nvCxnSpPr>
        <p:spPr>
          <a:xfrm flipV="1">
            <a:off x="6096000" y="43338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a:hlinkClick r:id="rId3" action="ppaction://hlinkfile"/>
            <a:extLst>
              <a:ext uri="{FF2B5EF4-FFF2-40B4-BE49-F238E27FC236}">
                <a16:creationId xmlns:a16="http://schemas.microsoft.com/office/drawing/2014/main" id="{01D887E6-4FEA-4B26-94D0-8C7C7B27E6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72439" y="1566171"/>
            <a:ext cx="4498737" cy="4494944"/>
          </a:xfrm>
          <a:prstGeom prst="rect">
            <a:avLst/>
          </a:prstGeom>
        </p:spPr>
      </p:pic>
      <p:sp>
        <p:nvSpPr>
          <p:cNvPr id="7" name="TextBox 6">
            <a:extLst>
              <a:ext uri="{FF2B5EF4-FFF2-40B4-BE49-F238E27FC236}">
                <a16:creationId xmlns:a16="http://schemas.microsoft.com/office/drawing/2014/main" id="{855BED57-A19D-4FB9-B7D9-2BE3C4AFD6FC}"/>
              </a:ext>
            </a:extLst>
          </p:cNvPr>
          <p:cNvSpPr txBox="1"/>
          <p:nvPr/>
        </p:nvSpPr>
        <p:spPr>
          <a:xfrm>
            <a:off x="9502321" y="2840167"/>
            <a:ext cx="441789" cy="369332"/>
          </a:xfrm>
          <a:prstGeom prst="rect">
            <a:avLst/>
          </a:prstGeom>
          <a:noFill/>
        </p:spPr>
        <p:txBody>
          <a:bodyPr wrap="square" rtlCol="0">
            <a:spAutoFit/>
          </a:bodyPr>
          <a:lstStyle/>
          <a:p>
            <a:pPr algn="ctr"/>
            <a:r>
              <a:rPr lang="en-US" b="1">
                <a:solidFill>
                  <a:schemeClr val="bg1"/>
                </a:solidFill>
              </a:rPr>
              <a:t>01</a:t>
            </a:r>
          </a:p>
        </p:txBody>
      </p:sp>
      <p:sp>
        <p:nvSpPr>
          <p:cNvPr id="8" name="TextBox 7">
            <a:extLst>
              <a:ext uri="{FF2B5EF4-FFF2-40B4-BE49-F238E27FC236}">
                <a16:creationId xmlns:a16="http://schemas.microsoft.com/office/drawing/2014/main" id="{D6B816B5-ADA0-4351-8808-C064F734C7FA}"/>
              </a:ext>
            </a:extLst>
          </p:cNvPr>
          <p:cNvSpPr txBox="1"/>
          <p:nvPr/>
        </p:nvSpPr>
        <p:spPr>
          <a:xfrm>
            <a:off x="9851749" y="3791236"/>
            <a:ext cx="441789" cy="369332"/>
          </a:xfrm>
          <a:prstGeom prst="rect">
            <a:avLst/>
          </a:prstGeom>
          <a:noFill/>
        </p:spPr>
        <p:txBody>
          <a:bodyPr wrap="square" rtlCol="0">
            <a:spAutoFit/>
          </a:bodyPr>
          <a:lstStyle/>
          <a:p>
            <a:pPr algn="ctr"/>
            <a:r>
              <a:rPr lang="en-US" b="1">
                <a:solidFill>
                  <a:schemeClr val="bg1"/>
                </a:solidFill>
              </a:rPr>
              <a:t>02</a:t>
            </a:r>
          </a:p>
        </p:txBody>
      </p:sp>
      <p:sp>
        <p:nvSpPr>
          <p:cNvPr id="9" name="TextBox 8">
            <a:extLst>
              <a:ext uri="{FF2B5EF4-FFF2-40B4-BE49-F238E27FC236}">
                <a16:creationId xmlns:a16="http://schemas.microsoft.com/office/drawing/2014/main" id="{C332EF6E-3782-458E-9979-E7DF4232940E}"/>
              </a:ext>
            </a:extLst>
          </p:cNvPr>
          <p:cNvSpPr txBox="1"/>
          <p:nvPr/>
        </p:nvSpPr>
        <p:spPr>
          <a:xfrm>
            <a:off x="9009268" y="4364877"/>
            <a:ext cx="441789" cy="369332"/>
          </a:xfrm>
          <a:prstGeom prst="rect">
            <a:avLst/>
          </a:prstGeom>
          <a:noFill/>
        </p:spPr>
        <p:txBody>
          <a:bodyPr wrap="square" rtlCol="0">
            <a:spAutoFit/>
          </a:bodyPr>
          <a:lstStyle/>
          <a:p>
            <a:pPr algn="ctr"/>
            <a:r>
              <a:rPr lang="en-US" b="1">
                <a:solidFill>
                  <a:schemeClr val="bg1"/>
                </a:solidFill>
              </a:rPr>
              <a:t>03</a:t>
            </a:r>
          </a:p>
        </p:txBody>
      </p:sp>
      <p:sp>
        <p:nvSpPr>
          <p:cNvPr id="10" name="TextBox 9">
            <a:extLst>
              <a:ext uri="{FF2B5EF4-FFF2-40B4-BE49-F238E27FC236}">
                <a16:creationId xmlns:a16="http://schemas.microsoft.com/office/drawing/2014/main" id="{4C455BC6-05C1-40A2-8361-F2A780DDC634}"/>
              </a:ext>
            </a:extLst>
          </p:cNvPr>
          <p:cNvSpPr txBox="1"/>
          <p:nvPr/>
        </p:nvSpPr>
        <p:spPr>
          <a:xfrm>
            <a:off x="8142596" y="3780425"/>
            <a:ext cx="441789" cy="369332"/>
          </a:xfrm>
          <a:prstGeom prst="rect">
            <a:avLst/>
          </a:prstGeom>
          <a:noFill/>
        </p:spPr>
        <p:txBody>
          <a:bodyPr wrap="square" rtlCol="0">
            <a:spAutoFit/>
          </a:bodyPr>
          <a:lstStyle/>
          <a:p>
            <a:pPr algn="ctr"/>
            <a:r>
              <a:rPr lang="en-US" b="1">
                <a:solidFill>
                  <a:schemeClr val="bg1"/>
                </a:solidFill>
              </a:rPr>
              <a:t>04</a:t>
            </a:r>
          </a:p>
        </p:txBody>
      </p:sp>
      <p:sp>
        <p:nvSpPr>
          <p:cNvPr id="11" name="TextBox 10">
            <a:extLst>
              <a:ext uri="{FF2B5EF4-FFF2-40B4-BE49-F238E27FC236}">
                <a16:creationId xmlns:a16="http://schemas.microsoft.com/office/drawing/2014/main" id="{B020F8CC-2D6B-4542-923B-5BE6B9577DB1}"/>
              </a:ext>
            </a:extLst>
          </p:cNvPr>
          <p:cNvSpPr txBox="1"/>
          <p:nvPr/>
        </p:nvSpPr>
        <p:spPr>
          <a:xfrm>
            <a:off x="8449108" y="2840167"/>
            <a:ext cx="441789" cy="369332"/>
          </a:xfrm>
          <a:prstGeom prst="rect">
            <a:avLst/>
          </a:prstGeom>
          <a:noFill/>
        </p:spPr>
        <p:txBody>
          <a:bodyPr wrap="square" rtlCol="0">
            <a:spAutoFit/>
          </a:bodyPr>
          <a:lstStyle/>
          <a:p>
            <a:pPr algn="ctr"/>
            <a:r>
              <a:rPr lang="en-US" b="1">
                <a:solidFill>
                  <a:schemeClr val="bg1"/>
                </a:solidFill>
              </a:rPr>
              <a:t>05</a:t>
            </a:r>
          </a:p>
        </p:txBody>
      </p:sp>
      <p:pic>
        <p:nvPicPr>
          <p:cNvPr id="12" name="Picture 11">
            <a:extLst>
              <a:ext uri="{FF2B5EF4-FFF2-40B4-BE49-F238E27FC236}">
                <a16:creationId xmlns:a16="http://schemas.microsoft.com/office/drawing/2014/main" id="{0435F630-A01B-4520-8EE3-95BC826B7E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84109" y="2660079"/>
            <a:ext cx="436376" cy="436376"/>
          </a:xfrm>
          <a:prstGeom prst="rect">
            <a:avLst/>
          </a:prstGeom>
        </p:spPr>
      </p:pic>
      <p:sp>
        <p:nvSpPr>
          <p:cNvPr id="13" name="TextBox 12">
            <a:extLst>
              <a:ext uri="{FF2B5EF4-FFF2-40B4-BE49-F238E27FC236}">
                <a16:creationId xmlns:a16="http://schemas.microsoft.com/office/drawing/2014/main" id="{73DE7C01-2FEC-4EBF-B599-7EA391BAB98F}"/>
              </a:ext>
            </a:extLst>
          </p:cNvPr>
          <p:cNvSpPr txBox="1"/>
          <p:nvPr/>
        </p:nvSpPr>
        <p:spPr>
          <a:xfrm>
            <a:off x="9321807" y="1767671"/>
            <a:ext cx="1033376" cy="307777"/>
          </a:xfrm>
          <a:prstGeom prst="rect">
            <a:avLst/>
          </a:prstGeom>
          <a:noFill/>
        </p:spPr>
        <p:txBody>
          <a:bodyPr wrap="square" rtlCol="0">
            <a:spAutoFit/>
          </a:bodyPr>
          <a:lstStyle/>
          <a:p>
            <a:r>
              <a:rPr lang="en-US" sz="1400" b="1" cap="small">
                <a:solidFill>
                  <a:schemeClr val="bg1"/>
                </a:solidFill>
              </a:rPr>
              <a:t>Identify</a:t>
            </a:r>
          </a:p>
        </p:txBody>
      </p:sp>
      <p:sp>
        <p:nvSpPr>
          <p:cNvPr id="15" name="TextBox 14">
            <a:extLst>
              <a:ext uri="{FF2B5EF4-FFF2-40B4-BE49-F238E27FC236}">
                <a16:creationId xmlns:a16="http://schemas.microsoft.com/office/drawing/2014/main" id="{5965EEE3-7BF0-42EB-A0EC-40594329558B}"/>
              </a:ext>
            </a:extLst>
          </p:cNvPr>
          <p:cNvSpPr txBox="1"/>
          <p:nvPr/>
        </p:nvSpPr>
        <p:spPr>
          <a:xfrm>
            <a:off x="9321806" y="2011802"/>
            <a:ext cx="1644801" cy="830997"/>
          </a:xfrm>
          <a:prstGeom prst="rect">
            <a:avLst/>
          </a:prstGeom>
          <a:noFill/>
        </p:spPr>
        <p:txBody>
          <a:bodyPr wrap="square" rtlCol="0">
            <a:spAutoFit/>
          </a:bodyPr>
          <a:lstStyle/>
          <a:p>
            <a:r>
              <a:rPr lang="en-US" sz="1200">
                <a:solidFill>
                  <a:schemeClr val="bg1"/>
                </a:solidFill>
              </a:rPr>
              <a:t>Governance</a:t>
            </a:r>
          </a:p>
          <a:p>
            <a:r>
              <a:rPr lang="en-US" sz="1200">
                <a:solidFill>
                  <a:schemeClr val="bg1"/>
                </a:solidFill>
              </a:rPr>
              <a:t>Asset Management</a:t>
            </a:r>
          </a:p>
          <a:p>
            <a:r>
              <a:rPr lang="en-US" sz="1200">
                <a:solidFill>
                  <a:schemeClr val="bg1"/>
                </a:solidFill>
              </a:rPr>
              <a:t>Risk Assessment</a:t>
            </a:r>
          </a:p>
          <a:p>
            <a:r>
              <a:rPr lang="en-US" sz="1200">
                <a:solidFill>
                  <a:schemeClr val="bg1"/>
                </a:solidFill>
              </a:rPr>
              <a:t>Risk Management</a:t>
            </a:r>
          </a:p>
        </p:txBody>
      </p:sp>
      <p:pic>
        <p:nvPicPr>
          <p:cNvPr id="16" name="Picture 15">
            <a:extLst>
              <a:ext uri="{FF2B5EF4-FFF2-40B4-BE49-F238E27FC236}">
                <a16:creationId xmlns:a16="http://schemas.microsoft.com/office/drawing/2014/main" id="{22EE4A5C-6FC1-49A8-8286-F9AABB8DF4B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01296" y="4667534"/>
            <a:ext cx="346576" cy="450996"/>
          </a:xfrm>
          <a:prstGeom prst="rect">
            <a:avLst/>
          </a:prstGeom>
        </p:spPr>
      </p:pic>
      <p:sp>
        <p:nvSpPr>
          <p:cNvPr id="17" name="TextBox 16">
            <a:extLst>
              <a:ext uri="{FF2B5EF4-FFF2-40B4-BE49-F238E27FC236}">
                <a16:creationId xmlns:a16="http://schemas.microsoft.com/office/drawing/2014/main" id="{03379517-68DE-4B11-A8FE-7D1FB7D4715D}"/>
              </a:ext>
            </a:extLst>
          </p:cNvPr>
          <p:cNvSpPr txBox="1"/>
          <p:nvPr/>
        </p:nvSpPr>
        <p:spPr>
          <a:xfrm>
            <a:off x="10204704" y="3439925"/>
            <a:ext cx="1033376" cy="307777"/>
          </a:xfrm>
          <a:prstGeom prst="rect">
            <a:avLst/>
          </a:prstGeom>
          <a:noFill/>
        </p:spPr>
        <p:txBody>
          <a:bodyPr wrap="square" rtlCol="0">
            <a:spAutoFit/>
          </a:bodyPr>
          <a:lstStyle/>
          <a:p>
            <a:r>
              <a:rPr lang="en-US" sz="1400" b="1" cap="small">
                <a:solidFill>
                  <a:schemeClr val="bg1"/>
                </a:solidFill>
              </a:rPr>
              <a:t>Protect</a:t>
            </a:r>
          </a:p>
        </p:txBody>
      </p:sp>
      <p:sp>
        <p:nvSpPr>
          <p:cNvPr id="18" name="TextBox 17">
            <a:extLst>
              <a:ext uri="{FF2B5EF4-FFF2-40B4-BE49-F238E27FC236}">
                <a16:creationId xmlns:a16="http://schemas.microsoft.com/office/drawing/2014/main" id="{ED055F8A-FC90-4819-AE73-B058820369FE}"/>
              </a:ext>
            </a:extLst>
          </p:cNvPr>
          <p:cNvSpPr txBox="1"/>
          <p:nvPr/>
        </p:nvSpPr>
        <p:spPr>
          <a:xfrm>
            <a:off x="10187824" y="3664520"/>
            <a:ext cx="1403139" cy="1015663"/>
          </a:xfrm>
          <a:prstGeom prst="rect">
            <a:avLst/>
          </a:prstGeom>
          <a:noFill/>
        </p:spPr>
        <p:txBody>
          <a:bodyPr wrap="square" rtlCol="0">
            <a:spAutoFit/>
          </a:bodyPr>
          <a:lstStyle/>
          <a:p>
            <a:r>
              <a:rPr lang="en-US" sz="1200">
                <a:solidFill>
                  <a:schemeClr val="bg1"/>
                </a:solidFill>
              </a:rPr>
              <a:t>Access Control</a:t>
            </a:r>
          </a:p>
          <a:p>
            <a:r>
              <a:rPr lang="en-US" sz="1200">
                <a:solidFill>
                  <a:schemeClr val="bg1"/>
                </a:solidFill>
              </a:rPr>
              <a:t>Awareness</a:t>
            </a:r>
          </a:p>
          <a:p>
            <a:r>
              <a:rPr lang="en-US" sz="1200">
                <a:solidFill>
                  <a:schemeClr val="bg1"/>
                </a:solidFill>
              </a:rPr>
              <a:t>Data Security</a:t>
            </a:r>
          </a:p>
          <a:p>
            <a:r>
              <a:rPr lang="en-US" sz="1200">
                <a:solidFill>
                  <a:schemeClr val="bg1"/>
                </a:solidFill>
              </a:rPr>
              <a:t>Processes</a:t>
            </a:r>
          </a:p>
          <a:p>
            <a:r>
              <a:rPr lang="en-US" sz="1200">
                <a:solidFill>
                  <a:schemeClr val="bg1"/>
                </a:solidFill>
              </a:rPr>
              <a:t>Technology</a:t>
            </a:r>
          </a:p>
        </p:txBody>
      </p:sp>
      <p:pic>
        <p:nvPicPr>
          <p:cNvPr id="19" name="Picture 18">
            <a:extLst>
              <a:ext uri="{FF2B5EF4-FFF2-40B4-BE49-F238E27FC236}">
                <a16:creationId xmlns:a16="http://schemas.microsoft.com/office/drawing/2014/main" id="{6AF97D74-9BB2-4646-AC9C-47C57AB62BA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88309" y="5072251"/>
            <a:ext cx="458084" cy="540540"/>
          </a:xfrm>
          <a:prstGeom prst="rect">
            <a:avLst/>
          </a:prstGeom>
        </p:spPr>
      </p:pic>
      <p:sp>
        <p:nvSpPr>
          <p:cNvPr id="20" name="TextBox 19">
            <a:extLst>
              <a:ext uri="{FF2B5EF4-FFF2-40B4-BE49-F238E27FC236}">
                <a16:creationId xmlns:a16="http://schemas.microsoft.com/office/drawing/2014/main" id="{F52701AA-8935-46B1-B5F0-32B8D2A8E3F0}"/>
              </a:ext>
            </a:extLst>
          </p:cNvPr>
          <p:cNvSpPr txBox="1"/>
          <p:nvPr/>
        </p:nvSpPr>
        <p:spPr>
          <a:xfrm>
            <a:off x="8782623" y="4661144"/>
            <a:ext cx="1033376" cy="307777"/>
          </a:xfrm>
          <a:prstGeom prst="rect">
            <a:avLst/>
          </a:prstGeom>
          <a:noFill/>
        </p:spPr>
        <p:txBody>
          <a:bodyPr wrap="square" rtlCol="0">
            <a:spAutoFit/>
          </a:bodyPr>
          <a:lstStyle/>
          <a:p>
            <a:r>
              <a:rPr lang="en-US" sz="1400" b="1" cap="small">
                <a:solidFill>
                  <a:schemeClr val="bg1"/>
                </a:solidFill>
              </a:rPr>
              <a:t>Detect</a:t>
            </a:r>
          </a:p>
        </p:txBody>
      </p:sp>
      <p:sp>
        <p:nvSpPr>
          <p:cNvPr id="21" name="TextBox 20">
            <a:extLst>
              <a:ext uri="{FF2B5EF4-FFF2-40B4-BE49-F238E27FC236}">
                <a16:creationId xmlns:a16="http://schemas.microsoft.com/office/drawing/2014/main" id="{4121819B-155B-4781-B2D2-1B94DAAA90ED}"/>
              </a:ext>
            </a:extLst>
          </p:cNvPr>
          <p:cNvSpPr txBox="1"/>
          <p:nvPr/>
        </p:nvSpPr>
        <p:spPr>
          <a:xfrm>
            <a:off x="8763572" y="4943375"/>
            <a:ext cx="1403139" cy="646331"/>
          </a:xfrm>
          <a:prstGeom prst="rect">
            <a:avLst/>
          </a:prstGeom>
          <a:noFill/>
        </p:spPr>
        <p:txBody>
          <a:bodyPr wrap="square" rtlCol="0">
            <a:spAutoFit/>
          </a:bodyPr>
          <a:lstStyle/>
          <a:p>
            <a:r>
              <a:rPr lang="en-US" sz="1200">
                <a:solidFill>
                  <a:schemeClr val="bg1"/>
                </a:solidFill>
              </a:rPr>
              <a:t>Security Events</a:t>
            </a:r>
          </a:p>
          <a:p>
            <a:r>
              <a:rPr lang="en-US" sz="1200">
                <a:solidFill>
                  <a:schemeClr val="bg1"/>
                </a:solidFill>
              </a:rPr>
              <a:t>Digital Monitoring</a:t>
            </a:r>
          </a:p>
          <a:p>
            <a:r>
              <a:rPr lang="en-US" sz="1200">
                <a:solidFill>
                  <a:schemeClr val="bg1"/>
                </a:solidFill>
              </a:rPr>
              <a:t>Detection Process</a:t>
            </a:r>
          </a:p>
        </p:txBody>
      </p:sp>
      <p:pic>
        <p:nvPicPr>
          <p:cNvPr id="22" name="Picture 21">
            <a:extLst>
              <a:ext uri="{FF2B5EF4-FFF2-40B4-BE49-F238E27FC236}">
                <a16:creationId xmlns:a16="http://schemas.microsoft.com/office/drawing/2014/main" id="{66F4F107-484C-4A50-BA75-46730316B7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29368" y="3236338"/>
            <a:ext cx="482508" cy="482508"/>
          </a:xfrm>
          <a:prstGeom prst="rect">
            <a:avLst/>
          </a:prstGeom>
        </p:spPr>
      </p:pic>
      <p:sp>
        <p:nvSpPr>
          <p:cNvPr id="23" name="TextBox 22">
            <a:extLst>
              <a:ext uri="{FF2B5EF4-FFF2-40B4-BE49-F238E27FC236}">
                <a16:creationId xmlns:a16="http://schemas.microsoft.com/office/drawing/2014/main" id="{2F9AAE5D-D40F-4155-8C9B-2984914E9A81}"/>
              </a:ext>
            </a:extLst>
          </p:cNvPr>
          <p:cNvSpPr txBox="1"/>
          <p:nvPr/>
        </p:nvSpPr>
        <p:spPr>
          <a:xfrm>
            <a:off x="7078876" y="3677824"/>
            <a:ext cx="1138472" cy="307777"/>
          </a:xfrm>
          <a:prstGeom prst="rect">
            <a:avLst/>
          </a:prstGeom>
          <a:noFill/>
        </p:spPr>
        <p:txBody>
          <a:bodyPr wrap="square" rtlCol="0">
            <a:spAutoFit/>
          </a:bodyPr>
          <a:lstStyle/>
          <a:p>
            <a:r>
              <a:rPr lang="en-US" sz="1400" b="1" cap="small">
                <a:solidFill>
                  <a:schemeClr val="bg1"/>
                </a:solidFill>
              </a:rPr>
              <a:t>Response</a:t>
            </a:r>
          </a:p>
        </p:txBody>
      </p:sp>
      <p:sp>
        <p:nvSpPr>
          <p:cNvPr id="24" name="TextBox 23">
            <a:extLst>
              <a:ext uri="{FF2B5EF4-FFF2-40B4-BE49-F238E27FC236}">
                <a16:creationId xmlns:a16="http://schemas.microsoft.com/office/drawing/2014/main" id="{2427F59A-9FF2-4B3B-A708-88CC34466278}"/>
              </a:ext>
            </a:extLst>
          </p:cNvPr>
          <p:cNvSpPr txBox="1"/>
          <p:nvPr/>
        </p:nvSpPr>
        <p:spPr>
          <a:xfrm>
            <a:off x="7333268" y="3921955"/>
            <a:ext cx="1403138" cy="1015663"/>
          </a:xfrm>
          <a:prstGeom prst="rect">
            <a:avLst/>
          </a:prstGeom>
          <a:noFill/>
        </p:spPr>
        <p:txBody>
          <a:bodyPr wrap="square" rtlCol="0">
            <a:spAutoFit/>
          </a:bodyPr>
          <a:lstStyle/>
          <a:p>
            <a:r>
              <a:rPr lang="en-US" sz="1200">
                <a:solidFill>
                  <a:schemeClr val="bg1"/>
                </a:solidFill>
              </a:rPr>
              <a:t>Planning</a:t>
            </a:r>
          </a:p>
          <a:p>
            <a:r>
              <a:rPr lang="en-US" sz="1200">
                <a:solidFill>
                  <a:schemeClr val="bg1"/>
                </a:solidFill>
              </a:rPr>
              <a:t>Communications</a:t>
            </a:r>
          </a:p>
          <a:p>
            <a:r>
              <a:rPr lang="en-US" sz="1200">
                <a:solidFill>
                  <a:schemeClr val="bg1"/>
                </a:solidFill>
              </a:rPr>
              <a:t>Analysis</a:t>
            </a:r>
          </a:p>
          <a:p>
            <a:r>
              <a:rPr lang="en-US" sz="1200">
                <a:solidFill>
                  <a:schemeClr val="bg1"/>
                </a:solidFill>
              </a:rPr>
              <a:t>Mitigations</a:t>
            </a:r>
          </a:p>
          <a:p>
            <a:r>
              <a:rPr lang="en-US" sz="1200">
                <a:solidFill>
                  <a:schemeClr val="bg1"/>
                </a:solidFill>
              </a:rPr>
              <a:t>Improve</a:t>
            </a:r>
          </a:p>
        </p:txBody>
      </p:sp>
      <p:pic>
        <p:nvPicPr>
          <p:cNvPr id="25" name="Picture 24">
            <a:extLst>
              <a:ext uri="{FF2B5EF4-FFF2-40B4-BE49-F238E27FC236}">
                <a16:creationId xmlns:a16="http://schemas.microsoft.com/office/drawing/2014/main" id="{03DEA90A-F5C3-4D7E-B093-8D137E0510D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546313" y="1695083"/>
            <a:ext cx="524299" cy="477159"/>
          </a:xfrm>
          <a:prstGeom prst="rect">
            <a:avLst/>
          </a:prstGeom>
        </p:spPr>
      </p:pic>
      <p:sp>
        <p:nvSpPr>
          <p:cNvPr id="26" name="TextBox 25">
            <a:extLst>
              <a:ext uri="{FF2B5EF4-FFF2-40B4-BE49-F238E27FC236}">
                <a16:creationId xmlns:a16="http://schemas.microsoft.com/office/drawing/2014/main" id="{693C0F7E-3E84-4D65-980D-246FB6365145}"/>
              </a:ext>
            </a:extLst>
          </p:cNvPr>
          <p:cNvSpPr txBox="1"/>
          <p:nvPr/>
        </p:nvSpPr>
        <p:spPr>
          <a:xfrm>
            <a:off x="7758019" y="2070379"/>
            <a:ext cx="1258078" cy="307777"/>
          </a:xfrm>
          <a:prstGeom prst="rect">
            <a:avLst/>
          </a:prstGeom>
          <a:noFill/>
        </p:spPr>
        <p:txBody>
          <a:bodyPr wrap="square" rtlCol="0">
            <a:spAutoFit/>
          </a:bodyPr>
          <a:lstStyle/>
          <a:p>
            <a:r>
              <a:rPr lang="en-US" sz="1400" b="1" cap="small">
                <a:solidFill>
                  <a:schemeClr val="bg1"/>
                </a:solidFill>
              </a:rPr>
              <a:t>Recover</a:t>
            </a:r>
          </a:p>
        </p:txBody>
      </p:sp>
      <p:sp>
        <p:nvSpPr>
          <p:cNvPr id="27" name="TextBox 26">
            <a:extLst>
              <a:ext uri="{FF2B5EF4-FFF2-40B4-BE49-F238E27FC236}">
                <a16:creationId xmlns:a16="http://schemas.microsoft.com/office/drawing/2014/main" id="{73B8865C-FA08-457D-8372-CC4968095106}"/>
              </a:ext>
            </a:extLst>
          </p:cNvPr>
          <p:cNvSpPr txBox="1"/>
          <p:nvPr/>
        </p:nvSpPr>
        <p:spPr>
          <a:xfrm>
            <a:off x="7532041" y="2304985"/>
            <a:ext cx="1403139" cy="646331"/>
          </a:xfrm>
          <a:prstGeom prst="rect">
            <a:avLst/>
          </a:prstGeom>
          <a:noFill/>
        </p:spPr>
        <p:txBody>
          <a:bodyPr wrap="square" rtlCol="0">
            <a:spAutoFit/>
          </a:bodyPr>
          <a:lstStyle/>
          <a:p>
            <a:r>
              <a:rPr lang="en-US" sz="1200">
                <a:solidFill>
                  <a:schemeClr val="bg1"/>
                </a:solidFill>
              </a:rPr>
              <a:t>Planning</a:t>
            </a:r>
          </a:p>
          <a:p>
            <a:r>
              <a:rPr lang="en-US" sz="1200">
                <a:solidFill>
                  <a:schemeClr val="bg1"/>
                </a:solidFill>
              </a:rPr>
              <a:t>Improvements</a:t>
            </a:r>
          </a:p>
          <a:p>
            <a:r>
              <a:rPr lang="en-US" sz="1200">
                <a:solidFill>
                  <a:schemeClr val="bg1"/>
                </a:solidFill>
              </a:rPr>
              <a:t>Communications</a:t>
            </a:r>
          </a:p>
        </p:txBody>
      </p:sp>
      <p:pic>
        <p:nvPicPr>
          <p:cNvPr id="28" name="Picture 27">
            <a:extLst>
              <a:ext uri="{FF2B5EF4-FFF2-40B4-BE49-F238E27FC236}">
                <a16:creationId xmlns:a16="http://schemas.microsoft.com/office/drawing/2014/main" id="{7A2419D0-DB66-4ED9-8907-C0E1D8E829F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8755" y="1356406"/>
            <a:ext cx="5999321" cy="2582704"/>
          </a:xfrm>
          <a:prstGeom prst="rect">
            <a:avLst/>
          </a:prstGeom>
        </p:spPr>
      </p:pic>
      <p:sp>
        <p:nvSpPr>
          <p:cNvPr id="29" name="TextBox 28">
            <a:extLst>
              <a:ext uri="{FF2B5EF4-FFF2-40B4-BE49-F238E27FC236}">
                <a16:creationId xmlns:a16="http://schemas.microsoft.com/office/drawing/2014/main" id="{AC398D94-F4E3-4A05-8766-7417BDFD9833}"/>
              </a:ext>
            </a:extLst>
          </p:cNvPr>
          <p:cNvSpPr txBox="1"/>
          <p:nvPr/>
        </p:nvSpPr>
        <p:spPr>
          <a:xfrm>
            <a:off x="620824" y="4090055"/>
            <a:ext cx="6096000" cy="2308324"/>
          </a:xfrm>
          <a:prstGeom prst="rect">
            <a:avLst/>
          </a:prstGeom>
          <a:noFill/>
        </p:spPr>
        <p:txBody>
          <a:bodyPr wrap="square" lIns="91440" tIns="45720" rIns="91440" bIns="45720" anchor="t">
            <a:spAutoFit/>
          </a:bodyPr>
          <a:lstStyle/>
          <a:p>
            <a:r>
              <a:rPr lang="en-US" sz="1600" dirty="0">
                <a:solidFill>
                  <a:srgbClr val="0070C0"/>
                </a:solidFill>
                <a:latin typeface="+mj-lt"/>
              </a:rPr>
              <a:t>You note in your cover letter that the Davis-Besse plant was “in a safely defueled condition” at the time of infection.  This is not reassuring.</a:t>
            </a:r>
          </a:p>
          <a:p>
            <a:pPr marL="342900" indent="-342900">
              <a:buFont typeface="Arial" panose="020B0604020202020204" pitchFamily="34" charset="0"/>
              <a:buChar char="•"/>
            </a:pPr>
            <a:r>
              <a:rPr lang="en-US" sz="1600" dirty="0">
                <a:solidFill>
                  <a:srgbClr val="14192F"/>
                </a:solidFill>
                <a:latin typeface="+mj-lt"/>
              </a:rPr>
              <a:t>What would be the safety consequences of Slammer had the plant been fueled an operational?</a:t>
            </a:r>
          </a:p>
          <a:p>
            <a:pPr marL="342900" indent="-342900">
              <a:buFont typeface="Arial" panose="020B0604020202020204" pitchFamily="34" charset="0"/>
              <a:buChar char="•"/>
            </a:pPr>
            <a:r>
              <a:rPr lang="en-US" sz="1600" dirty="0">
                <a:solidFill>
                  <a:srgbClr val="14192F"/>
                </a:solidFill>
                <a:latin typeface="+mj-lt"/>
              </a:rPr>
              <a:t>What impact would the infection have had on the ability to respond to any problems?</a:t>
            </a:r>
            <a:endParaRPr lang="en-US" sz="1600" dirty="0">
              <a:solidFill>
                <a:srgbClr val="14192F"/>
              </a:solidFill>
              <a:latin typeface="+mj-lt"/>
              <a:cs typeface="Arial"/>
            </a:endParaRPr>
          </a:p>
          <a:p>
            <a:pPr marL="342900" indent="-342900">
              <a:buFont typeface="Arial" panose="020B0604020202020204" pitchFamily="34" charset="0"/>
              <a:buChar char="•"/>
            </a:pPr>
            <a:r>
              <a:rPr lang="en-US" sz="1600" dirty="0">
                <a:solidFill>
                  <a:srgbClr val="14192F"/>
                </a:solidFill>
                <a:latin typeface="+mj-lt"/>
              </a:rPr>
              <a:t>How will you ensure that the plants enforce orders as directed?</a:t>
            </a:r>
            <a:endParaRPr lang="en-US" sz="1600" dirty="0">
              <a:solidFill>
                <a:srgbClr val="14192F"/>
              </a:solidFill>
              <a:latin typeface="+mj-lt"/>
              <a:cs typeface="Arial"/>
            </a:endParaRPr>
          </a:p>
        </p:txBody>
      </p:sp>
      <p:sp>
        <p:nvSpPr>
          <p:cNvPr id="2" name="Slide Number Placeholder 1">
            <a:extLst>
              <a:ext uri="{FF2B5EF4-FFF2-40B4-BE49-F238E27FC236}">
                <a16:creationId xmlns:a16="http://schemas.microsoft.com/office/drawing/2014/main" id="{FFC19498-9550-445B-AFF3-78B070C4BE7C}"/>
              </a:ext>
            </a:extLst>
          </p:cNvPr>
          <p:cNvSpPr>
            <a:spLocks noGrp="1"/>
          </p:cNvSpPr>
          <p:nvPr>
            <p:ph type="sldNum" sz="quarter" idx="12"/>
          </p:nvPr>
        </p:nvSpPr>
        <p:spPr/>
        <p:txBody>
          <a:bodyPr/>
          <a:lstStyle/>
          <a:p>
            <a:fld id="{702AF0C8-B6CA-4461-B059-8C4FB5CEC835}" type="slidenum">
              <a:rPr lang="en-US" smtClean="0"/>
              <a:t>27</a:t>
            </a:fld>
            <a:endParaRPr lang="en-US"/>
          </a:p>
        </p:txBody>
      </p:sp>
    </p:spTree>
    <p:extLst>
      <p:ext uri="{BB962C8B-B14F-4D97-AF65-F5344CB8AC3E}">
        <p14:creationId xmlns:p14="http://schemas.microsoft.com/office/powerpoint/2010/main" val="16039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466166" y="365125"/>
            <a:ext cx="9957994"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Introduction to Facility   </a:t>
            </a:r>
            <a:br>
              <a:rPr lang="en-US" sz="2500">
                <a:solidFill>
                  <a:srgbClr val="002060"/>
                </a:solidFill>
              </a:rPr>
            </a:br>
            <a:r>
              <a:rPr lang="en-US" sz="1600">
                <a:solidFill>
                  <a:srgbClr val="0070C0"/>
                </a:solidFill>
              </a:rPr>
              <a:t>Seaside Industrial Solutions   </a:t>
            </a:r>
          </a:p>
        </p:txBody>
      </p:sp>
      <p:sp>
        <p:nvSpPr>
          <p:cNvPr id="80" name="TextBox 79">
            <a:extLst>
              <a:ext uri="{FF2B5EF4-FFF2-40B4-BE49-F238E27FC236}">
                <a16:creationId xmlns:a16="http://schemas.microsoft.com/office/drawing/2014/main" id="{7A6EADEE-EFD4-4C60-9D5F-4CC00EFA094B}"/>
              </a:ext>
            </a:extLst>
          </p:cNvPr>
          <p:cNvSpPr txBox="1"/>
          <p:nvPr/>
        </p:nvSpPr>
        <p:spPr>
          <a:xfrm>
            <a:off x="6217574" y="514677"/>
            <a:ext cx="4498304" cy="461665"/>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Does culture at a facility impact security?  </a:t>
            </a:r>
          </a:p>
          <a:p>
            <a:pPr marL="285750" indent="-285750">
              <a:buFont typeface="Arial" panose="020B0604020202020204" pitchFamily="34" charset="0"/>
              <a:buChar char="•"/>
            </a:pPr>
            <a:r>
              <a:rPr lang="en-US" sz="1200">
                <a:solidFill>
                  <a:srgbClr val="002060"/>
                </a:solidFill>
                <a:latin typeface="+mj-lt"/>
              </a:rPr>
              <a:t>What does this plant’s culture tell you?</a:t>
            </a:r>
          </a:p>
        </p:txBody>
      </p:sp>
      <p:cxnSp>
        <p:nvCxnSpPr>
          <p:cNvPr id="14" name="Straight Connector 13">
            <a:extLst>
              <a:ext uri="{FF2B5EF4-FFF2-40B4-BE49-F238E27FC236}">
                <a16:creationId xmlns:a16="http://schemas.microsoft.com/office/drawing/2014/main" id="{D493061E-5EA4-427D-BD34-B4164962B7F0}"/>
              </a:ext>
            </a:extLst>
          </p:cNvPr>
          <p:cNvCxnSpPr>
            <a:cxnSpLocks/>
          </p:cNvCxnSpPr>
          <p:nvPr/>
        </p:nvCxnSpPr>
        <p:spPr>
          <a:xfrm flipV="1">
            <a:off x="6096000" y="43338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23EABF0C-EDDD-40D3-8995-B8A95DAD6C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9146" y="2162938"/>
            <a:ext cx="5038066" cy="4114800"/>
          </a:xfrm>
          <a:prstGeom prst="rect">
            <a:avLst/>
          </a:prstGeom>
          <a:ln>
            <a:noFill/>
          </a:ln>
          <a:effectLst/>
        </p:spPr>
      </p:pic>
      <p:pic>
        <p:nvPicPr>
          <p:cNvPr id="6" name="Picture 5">
            <a:extLst>
              <a:ext uri="{FF2B5EF4-FFF2-40B4-BE49-F238E27FC236}">
                <a16:creationId xmlns:a16="http://schemas.microsoft.com/office/drawing/2014/main" id="{415AE4E0-05B0-4514-94BC-096E031BE2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165" y="2162938"/>
            <a:ext cx="5486400" cy="4114800"/>
          </a:xfrm>
          <a:prstGeom prst="rect">
            <a:avLst/>
          </a:prstGeom>
          <a:ln>
            <a:noFill/>
          </a:ln>
          <a:effectLst/>
        </p:spPr>
      </p:pic>
      <p:sp>
        <p:nvSpPr>
          <p:cNvPr id="8" name="TextBox 7">
            <a:extLst>
              <a:ext uri="{FF2B5EF4-FFF2-40B4-BE49-F238E27FC236}">
                <a16:creationId xmlns:a16="http://schemas.microsoft.com/office/drawing/2014/main" id="{F532A4F1-090C-4C4C-91E5-A9533146F232}"/>
              </a:ext>
            </a:extLst>
          </p:cNvPr>
          <p:cNvSpPr txBox="1"/>
          <p:nvPr/>
        </p:nvSpPr>
        <p:spPr>
          <a:xfrm>
            <a:off x="466165" y="1411215"/>
            <a:ext cx="3409149" cy="584775"/>
          </a:xfrm>
          <a:prstGeom prst="rect">
            <a:avLst/>
          </a:prstGeom>
          <a:noFill/>
        </p:spPr>
        <p:txBody>
          <a:bodyPr wrap="square">
            <a:spAutoFit/>
          </a:bodyPr>
          <a:lstStyle/>
          <a:p>
            <a:r>
              <a:rPr lang="en-US" sz="1600">
                <a:solidFill>
                  <a:srgbClr val="002060"/>
                </a:solidFill>
                <a:latin typeface="+mj-lt"/>
              </a:rPr>
              <a:t>Seaside Power Plant 1</a:t>
            </a:r>
          </a:p>
          <a:p>
            <a:r>
              <a:rPr lang="en-US" sz="1600">
                <a:solidFill>
                  <a:srgbClr val="002060"/>
                </a:solidFill>
                <a:latin typeface="+mj-lt"/>
              </a:rPr>
              <a:t>Pressurized Water Reactor</a:t>
            </a:r>
          </a:p>
        </p:txBody>
      </p:sp>
      <p:sp>
        <p:nvSpPr>
          <p:cNvPr id="10" name="TextBox 9">
            <a:extLst>
              <a:ext uri="{FF2B5EF4-FFF2-40B4-BE49-F238E27FC236}">
                <a16:creationId xmlns:a16="http://schemas.microsoft.com/office/drawing/2014/main" id="{64CD90C4-CB66-4402-B361-BDE1F307D86F}"/>
              </a:ext>
            </a:extLst>
          </p:cNvPr>
          <p:cNvSpPr txBox="1"/>
          <p:nvPr/>
        </p:nvSpPr>
        <p:spPr>
          <a:xfrm>
            <a:off x="6339146" y="1411216"/>
            <a:ext cx="6096000" cy="584775"/>
          </a:xfrm>
          <a:prstGeom prst="rect">
            <a:avLst/>
          </a:prstGeom>
          <a:noFill/>
        </p:spPr>
        <p:txBody>
          <a:bodyPr wrap="square">
            <a:spAutoFit/>
          </a:bodyPr>
          <a:lstStyle/>
          <a:p>
            <a:r>
              <a:rPr lang="en-US" sz="1600">
                <a:solidFill>
                  <a:srgbClr val="002060"/>
                </a:solidFill>
                <a:latin typeface="+mj-lt"/>
              </a:rPr>
              <a:t>History of Safety Issues</a:t>
            </a:r>
          </a:p>
          <a:p>
            <a:r>
              <a:rPr lang="en-US" sz="1600">
                <a:solidFill>
                  <a:srgbClr val="002060"/>
                </a:solidFill>
                <a:latin typeface="+mj-lt"/>
              </a:rPr>
              <a:t>Boric Acid Leakage / Reactor Vessel Degradation</a:t>
            </a:r>
          </a:p>
        </p:txBody>
      </p:sp>
      <p:sp>
        <p:nvSpPr>
          <p:cNvPr id="2" name="Slide Number Placeholder 1">
            <a:extLst>
              <a:ext uri="{FF2B5EF4-FFF2-40B4-BE49-F238E27FC236}">
                <a16:creationId xmlns:a16="http://schemas.microsoft.com/office/drawing/2014/main" id="{B2E6FAE3-2F83-45C3-B882-08ED75D55E4A}"/>
              </a:ext>
            </a:extLst>
          </p:cNvPr>
          <p:cNvSpPr>
            <a:spLocks noGrp="1"/>
          </p:cNvSpPr>
          <p:nvPr>
            <p:ph type="sldNum" sz="quarter" idx="12"/>
          </p:nvPr>
        </p:nvSpPr>
        <p:spPr/>
        <p:txBody>
          <a:bodyPr/>
          <a:lstStyle/>
          <a:p>
            <a:fld id="{702AF0C8-B6CA-4461-B059-8C4FB5CEC835}" type="slidenum">
              <a:rPr lang="en-US" smtClean="0"/>
              <a:t>28</a:t>
            </a:fld>
            <a:endParaRPr lang="en-US"/>
          </a:p>
        </p:txBody>
      </p:sp>
    </p:spTree>
    <p:extLst>
      <p:ext uri="{BB962C8B-B14F-4D97-AF65-F5344CB8AC3E}">
        <p14:creationId xmlns:p14="http://schemas.microsoft.com/office/powerpoint/2010/main" val="40790941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0E6923-AB65-4A40-99FB-80927EC10933}"/>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r>
              <a:rPr lang="en-US" sz="3600" kern="1200">
                <a:solidFill>
                  <a:srgbClr val="FFFFFF"/>
                </a:solidFill>
                <a:latin typeface="+mj-lt"/>
                <a:ea typeface="+mj-ea"/>
                <a:cs typeface="+mj-cs"/>
              </a:rPr>
              <a:t>Discussion  </a:t>
            </a:r>
          </a:p>
        </p:txBody>
      </p:sp>
      <p:pic>
        <p:nvPicPr>
          <p:cNvPr id="4" name="Graphic 3" descr="Chat with solid fill">
            <a:extLst>
              <a:ext uri="{FF2B5EF4-FFF2-40B4-BE49-F238E27FC236}">
                <a16:creationId xmlns:a16="http://schemas.microsoft.com/office/drawing/2014/main" id="{C49F548E-F2C0-4999-ADA4-34BB57B6DBA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83296" y="643466"/>
            <a:ext cx="5568739" cy="5568739"/>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262435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16636" y="365125"/>
            <a:ext cx="10037077"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1800">
                <a:solidFill>
                  <a:srgbClr val="002060"/>
                </a:solidFill>
              </a:rPr>
              <a:t>IDENTITY     PROTECT     DETECT     RESPOND </a:t>
            </a:r>
            <a:endParaRPr lang="en-US" sz="1600">
              <a:solidFill>
                <a:srgbClr val="0070C0"/>
              </a:solidFill>
            </a:endParaRPr>
          </a:p>
        </p:txBody>
      </p:sp>
      <p:cxnSp>
        <p:nvCxnSpPr>
          <p:cNvPr id="14" name="Straight Connector 13">
            <a:extLst>
              <a:ext uri="{FF2B5EF4-FFF2-40B4-BE49-F238E27FC236}">
                <a16:creationId xmlns:a16="http://schemas.microsoft.com/office/drawing/2014/main" id="{D493061E-5EA4-427D-BD34-B4164962B7F0}"/>
              </a:ext>
            </a:extLst>
          </p:cNvPr>
          <p:cNvCxnSpPr>
            <a:cxnSpLocks/>
          </p:cNvCxnSpPr>
          <p:nvPr/>
        </p:nvCxnSpPr>
        <p:spPr>
          <a:xfrm flipV="1">
            <a:off x="6792525" y="43544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3A481A8-5938-4EC1-BF8E-28FBBBA9D287}"/>
              </a:ext>
            </a:extLst>
          </p:cNvPr>
          <p:cNvGrpSpPr/>
          <p:nvPr/>
        </p:nvGrpSpPr>
        <p:grpSpPr>
          <a:xfrm>
            <a:off x="603267" y="1323652"/>
            <a:ext cx="10985466" cy="3958088"/>
            <a:chOff x="630083" y="1226524"/>
            <a:chExt cx="10985466" cy="3958088"/>
          </a:xfrm>
        </p:grpSpPr>
        <p:grpSp>
          <p:nvGrpSpPr>
            <p:cNvPr id="10" name="Group 9">
              <a:extLst>
                <a:ext uri="{FF2B5EF4-FFF2-40B4-BE49-F238E27FC236}">
                  <a16:creationId xmlns:a16="http://schemas.microsoft.com/office/drawing/2014/main" id="{23CBB33F-BA23-49B5-82BB-C3236152AF06}"/>
                </a:ext>
              </a:extLst>
            </p:cNvPr>
            <p:cNvGrpSpPr/>
            <p:nvPr/>
          </p:nvGrpSpPr>
          <p:grpSpPr>
            <a:xfrm>
              <a:off x="630083" y="1226524"/>
              <a:ext cx="10985466" cy="3958088"/>
              <a:chOff x="630083" y="1226524"/>
              <a:chExt cx="10985466" cy="3958088"/>
            </a:xfrm>
          </p:grpSpPr>
          <p:grpSp>
            <p:nvGrpSpPr>
              <p:cNvPr id="13" name="Group 12">
                <a:extLst>
                  <a:ext uri="{FF2B5EF4-FFF2-40B4-BE49-F238E27FC236}">
                    <a16:creationId xmlns:a16="http://schemas.microsoft.com/office/drawing/2014/main" id="{867D8F85-5D49-4840-BD37-63C6C019EE4E}"/>
                  </a:ext>
                </a:extLst>
              </p:cNvPr>
              <p:cNvGrpSpPr/>
              <p:nvPr/>
            </p:nvGrpSpPr>
            <p:grpSpPr>
              <a:xfrm>
                <a:off x="763968" y="1226524"/>
                <a:ext cx="10626502" cy="3314938"/>
                <a:chOff x="763968" y="1226524"/>
                <a:chExt cx="10626502" cy="3314938"/>
              </a:xfrm>
            </p:grpSpPr>
            <p:sp>
              <p:nvSpPr>
                <p:cNvPr id="18" name="TextBox 17">
                  <a:extLst>
                    <a:ext uri="{FF2B5EF4-FFF2-40B4-BE49-F238E27FC236}">
                      <a16:creationId xmlns:a16="http://schemas.microsoft.com/office/drawing/2014/main" id="{6B60D4C7-1073-4E39-B07F-9ABA952D405E}"/>
                    </a:ext>
                  </a:extLst>
                </p:cNvPr>
                <p:cNvSpPr txBox="1"/>
                <p:nvPr/>
              </p:nvSpPr>
              <p:spPr>
                <a:xfrm>
                  <a:off x="3164319" y="1226524"/>
                  <a:ext cx="5950324" cy="584775"/>
                </a:xfrm>
                <a:prstGeom prst="rect">
                  <a:avLst/>
                </a:prstGeom>
                <a:noFill/>
              </p:spPr>
              <p:txBody>
                <a:bodyPr wrap="square" rtlCol="0">
                  <a:spAutoFit/>
                </a:bodyPr>
                <a:lstStyle/>
                <a:p>
                  <a:pPr algn="ctr"/>
                  <a:r>
                    <a:rPr lang="en-US" sz="3200" cap="all">
                      <a:solidFill>
                        <a:srgbClr val="002060"/>
                      </a:solidFill>
                      <a:latin typeface="Century Gothic" panose="020B0502020202020204" pitchFamily="34" charset="0"/>
                    </a:rPr>
                    <a:t>Cyber </a:t>
                  </a:r>
                  <a:r>
                    <a:rPr lang="en-US" sz="3200" b="1" cap="all">
                      <a:solidFill>
                        <a:srgbClr val="0070C0"/>
                      </a:solidFill>
                      <a:latin typeface="Century Gothic" panose="020B0502020202020204" pitchFamily="34" charset="0"/>
                    </a:rPr>
                    <a:t>Attack</a:t>
                  </a:r>
                  <a:r>
                    <a:rPr lang="en-US" sz="3200" cap="all">
                      <a:solidFill>
                        <a:schemeClr val="bg1"/>
                      </a:solidFill>
                      <a:latin typeface="Century Gothic" panose="020B0502020202020204" pitchFamily="34" charset="0"/>
                    </a:rPr>
                    <a:t> </a:t>
                  </a:r>
                  <a:r>
                    <a:rPr lang="en-US" sz="3200" cap="all">
                      <a:solidFill>
                        <a:srgbClr val="002060"/>
                      </a:solidFill>
                      <a:latin typeface="Century Gothic" panose="020B0502020202020204" pitchFamily="34" charset="0"/>
                    </a:rPr>
                    <a:t>Continuum</a:t>
                  </a:r>
                </a:p>
              </p:txBody>
            </p:sp>
            <p:grpSp>
              <p:nvGrpSpPr>
                <p:cNvPr id="19" name="Group 18">
                  <a:extLst>
                    <a:ext uri="{FF2B5EF4-FFF2-40B4-BE49-F238E27FC236}">
                      <a16:creationId xmlns:a16="http://schemas.microsoft.com/office/drawing/2014/main" id="{F4526DBB-9AB3-4BE4-B0FB-CE2BFE40717D}"/>
                    </a:ext>
                  </a:extLst>
                </p:cNvPr>
                <p:cNvGrpSpPr/>
                <p:nvPr/>
              </p:nvGrpSpPr>
              <p:grpSpPr>
                <a:xfrm>
                  <a:off x="1815353" y="2760885"/>
                  <a:ext cx="8701590" cy="1780577"/>
                  <a:chOff x="1815353" y="2760885"/>
                  <a:chExt cx="8701590" cy="1780577"/>
                </a:xfrm>
              </p:grpSpPr>
              <p:pic>
                <p:nvPicPr>
                  <p:cNvPr id="23" name="Picture 22">
                    <a:extLst>
                      <a:ext uri="{FF2B5EF4-FFF2-40B4-BE49-F238E27FC236}">
                        <a16:creationId xmlns:a16="http://schemas.microsoft.com/office/drawing/2014/main" id="{FEAA33FB-EF2E-4FFC-AA78-EDCA45EA0262}"/>
                      </a:ext>
                    </a:extLst>
                  </p:cNvPr>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815353" y="2891517"/>
                    <a:ext cx="1348966" cy="1649945"/>
                  </a:xfrm>
                  <a:prstGeom prst="rect">
                    <a:avLst/>
                  </a:prstGeom>
                </p:spPr>
              </p:pic>
              <p:pic>
                <p:nvPicPr>
                  <p:cNvPr id="24" name="Picture 23">
                    <a:extLst>
                      <a:ext uri="{FF2B5EF4-FFF2-40B4-BE49-F238E27FC236}">
                        <a16:creationId xmlns:a16="http://schemas.microsoft.com/office/drawing/2014/main" id="{9528A7BF-CC5C-4236-94B9-891E615765ED}"/>
                      </a:ext>
                    </a:extLst>
                  </p:cNvPr>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403612" y="2760885"/>
                    <a:ext cx="1204522" cy="1735590"/>
                  </a:xfrm>
                  <a:prstGeom prst="rect">
                    <a:avLst/>
                  </a:prstGeom>
                </p:spPr>
              </p:pic>
              <p:pic>
                <p:nvPicPr>
                  <p:cNvPr id="25" name="Picture 24">
                    <a:extLst>
                      <a:ext uri="{FF2B5EF4-FFF2-40B4-BE49-F238E27FC236}">
                        <a16:creationId xmlns:a16="http://schemas.microsoft.com/office/drawing/2014/main" id="{1F10AD55-977B-4169-AA5E-DE0E7B38546D}"/>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9056595" y="2854732"/>
                    <a:ext cx="1460348" cy="1686730"/>
                  </a:xfrm>
                  <a:prstGeom prst="rect">
                    <a:avLst/>
                  </a:prstGeom>
                </p:spPr>
              </p:pic>
            </p:grpSp>
            <p:sp>
              <p:nvSpPr>
                <p:cNvPr id="20" name="TextBox 19">
                  <a:extLst>
                    <a:ext uri="{FF2B5EF4-FFF2-40B4-BE49-F238E27FC236}">
                      <a16:creationId xmlns:a16="http://schemas.microsoft.com/office/drawing/2014/main" id="{A60A5338-35A3-4EB4-A8AA-F94E2E649019}"/>
                    </a:ext>
                  </a:extLst>
                </p:cNvPr>
                <p:cNvSpPr txBox="1"/>
                <p:nvPr/>
              </p:nvSpPr>
              <p:spPr>
                <a:xfrm>
                  <a:off x="763968" y="2292956"/>
                  <a:ext cx="3529384" cy="430887"/>
                </a:xfrm>
                <a:prstGeom prst="rect">
                  <a:avLst/>
                </a:prstGeom>
                <a:noFill/>
              </p:spPr>
              <p:txBody>
                <a:bodyPr wrap="square" rtlCol="0">
                  <a:spAutoFit/>
                </a:bodyPr>
                <a:lstStyle/>
                <a:p>
                  <a:pPr algn="ctr"/>
                  <a:r>
                    <a:rPr lang="en-US" sz="2200" cap="all">
                      <a:solidFill>
                        <a:srgbClr val="002060"/>
                      </a:solidFill>
                      <a:latin typeface="+mj-lt"/>
                    </a:rPr>
                    <a:t>Before attack</a:t>
                  </a:r>
                </a:p>
              </p:txBody>
            </p:sp>
            <p:sp>
              <p:nvSpPr>
                <p:cNvPr id="21" name="TextBox 20">
                  <a:extLst>
                    <a:ext uri="{FF2B5EF4-FFF2-40B4-BE49-F238E27FC236}">
                      <a16:creationId xmlns:a16="http://schemas.microsoft.com/office/drawing/2014/main" id="{18F9370A-C47E-4994-A010-248F8EFB7D0E}"/>
                    </a:ext>
                  </a:extLst>
                </p:cNvPr>
                <p:cNvSpPr txBox="1"/>
                <p:nvPr/>
              </p:nvSpPr>
              <p:spPr>
                <a:xfrm>
                  <a:off x="4733343" y="2269461"/>
                  <a:ext cx="2545059" cy="430887"/>
                </a:xfrm>
                <a:prstGeom prst="rect">
                  <a:avLst/>
                </a:prstGeom>
                <a:noFill/>
              </p:spPr>
              <p:txBody>
                <a:bodyPr wrap="square" rtlCol="0">
                  <a:spAutoFit/>
                </a:bodyPr>
                <a:lstStyle/>
                <a:p>
                  <a:pPr algn="ctr"/>
                  <a:r>
                    <a:rPr lang="en-US" sz="2200" cap="all">
                      <a:solidFill>
                        <a:srgbClr val="002060"/>
                      </a:solidFill>
                      <a:latin typeface="+mj-lt"/>
                    </a:rPr>
                    <a:t>During attack</a:t>
                  </a:r>
                </a:p>
              </p:txBody>
            </p:sp>
            <p:sp>
              <p:nvSpPr>
                <p:cNvPr id="22" name="TextBox 21">
                  <a:extLst>
                    <a:ext uri="{FF2B5EF4-FFF2-40B4-BE49-F238E27FC236}">
                      <a16:creationId xmlns:a16="http://schemas.microsoft.com/office/drawing/2014/main" id="{0FCC9BF6-F876-4304-99A6-9D8434E2464E}"/>
                    </a:ext>
                  </a:extLst>
                </p:cNvPr>
                <p:cNvSpPr txBox="1"/>
                <p:nvPr/>
              </p:nvSpPr>
              <p:spPr>
                <a:xfrm>
                  <a:off x="8183068" y="2303676"/>
                  <a:ext cx="3207402" cy="430887"/>
                </a:xfrm>
                <a:prstGeom prst="rect">
                  <a:avLst/>
                </a:prstGeom>
                <a:noFill/>
              </p:spPr>
              <p:txBody>
                <a:bodyPr wrap="square" rtlCol="0">
                  <a:spAutoFit/>
                </a:bodyPr>
                <a:lstStyle/>
                <a:p>
                  <a:pPr algn="ctr"/>
                  <a:r>
                    <a:rPr lang="en-US" sz="2200" cap="all">
                      <a:solidFill>
                        <a:srgbClr val="002060"/>
                      </a:solidFill>
                      <a:latin typeface="+mj-lt"/>
                    </a:rPr>
                    <a:t>After attack</a:t>
                  </a:r>
                </a:p>
              </p:txBody>
            </p:sp>
          </p:grpSp>
          <p:sp>
            <p:nvSpPr>
              <p:cNvPr id="15" name="TextBox 14">
                <a:extLst>
                  <a:ext uri="{FF2B5EF4-FFF2-40B4-BE49-F238E27FC236}">
                    <a16:creationId xmlns:a16="http://schemas.microsoft.com/office/drawing/2014/main" id="{0F872473-8AED-4A4D-8801-3105C0EFF898}"/>
                  </a:ext>
                </a:extLst>
              </p:cNvPr>
              <p:cNvSpPr txBox="1"/>
              <p:nvPr/>
            </p:nvSpPr>
            <p:spPr>
              <a:xfrm>
                <a:off x="630083" y="4753725"/>
                <a:ext cx="3728513" cy="430887"/>
              </a:xfrm>
              <a:prstGeom prst="rect">
                <a:avLst/>
              </a:prstGeom>
              <a:noFill/>
            </p:spPr>
            <p:txBody>
              <a:bodyPr wrap="square" rtlCol="0">
                <a:spAutoFit/>
              </a:bodyPr>
              <a:lstStyle/>
              <a:p>
                <a:pPr algn="ctr"/>
                <a:r>
                  <a:rPr lang="en-US" sz="2200" cap="all">
                    <a:solidFill>
                      <a:srgbClr val="002060"/>
                    </a:solidFill>
                    <a:latin typeface="+mj-lt"/>
                  </a:rPr>
                  <a:t>Identify | protect</a:t>
                </a:r>
              </a:p>
            </p:txBody>
          </p:sp>
          <p:sp>
            <p:nvSpPr>
              <p:cNvPr id="16" name="TextBox 15">
                <a:extLst>
                  <a:ext uri="{FF2B5EF4-FFF2-40B4-BE49-F238E27FC236}">
                    <a16:creationId xmlns:a16="http://schemas.microsoft.com/office/drawing/2014/main" id="{FE63E7D8-F221-40D0-9A82-BD2FBBB6A477}"/>
                  </a:ext>
                </a:extLst>
              </p:cNvPr>
              <p:cNvSpPr txBox="1"/>
              <p:nvPr/>
            </p:nvSpPr>
            <p:spPr>
              <a:xfrm>
                <a:off x="4241606" y="4753724"/>
                <a:ext cx="3728513" cy="430887"/>
              </a:xfrm>
              <a:prstGeom prst="rect">
                <a:avLst/>
              </a:prstGeom>
              <a:noFill/>
            </p:spPr>
            <p:txBody>
              <a:bodyPr wrap="square" rtlCol="0">
                <a:spAutoFit/>
              </a:bodyPr>
              <a:lstStyle/>
              <a:p>
                <a:pPr algn="ctr"/>
                <a:r>
                  <a:rPr lang="en-US" sz="2200" cap="all">
                    <a:solidFill>
                      <a:srgbClr val="002060"/>
                    </a:solidFill>
                    <a:latin typeface="+mj-lt"/>
                  </a:rPr>
                  <a:t>detect</a:t>
                </a:r>
              </a:p>
            </p:txBody>
          </p:sp>
          <p:sp>
            <p:nvSpPr>
              <p:cNvPr id="17" name="TextBox 16">
                <a:extLst>
                  <a:ext uri="{FF2B5EF4-FFF2-40B4-BE49-F238E27FC236}">
                    <a16:creationId xmlns:a16="http://schemas.microsoft.com/office/drawing/2014/main" id="{ABD017B1-8DBB-4B3F-BCBE-30B4A62EBA3B}"/>
                  </a:ext>
                </a:extLst>
              </p:cNvPr>
              <p:cNvSpPr txBox="1"/>
              <p:nvPr/>
            </p:nvSpPr>
            <p:spPr>
              <a:xfrm>
                <a:off x="7887036" y="4753723"/>
                <a:ext cx="3728513" cy="430887"/>
              </a:xfrm>
              <a:prstGeom prst="rect">
                <a:avLst/>
              </a:prstGeom>
              <a:noFill/>
            </p:spPr>
            <p:txBody>
              <a:bodyPr wrap="square" rtlCol="0">
                <a:spAutoFit/>
              </a:bodyPr>
              <a:lstStyle/>
              <a:p>
                <a:pPr algn="ctr"/>
                <a:r>
                  <a:rPr lang="en-US" sz="2200" cap="all">
                    <a:solidFill>
                      <a:srgbClr val="002060"/>
                    </a:solidFill>
                    <a:latin typeface="+mj-lt"/>
                  </a:rPr>
                  <a:t>Respond | recover</a:t>
                </a:r>
              </a:p>
            </p:txBody>
          </p:sp>
        </p:grpSp>
        <p:sp>
          <p:nvSpPr>
            <p:cNvPr id="11" name="Right Arrow 38">
              <a:extLst>
                <a:ext uri="{FF2B5EF4-FFF2-40B4-BE49-F238E27FC236}">
                  <a16:creationId xmlns:a16="http://schemas.microsoft.com/office/drawing/2014/main" id="{E39F5E60-5707-4AD7-A75A-C58AC9C47E75}"/>
                </a:ext>
              </a:extLst>
            </p:cNvPr>
            <p:cNvSpPr/>
            <p:nvPr/>
          </p:nvSpPr>
          <p:spPr>
            <a:xfrm>
              <a:off x="3491777" y="3393759"/>
              <a:ext cx="1593477" cy="64545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40">
              <a:extLst>
                <a:ext uri="{FF2B5EF4-FFF2-40B4-BE49-F238E27FC236}">
                  <a16:creationId xmlns:a16="http://schemas.microsoft.com/office/drawing/2014/main" id="{2CB8EF6C-E2AF-48C3-84C8-597BEBEB0594}"/>
                </a:ext>
              </a:extLst>
            </p:cNvPr>
            <p:cNvSpPr/>
            <p:nvPr/>
          </p:nvSpPr>
          <p:spPr>
            <a:xfrm>
              <a:off x="7035626" y="3372452"/>
              <a:ext cx="1593477" cy="64545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 name="Straight Connector 28">
            <a:extLst>
              <a:ext uri="{FF2B5EF4-FFF2-40B4-BE49-F238E27FC236}">
                <a16:creationId xmlns:a16="http://schemas.microsoft.com/office/drawing/2014/main" id="{F7A952E5-83B4-46FB-A643-4F676305221F}"/>
              </a:ext>
            </a:extLst>
          </p:cNvPr>
          <p:cNvCxnSpPr>
            <a:cxnSpLocks/>
          </p:cNvCxnSpPr>
          <p:nvPr/>
        </p:nvCxnSpPr>
        <p:spPr>
          <a:xfrm flipV="1">
            <a:off x="1898447" y="605707"/>
            <a:ext cx="0" cy="23067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7F97CFA-77C7-4CC0-985D-ECFB8FDF6AF7}"/>
              </a:ext>
            </a:extLst>
          </p:cNvPr>
          <p:cNvCxnSpPr>
            <a:cxnSpLocks/>
          </p:cNvCxnSpPr>
          <p:nvPr/>
        </p:nvCxnSpPr>
        <p:spPr>
          <a:xfrm flipV="1">
            <a:off x="3328754" y="605707"/>
            <a:ext cx="0" cy="23067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6204BAC-143D-4BC4-B474-548581FA0BDA}"/>
              </a:ext>
            </a:extLst>
          </p:cNvPr>
          <p:cNvCxnSpPr>
            <a:cxnSpLocks/>
          </p:cNvCxnSpPr>
          <p:nvPr/>
        </p:nvCxnSpPr>
        <p:spPr>
          <a:xfrm flipV="1">
            <a:off x="4542892" y="605707"/>
            <a:ext cx="0" cy="23067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5CB16C6C-D93D-424D-854F-8A603780BE08}"/>
              </a:ext>
            </a:extLst>
          </p:cNvPr>
          <p:cNvSpPr>
            <a:spLocks noGrp="1"/>
          </p:cNvSpPr>
          <p:nvPr>
            <p:ph type="sldNum" sz="quarter" idx="12"/>
          </p:nvPr>
        </p:nvSpPr>
        <p:spPr/>
        <p:txBody>
          <a:bodyPr/>
          <a:lstStyle/>
          <a:p>
            <a:fld id="{702AF0C8-B6CA-4461-B059-8C4FB5CEC835}" type="slidenum">
              <a:rPr lang="en-US" smtClean="0"/>
              <a:t>3</a:t>
            </a:fld>
            <a:endParaRPr lang="en-US"/>
          </a:p>
        </p:txBody>
      </p:sp>
    </p:spTree>
    <p:extLst>
      <p:ext uri="{BB962C8B-B14F-4D97-AF65-F5344CB8AC3E}">
        <p14:creationId xmlns:p14="http://schemas.microsoft.com/office/powerpoint/2010/main" val="788061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4D3941-B5D8-40C6-990D-6719C4DA904C}"/>
              </a:ext>
            </a:extLst>
          </p:cNvPr>
          <p:cNvSpPr>
            <a:spLocks noGrp="1"/>
          </p:cNvSpPr>
          <p:nvPr>
            <p:ph idx="1"/>
          </p:nvPr>
        </p:nvSpPr>
        <p:spPr>
          <a:xfrm>
            <a:off x="417764" y="1504934"/>
            <a:ext cx="11364320" cy="5869409"/>
          </a:xfrm>
        </p:spPr>
        <p:txBody>
          <a:bodyPr vert="horz" lIns="91440" tIns="45720" rIns="91440" bIns="45720" rtlCol="0" anchor="t">
            <a:normAutofit/>
          </a:bodyPr>
          <a:lstStyle/>
          <a:p>
            <a:pPr marL="0" indent="0">
              <a:buNone/>
            </a:pPr>
            <a:r>
              <a:rPr lang="en-US" sz="1800" b="1">
                <a:solidFill>
                  <a:schemeClr val="tx1"/>
                </a:solidFill>
                <a:latin typeface="Arial"/>
                <a:cs typeface="Arial"/>
              </a:rPr>
              <a:t>NUREG 6847 Describes</a:t>
            </a:r>
            <a:r>
              <a:rPr lang="en-US" sz="1800" b="1" i="0" u="none" strike="noStrike">
                <a:solidFill>
                  <a:schemeClr val="tx1"/>
                </a:solidFill>
                <a:effectLst/>
                <a:latin typeface="Arial"/>
                <a:cs typeface="Arial"/>
              </a:rPr>
              <a:t> a CSAT </a:t>
            </a:r>
            <a:r>
              <a:rPr lang="en-US" sz="1800" b="1">
                <a:solidFill>
                  <a:schemeClr val="tx1"/>
                </a:solidFill>
                <a:latin typeface="Arial"/>
                <a:cs typeface="Arial"/>
              </a:rPr>
              <a:t>Team</a:t>
            </a:r>
            <a:r>
              <a:rPr lang="en-US" sz="1800" b="1" i="0" u="none" strike="noStrike">
                <a:solidFill>
                  <a:schemeClr val="tx1"/>
                </a:solidFill>
                <a:effectLst/>
                <a:latin typeface="Arial"/>
                <a:cs typeface="Arial"/>
              </a:rPr>
              <a:t> of </a:t>
            </a:r>
            <a:r>
              <a:rPr lang="en-US" sz="1800" b="1">
                <a:solidFill>
                  <a:schemeClr val="tx1"/>
                </a:solidFill>
                <a:latin typeface="Arial"/>
                <a:cs typeface="Arial"/>
              </a:rPr>
              <a:t>3 to 7</a:t>
            </a:r>
            <a:r>
              <a:rPr lang="en-US" sz="1800" b="1" i="0" u="none" strike="noStrike">
                <a:solidFill>
                  <a:schemeClr val="tx1"/>
                </a:solidFill>
                <a:effectLst/>
                <a:latin typeface="Arial"/>
                <a:cs typeface="Arial"/>
              </a:rPr>
              <a:t> </a:t>
            </a:r>
            <a:r>
              <a:rPr lang="en-US" sz="1800" b="1">
                <a:solidFill>
                  <a:schemeClr val="tx1"/>
                </a:solidFill>
                <a:latin typeface="Arial"/>
                <a:cs typeface="Arial"/>
              </a:rPr>
              <a:t>Individuals</a:t>
            </a:r>
            <a:r>
              <a:rPr lang="en-US" sz="1800" b="1" i="0" u="none" strike="noStrike">
                <a:solidFill>
                  <a:schemeClr val="tx1"/>
                </a:solidFill>
                <a:effectLst/>
                <a:latin typeface="Arial"/>
                <a:cs typeface="Arial"/>
              </a:rPr>
              <a:t> with </a:t>
            </a:r>
            <a:r>
              <a:rPr lang="en-US" sz="1800" b="1">
                <a:solidFill>
                  <a:schemeClr val="tx1"/>
                </a:solidFill>
                <a:latin typeface="Arial"/>
                <a:cs typeface="Arial"/>
              </a:rPr>
              <a:t>Broad Technical</a:t>
            </a:r>
            <a:r>
              <a:rPr lang="en-US" sz="1800" b="1" i="0" u="none" strike="noStrike">
                <a:solidFill>
                  <a:schemeClr val="tx1"/>
                </a:solidFill>
                <a:effectLst/>
                <a:latin typeface="Arial"/>
                <a:cs typeface="Arial"/>
              </a:rPr>
              <a:t> </a:t>
            </a:r>
            <a:r>
              <a:rPr lang="en-US" sz="1800" b="1">
                <a:solidFill>
                  <a:schemeClr val="tx1"/>
                </a:solidFill>
                <a:latin typeface="Arial"/>
                <a:cs typeface="Arial"/>
              </a:rPr>
              <a:t>Knowledge</a:t>
            </a:r>
            <a:r>
              <a:rPr lang="en-US" sz="1800" b="1" i="0" u="none" strike="noStrike">
                <a:solidFill>
                  <a:schemeClr val="tx1"/>
                </a:solidFill>
                <a:effectLst/>
                <a:latin typeface="Arial"/>
                <a:cs typeface="Arial"/>
              </a:rPr>
              <a:t> in:</a:t>
            </a:r>
            <a:endParaRPr lang="en-US" sz="1800">
              <a:solidFill>
                <a:schemeClr val="tx1"/>
              </a:solidFill>
              <a:cs typeface="Arial" panose="020B0604020202020204"/>
            </a:endParaRPr>
          </a:p>
          <a:p>
            <a:pPr lvl="1">
              <a:spcBef>
                <a:spcPts val="1200"/>
              </a:spcBef>
            </a:pPr>
            <a:r>
              <a:rPr lang="en-US" sz="1400" b="0" i="0">
                <a:solidFill>
                  <a:srgbClr val="000000"/>
                </a:solidFill>
                <a:effectLst/>
                <a:latin typeface="Arial"/>
                <a:cs typeface="Arial"/>
              </a:rPr>
              <a:t>​</a:t>
            </a:r>
            <a:r>
              <a:rPr lang="en-US" sz="2000" b="1" i="0">
                <a:solidFill>
                  <a:srgbClr val="0070C0"/>
                </a:solidFill>
                <a:effectLst/>
                <a:latin typeface="Arial"/>
                <a:cs typeface="Arial"/>
              </a:rPr>
              <a:t>Information and Digital </a:t>
            </a:r>
            <a:r>
              <a:rPr lang="en-US" sz="2000" b="1">
                <a:solidFill>
                  <a:srgbClr val="0070C0"/>
                </a:solidFill>
                <a:latin typeface="Arial"/>
                <a:cs typeface="Arial"/>
              </a:rPr>
              <a:t>System</a:t>
            </a:r>
            <a:r>
              <a:rPr lang="en-US" sz="2000" b="1" i="0">
                <a:solidFill>
                  <a:srgbClr val="0070C0"/>
                </a:solidFill>
                <a:effectLst/>
                <a:latin typeface="Arial"/>
                <a:cs typeface="Arial"/>
              </a:rPr>
              <a:t> </a:t>
            </a:r>
            <a:r>
              <a:rPr lang="en-US" sz="2000" b="1">
                <a:solidFill>
                  <a:srgbClr val="0070C0"/>
                </a:solidFill>
                <a:latin typeface="Arial"/>
                <a:cs typeface="Arial"/>
              </a:rPr>
              <a:t>Technology</a:t>
            </a:r>
            <a:r>
              <a:rPr lang="en-US" sz="2000">
                <a:solidFill>
                  <a:srgbClr val="0070C0"/>
                </a:solidFill>
                <a:latin typeface="Arial"/>
                <a:cs typeface="Arial"/>
              </a:rPr>
              <a:t> </a:t>
            </a:r>
            <a:br>
              <a:rPr lang="en-US" sz="2000">
                <a:solidFill>
                  <a:srgbClr val="000000"/>
                </a:solidFill>
                <a:latin typeface="Arial"/>
                <a:cs typeface="Arial"/>
              </a:rPr>
            </a:br>
            <a:r>
              <a:rPr lang="en-US" sz="1500" b="0" i="0">
                <a:solidFill>
                  <a:srgbClr val="000000"/>
                </a:solidFill>
                <a:effectLst/>
                <a:latin typeface="Arial"/>
                <a:cs typeface="Arial"/>
              </a:rPr>
              <a:t>Areas of cybersecurity, software development and application, computer system administration, and computer networking. </a:t>
            </a:r>
            <a:br>
              <a:rPr lang="en-US" sz="1500">
                <a:latin typeface="Arial"/>
                <a:cs typeface="Arial"/>
              </a:rPr>
            </a:br>
            <a:r>
              <a:rPr lang="en-US" sz="1500" b="0" i="0">
                <a:solidFill>
                  <a:srgbClr val="000000"/>
                </a:solidFill>
                <a:effectLst/>
                <a:latin typeface="Arial"/>
                <a:cs typeface="Arial"/>
              </a:rPr>
              <a:t>In particular, knowledge is required of the digital systems involved in plant operations, including digital instrumentation and control systems, and those involved in plant business systems.</a:t>
            </a:r>
          </a:p>
          <a:p>
            <a:pPr marL="457200" lvl="1" indent="0">
              <a:buNone/>
            </a:pPr>
            <a:endParaRPr lang="en-US" sz="1200">
              <a:solidFill>
                <a:srgbClr val="000000"/>
              </a:solidFill>
              <a:latin typeface="Arial"/>
              <a:cs typeface="Arial"/>
            </a:endParaRPr>
          </a:p>
          <a:p>
            <a:pPr lvl="1"/>
            <a:r>
              <a:rPr lang="en-US" sz="2000" b="1">
                <a:solidFill>
                  <a:srgbClr val="0070C0"/>
                </a:solidFill>
                <a:latin typeface="Arial"/>
                <a:cs typeface="Arial"/>
              </a:rPr>
              <a:t>Nuclear Power Plant Operations, Engineering and Safety</a:t>
            </a:r>
            <a:br>
              <a:rPr lang="en-US" sz="2000">
                <a:solidFill>
                  <a:srgbClr val="000000"/>
                </a:solidFill>
                <a:latin typeface="Arial"/>
                <a:cs typeface="Arial"/>
              </a:rPr>
            </a:br>
            <a:r>
              <a:rPr lang="en-US" sz="1500">
                <a:solidFill>
                  <a:srgbClr val="000000"/>
                </a:solidFill>
                <a:latin typeface="Arial"/>
                <a:cs typeface="Arial"/>
              </a:rPr>
              <a:t>Knowledge of overall facility operations and plant technical specifications. Staff representing this technical area must be able to trace the impact of a vulnerability or series of vulnerabilities in connected digital asset outward through plant subsystems and systems so that the overall impact on safety, security, and emergency preparedness of the plant can be evaluated.</a:t>
            </a:r>
            <a:endParaRPr lang="en-US" sz="1500">
              <a:solidFill>
                <a:srgbClr val="203864"/>
              </a:solidFill>
              <a:latin typeface="Arial"/>
              <a:cs typeface="Arial"/>
            </a:endParaRPr>
          </a:p>
          <a:p>
            <a:pPr marL="457200" lvl="1" indent="0">
              <a:buNone/>
            </a:pPr>
            <a:endParaRPr lang="en-US" sz="2000" b="1">
              <a:solidFill>
                <a:srgbClr val="000000"/>
              </a:solidFill>
              <a:latin typeface="Arial"/>
              <a:cs typeface="Arial"/>
            </a:endParaRPr>
          </a:p>
          <a:p>
            <a:pPr lvl="1"/>
            <a:r>
              <a:rPr lang="en-US" sz="2000" b="1">
                <a:solidFill>
                  <a:srgbClr val="0070C0"/>
                </a:solidFill>
                <a:latin typeface="Arial"/>
                <a:cs typeface="Arial"/>
              </a:rPr>
              <a:t>Physical and Operational Security</a:t>
            </a:r>
            <a:br>
              <a:rPr lang="en-US" sz="2000">
                <a:solidFill>
                  <a:srgbClr val="000000"/>
                </a:solidFill>
                <a:latin typeface="Arial"/>
                <a:cs typeface="Arial"/>
              </a:rPr>
            </a:br>
            <a:r>
              <a:rPr lang="en-US" sz="1500">
                <a:solidFill>
                  <a:srgbClr val="000000"/>
                </a:solidFill>
                <a:latin typeface="Arial"/>
                <a:cs typeface="Arial"/>
              </a:rPr>
              <a:t>Including in-depth knowledge of the plant’s physical and operational security program.</a:t>
            </a:r>
            <a:endParaRPr lang="en-US" sz="1500">
              <a:solidFill>
                <a:srgbClr val="203864"/>
              </a:solidFill>
              <a:latin typeface="Arial"/>
              <a:cs typeface="Arial"/>
            </a:endParaRPr>
          </a:p>
          <a:p>
            <a:pPr lvl="1"/>
            <a:endParaRPr lang="en-US" sz="2000">
              <a:solidFill>
                <a:schemeClr val="tx1"/>
              </a:solidFill>
              <a:latin typeface="Arial"/>
              <a:cs typeface="Arial"/>
            </a:endParaRPr>
          </a:p>
          <a:p>
            <a:pPr lvl="1"/>
            <a:r>
              <a:rPr lang="en-US" sz="2000" b="1">
                <a:solidFill>
                  <a:srgbClr val="0070C0"/>
                </a:solidFill>
                <a:latin typeface="Arial"/>
                <a:cs typeface="Arial"/>
              </a:rPr>
              <a:t>Additional Considerations</a:t>
            </a:r>
            <a:br>
              <a:rPr lang="en-US" sz="2000">
                <a:solidFill>
                  <a:schemeClr val="tx1"/>
                </a:solidFill>
                <a:latin typeface="Arial"/>
                <a:cs typeface="Arial"/>
              </a:rPr>
            </a:br>
            <a:r>
              <a:rPr lang="en-US" sz="1500">
                <a:solidFill>
                  <a:srgbClr val="000000"/>
                </a:solidFill>
                <a:latin typeface="Arial"/>
                <a:cs typeface="Arial"/>
              </a:rPr>
              <a:t>In addition to the above requirements, specialized in-depth cybersecurity skills are required to perform the electronic validation testing and optional scanning activities. The plant may not have on-site personnel trained and experienced in this arena. If this expertise is not available onsite, corporate-level cybersecurity personnel, an independent cybersecurity organization, or other sources of the validation expertise may be considered. </a:t>
            </a:r>
          </a:p>
        </p:txBody>
      </p:sp>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838200" y="365125"/>
            <a:ext cx="98155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Building a Cybersecurity Assessment Team</a:t>
            </a:r>
            <a:endParaRPr lang="en-US" sz="1800">
              <a:solidFill>
                <a:srgbClr val="002060"/>
              </a:solidFill>
            </a:endParaRPr>
          </a:p>
        </p:txBody>
      </p:sp>
      <p:cxnSp>
        <p:nvCxnSpPr>
          <p:cNvPr id="5" name="Straight Connector 4">
            <a:extLst>
              <a:ext uri="{FF2B5EF4-FFF2-40B4-BE49-F238E27FC236}">
                <a16:creationId xmlns:a16="http://schemas.microsoft.com/office/drawing/2014/main" id="{7AA60AA7-2F5A-4437-91C4-6A8C85D5ABEB}"/>
              </a:ext>
            </a:extLst>
          </p:cNvPr>
          <p:cNvCxnSpPr>
            <a:cxnSpLocks/>
          </p:cNvCxnSpPr>
          <p:nvPr/>
        </p:nvCxnSpPr>
        <p:spPr>
          <a:xfrm flipV="1">
            <a:off x="7010400" y="426934"/>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8C03471-E8DA-4FE4-9E3A-4FC63250B112}"/>
              </a:ext>
            </a:extLst>
          </p:cNvPr>
          <p:cNvSpPr txBox="1"/>
          <p:nvPr/>
        </p:nvSpPr>
        <p:spPr>
          <a:xfrm>
            <a:off x="7139609" y="409724"/>
            <a:ext cx="3514102" cy="646331"/>
          </a:xfrm>
          <a:prstGeom prst="rect">
            <a:avLst/>
          </a:prstGeom>
          <a:noFill/>
        </p:spPr>
        <p:txBody>
          <a:bodyPr wrap="square">
            <a:spAutoFit/>
          </a:bodyPr>
          <a:lstStyle/>
          <a:p>
            <a:r>
              <a:rPr lang="en-US" sz="1800">
                <a:solidFill>
                  <a:srgbClr val="002060"/>
                </a:solidFill>
                <a:latin typeface="+mj-lt"/>
              </a:rPr>
              <a:t>Overview of </a:t>
            </a:r>
          </a:p>
          <a:p>
            <a:r>
              <a:rPr lang="en-US" sz="1800">
                <a:solidFill>
                  <a:srgbClr val="002060"/>
                </a:solidFill>
                <a:latin typeface="+mj-lt"/>
              </a:rPr>
              <a:t>Exercise</a:t>
            </a:r>
          </a:p>
        </p:txBody>
      </p:sp>
      <p:sp>
        <p:nvSpPr>
          <p:cNvPr id="2" name="Slide Number Placeholder 1">
            <a:extLst>
              <a:ext uri="{FF2B5EF4-FFF2-40B4-BE49-F238E27FC236}">
                <a16:creationId xmlns:a16="http://schemas.microsoft.com/office/drawing/2014/main" id="{3C97ECBB-2AC5-4A82-856F-955F0A2413E0}"/>
              </a:ext>
            </a:extLst>
          </p:cNvPr>
          <p:cNvSpPr>
            <a:spLocks noGrp="1"/>
          </p:cNvSpPr>
          <p:nvPr>
            <p:ph type="sldNum" sz="quarter" idx="12"/>
          </p:nvPr>
        </p:nvSpPr>
        <p:spPr/>
        <p:txBody>
          <a:bodyPr/>
          <a:lstStyle/>
          <a:p>
            <a:fld id="{702AF0C8-B6CA-4461-B059-8C4FB5CEC835}" type="slidenum">
              <a:rPr lang="en-US" smtClean="0"/>
              <a:t>4</a:t>
            </a:fld>
            <a:endParaRPr lang="en-US"/>
          </a:p>
        </p:txBody>
      </p:sp>
    </p:spTree>
    <p:extLst>
      <p:ext uri="{BB962C8B-B14F-4D97-AF65-F5344CB8AC3E}">
        <p14:creationId xmlns:p14="http://schemas.microsoft.com/office/powerpoint/2010/main" val="3389041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a:extLst>
              <a:ext uri="{FF2B5EF4-FFF2-40B4-BE49-F238E27FC236}">
                <a16:creationId xmlns:a16="http://schemas.microsoft.com/office/drawing/2014/main" id="{A0D1CED9-CF8B-4B94-8AFC-353449E2219B}"/>
              </a:ext>
            </a:extLst>
          </p:cNvPr>
          <p:cNvGraphicFramePr>
            <a:graphicFrameLocks noGrp="1"/>
          </p:cNvGraphicFramePr>
          <p:nvPr>
            <p:ph idx="1"/>
            <p:extLst>
              <p:ext uri="{D42A27DB-BD31-4B8C-83A1-F6EECF244321}">
                <p14:modId xmlns:p14="http://schemas.microsoft.com/office/powerpoint/2010/main" val="764728200"/>
              </p:ext>
            </p:extLst>
          </p:nvPr>
        </p:nvGraphicFramePr>
        <p:xfrm>
          <a:off x="838200" y="1266825"/>
          <a:ext cx="6171895" cy="4910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838200" y="365125"/>
            <a:ext cx="98155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Plant Emergency / Incident Response Team</a:t>
            </a:r>
          </a:p>
        </p:txBody>
      </p:sp>
      <p:grpSp>
        <p:nvGrpSpPr>
          <p:cNvPr id="8" name="Group 7">
            <a:extLst>
              <a:ext uri="{FF2B5EF4-FFF2-40B4-BE49-F238E27FC236}">
                <a16:creationId xmlns:a16="http://schemas.microsoft.com/office/drawing/2014/main" id="{079C872F-8E33-42E4-AAE6-4A346DDEBFCE}"/>
              </a:ext>
            </a:extLst>
          </p:cNvPr>
          <p:cNvGrpSpPr/>
          <p:nvPr/>
        </p:nvGrpSpPr>
        <p:grpSpPr>
          <a:xfrm>
            <a:off x="6837633" y="2681904"/>
            <a:ext cx="5144302" cy="2406315"/>
            <a:chOff x="6537158" y="4170948"/>
            <a:chExt cx="5144302" cy="2406315"/>
          </a:xfrm>
        </p:grpSpPr>
        <p:sp>
          <p:nvSpPr>
            <p:cNvPr id="9" name="Rectangle 8">
              <a:extLst>
                <a:ext uri="{FF2B5EF4-FFF2-40B4-BE49-F238E27FC236}">
                  <a16:creationId xmlns:a16="http://schemas.microsoft.com/office/drawing/2014/main" id="{BEB26C10-4B47-41DD-A5F8-5288EF7CE4D4}"/>
                </a:ext>
              </a:extLst>
            </p:cNvPr>
            <p:cNvSpPr/>
            <p:nvPr/>
          </p:nvSpPr>
          <p:spPr>
            <a:xfrm>
              <a:off x="6537158" y="4170948"/>
              <a:ext cx="5144302" cy="24063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a:t>Physical Protection of Plants and Materials</a:t>
              </a:r>
            </a:p>
            <a:p>
              <a:pPr algn="ctr"/>
              <a:r>
                <a:rPr lang="en-US" sz="1100"/>
                <a:t>10 CFR Part 73</a:t>
              </a:r>
            </a:p>
          </p:txBody>
        </p:sp>
        <p:sp>
          <p:nvSpPr>
            <p:cNvPr id="10" name="Rectangle 9">
              <a:extLst>
                <a:ext uri="{FF2B5EF4-FFF2-40B4-BE49-F238E27FC236}">
                  <a16:creationId xmlns:a16="http://schemas.microsoft.com/office/drawing/2014/main" id="{969C4A84-E24C-4C89-966A-B9FA70CE1154}"/>
                </a:ext>
              </a:extLst>
            </p:cNvPr>
            <p:cNvSpPr/>
            <p:nvPr/>
          </p:nvSpPr>
          <p:spPr>
            <a:xfrm>
              <a:off x="6601325" y="4620127"/>
              <a:ext cx="5021141" cy="189053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a:t>Physical Protection System</a:t>
              </a:r>
            </a:p>
            <a:p>
              <a:pPr algn="ctr"/>
              <a:r>
                <a:rPr lang="en-US" sz="1100"/>
                <a:t>10 CFR 73.1(a)</a:t>
              </a:r>
            </a:p>
          </p:txBody>
        </p:sp>
        <p:sp>
          <p:nvSpPr>
            <p:cNvPr id="11" name="Rectangle 10">
              <a:extLst>
                <a:ext uri="{FF2B5EF4-FFF2-40B4-BE49-F238E27FC236}">
                  <a16:creationId xmlns:a16="http://schemas.microsoft.com/office/drawing/2014/main" id="{B3D64027-E5E7-4AFD-AB18-D42C58FB256F}"/>
                </a:ext>
              </a:extLst>
            </p:cNvPr>
            <p:cNvSpPr/>
            <p:nvPr/>
          </p:nvSpPr>
          <p:spPr>
            <a:xfrm>
              <a:off x="6673516" y="5053263"/>
              <a:ext cx="4864060" cy="1408513"/>
            </a:xfrm>
            <a:prstGeom prst="rect">
              <a:avLst/>
            </a:prstGeom>
          </p:spPr>
          <p:style>
            <a:lnRef idx="1">
              <a:schemeClr val="dk1"/>
            </a:lnRef>
            <a:fillRef idx="2">
              <a:schemeClr val="dk1"/>
            </a:fillRef>
            <a:effectRef idx="1">
              <a:schemeClr val="dk1"/>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200"/>
                <a:t>On-Site Physical Protection Program and Security Organization</a:t>
              </a:r>
            </a:p>
            <a:p>
              <a:pPr algn="ctr"/>
              <a:r>
                <a:rPr lang="en-US" sz="1100"/>
                <a:t>10 CFR 73.55(b)(1)</a:t>
              </a:r>
            </a:p>
          </p:txBody>
        </p:sp>
        <p:sp>
          <p:nvSpPr>
            <p:cNvPr id="12" name="Rectangle 11">
              <a:extLst>
                <a:ext uri="{FF2B5EF4-FFF2-40B4-BE49-F238E27FC236}">
                  <a16:creationId xmlns:a16="http://schemas.microsoft.com/office/drawing/2014/main" id="{4021C1C9-BA3A-460A-BFA8-7EE57CFF0993}"/>
                </a:ext>
              </a:extLst>
            </p:cNvPr>
            <p:cNvSpPr/>
            <p:nvPr/>
          </p:nvSpPr>
          <p:spPr>
            <a:xfrm>
              <a:off x="6753726" y="5494422"/>
              <a:ext cx="4708358" cy="932414"/>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a:t>Cybersecurity Program</a:t>
              </a:r>
            </a:p>
            <a:p>
              <a:pPr algn="ctr"/>
              <a:r>
                <a:rPr lang="en-US" sz="1100"/>
                <a:t>10 CFR 73.54(b)(2)</a:t>
              </a:r>
            </a:p>
            <a:p>
              <a:pPr algn="ctr"/>
              <a:r>
                <a:rPr lang="en-US" sz="1100"/>
                <a:t>10 CFR 73.54(b)(3)</a:t>
              </a:r>
              <a:r>
                <a:rPr lang="en-US" sz="1100" i="1"/>
                <a:t> “…incorporate the cybersecurity program as a component of the physical protection program…”</a:t>
              </a:r>
            </a:p>
          </p:txBody>
        </p:sp>
      </p:grpSp>
      <p:sp>
        <p:nvSpPr>
          <p:cNvPr id="3" name="Slide Number Placeholder 2">
            <a:extLst>
              <a:ext uri="{FF2B5EF4-FFF2-40B4-BE49-F238E27FC236}">
                <a16:creationId xmlns:a16="http://schemas.microsoft.com/office/drawing/2014/main" id="{423EA601-529F-4BE8-B98E-33E46B060047}"/>
              </a:ext>
            </a:extLst>
          </p:cNvPr>
          <p:cNvSpPr>
            <a:spLocks noGrp="1"/>
          </p:cNvSpPr>
          <p:nvPr>
            <p:ph type="sldNum" sz="quarter" idx="12"/>
          </p:nvPr>
        </p:nvSpPr>
        <p:spPr/>
        <p:txBody>
          <a:bodyPr/>
          <a:lstStyle/>
          <a:p>
            <a:fld id="{702AF0C8-B6CA-4461-B059-8C4FB5CEC835}" type="slidenum">
              <a:rPr lang="en-US" smtClean="0"/>
              <a:t>5</a:t>
            </a:fld>
            <a:endParaRPr lang="en-US"/>
          </a:p>
        </p:txBody>
      </p:sp>
    </p:spTree>
    <p:extLst>
      <p:ext uri="{BB962C8B-B14F-4D97-AF65-F5344CB8AC3E}">
        <p14:creationId xmlns:p14="http://schemas.microsoft.com/office/powerpoint/2010/main" val="3690483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4D3941-B5D8-40C6-990D-6719C4DA904C}"/>
              </a:ext>
            </a:extLst>
          </p:cNvPr>
          <p:cNvSpPr>
            <a:spLocks noGrp="1"/>
          </p:cNvSpPr>
          <p:nvPr>
            <p:ph idx="1"/>
          </p:nvPr>
        </p:nvSpPr>
        <p:spPr>
          <a:xfrm>
            <a:off x="6682409" y="1884120"/>
            <a:ext cx="4557204" cy="4546946"/>
          </a:xfrm>
        </p:spPr>
        <p:txBody>
          <a:bodyPr vert="horz" lIns="91440" tIns="45720" rIns="91440" bIns="45720" rtlCol="0" anchor="t">
            <a:normAutofit/>
          </a:bodyPr>
          <a:lstStyle/>
          <a:p>
            <a:pPr marL="285750" indent="-285750">
              <a:buFont typeface="Arial" panose="020B0604020202020204" pitchFamily="34" charset="0"/>
              <a:buChar char="•"/>
            </a:pPr>
            <a:r>
              <a:rPr lang="en-US" sz="2000">
                <a:solidFill>
                  <a:srgbClr val="002060"/>
                </a:solidFill>
              </a:rPr>
              <a:t>A nuclear power plant has recently named you as head of cybersecurity</a:t>
            </a:r>
          </a:p>
          <a:p>
            <a:pPr marL="285750" indent="-285750">
              <a:buFont typeface="Arial" panose="020B0604020202020204" pitchFamily="34" charset="0"/>
              <a:buChar char="•"/>
            </a:pPr>
            <a:endParaRPr lang="en-US" sz="2000">
              <a:solidFill>
                <a:srgbClr val="002060"/>
              </a:solidFill>
            </a:endParaRPr>
          </a:p>
          <a:p>
            <a:pPr marL="285750" indent="-285750">
              <a:buFont typeface="Arial" panose="020B0604020202020204" pitchFamily="34" charset="0"/>
              <a:buChar char="•"/>
            </a:pPr>
            <a:r>
              <a:rPr lang="en-US" sz="2000">
                <a:solidFill>
                  <a:srgbClr val="002060"/>
                </a:solidFill>
              </a:rPr>
              <a:t>You will be responsible for making strategic cybersecurity decisions for this power plant</a:t>
            </a:r>
          </a:p>
          <a:p>
            <a:pPr marL="285750" indent="-285750">
              <a:buFont typeface="Arial" panose="020B0604020202020204" pitchFamily="34" charset="0"/>
              <a:buChar char="•"/>
            </a:pPr>
            <a:endParaRPr lang="en-US" sz="2000">
              <a:solidFill>
                <a:srgbClr val="002060"/>
              </a:solidFill>
            </a:endParaRPr>
          </a:p>
          <a:p>
            <a:pPr marL="285750" indent="-285750"/>
            <a:r>
              <a:rPr lang="en-US" sz="2000">
                <a:solidFill>
                  <a:srgbClr val="002060"/>
                </a:solidFill>
              </a:rPr>
              <a:t>A series of scenarios will be reviewed.   </a:t>
            </a:r>
            <a:r>
              <a:rPr lang="en-US" sz="2000">
                <a:solidFill>
                  <a:schemeClr val="bg1"/>
                </a:solidFill>
              </a:rPr>
              <a:t>presented requiring a decision and dealing with any residual risks and/or consequences.</a:t>
            </a:r>
            <a:endParaRPr lang="en-US" sz="2000">
              <a:solidFill>
                <a:schemeClr val="bg1"/>
              </a:solidFill>
              <a:cs typeface="Arial"/>
            </a:endParaRPr>
          </a:p>
          <a:p>
            <a:pPr marL="0" indent="0">
              <a:buNone/>
            </a:pPr>
            <a:endParaRPr lang="en-US"/>
          </a:p>
        </p:txBody>
      </p:sp>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838200" y="365125"/>
            <a:ext cx="98155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Tabletop: [IDENTIFY] Managing Risks</a:t>
            </a:r>
            <a:br>
              <a:rPr lang="en-US" sz="2000">
                <a:solidFill>
                  <a:srgbClr val="002060"/>
                </a:solidFill>
              </a:rPr>
            </a:br>
            <a:r>
              <a:rPr lang="en-US" sz="1800">
                <a:solidFill>
                  <a:srgbClr val="0070C0"/>
                </a:solidFill>
              </a:rPr>
              <a:t>Asset &amp; Vulnerability Management</a:t>
            </a:r>
            <a:endParaRPr lang="en-US" sz="1800">
              <a:solidFill>
                <a:srgbClr val="002060"/>
              </a:solidFill>
            </a:endParaRPr>
          </a:p>
        </p:txBody>
      </p:sp>
      <p:cxnSp>
        <p:nvCxnSpPr>
          <p:cNvPr id="5" name="Straight Connector 4">
            <a:extLst>
              <a:ext uri="{FF2B5EF4-FFF2-40B4-BE49-F238E27FC236}">
                <a16:creationId xmlns:a16="http://schemas.microsoft.com/office/drawing/2014/main" id="{7AA60AA7-2F5A-4437-91C4-6A8C85D5ABEB}"/>
              </a:ext>
            </a:extLst>
          </p:cNvPr>
          <p:cNvCxnSpPr>
            <a:cxnSpLocks/>
          </p:cNvCxnSpPr>
          <p:nvPr/>
        </p:nvCxnSpPr>
        <p:spPr>
          <a:xfrm flipV="1">
            <a:off x="7010400" y="426934"/>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C6278B2A-E291-4EFA-950D-9072AF38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573" t="29024" r="16384" b="-1515"/>
          <a:stretch/>
        </p:blipFill>
        <p:spPr>
          <a:xfrm>
            <a:off x="838200" y="1421294"/>
            <a:ext cx="5567082" cy="5227983"/>
          </a:xfrm>
          <a:prstGeom prst="rect">
            <a:avLst/>
          </a:prstGeom>
        </p:spPr>
      </p:pic>
      <p:sp>
        <p:nvSpPr>
          <p:cNvPr id="11" name="TextBox 10">
            <a:extLst>
              <a:ext uri="{FF2B5EF4-FFF2-40B4-BE49-F238E27FC236}">
                <a16:creationId xmlns:a16="http://schemas.microsoft.com/office/drawing/2014/main" id="{E8C03471-E8DA-4FE4-9E3A-4FC63250B112}"/>
              </a:ext>
            </a:extLst>
          </p:cNvPr>
          <p:cNvSpPr txBox="1"/>
          <p:nvPr/>
        </p:nvSpPr>
        <p:spPr>
          <a:xfrm>
            <a:off x="7139609" y="409724"/>
            <a:ext cx="3514102" cy="646331"/>
          </a:xfrm>
          <a:prstGeom prst="rect">
            <a:avLst/>
          </a:prstGeom>
          <a:noFill/>
        </p:spPr>
        <p:txBody>
          <a:bodyPr wrap="square">
            <a:spAutoFit/>
          </a:bodyPr>
          <a:lstStyle/>
          <a:p>
            <a:r>
              <a:rPr lang="en-US" sz="1800">
                <a:solidFill>
                  <a:srgbClr val="002060"/>
                </a:solidFill>
                <a:latin typeface="+mj-lt"/>
              </a:rPr>
              <a:t>Overview of </a:t>
            </a:r>
          </a:p>
          <a:p>
            <a:r>
              <a:rPr lang="en-US" sz="1800">
                <a:solidFill>
                  <a:srgbClr val="002060"/>
                </a:solidFill>
                <a:latin typeface="+mj-lt"/>
              </a:rPr>
              <a:t>Exercise</a:t>
            </a:r>
          </a:p>
        </p:txBody>
      </p:sp>
      <p:sp>
        <p:nvSpPr>
          <p:cNvPr id="2" name="Slide Number Placeholder 1">
            <a:extLst>
              <a:ext uri="{FF2B5EF4-FFF2-40B4-BE49-F238E27FC236}">
                <a16:creationId xmlns:a16="http://schemas.microsoft.com/office/drawing/2014/main" id="{438745B7-B51A-4AFF-9D69-8C80E00D6839}"/>
              </a:ext>
            </a:extLst>
          </p:cNvPr>
          <p:cNvSpPr>
            <a:spLocks noGrp="1"/>
          </p:cNvSpPr>
          <p:nvPr>
            <p:ph type="sldNum" sz="quarter" idx="12"/>
          </p:nvPr>
        </p:nvSpPr>
        <p:spPr/>
        <p:txBody>
          <a:bodyPr/>
          <a:lstStyle/>
          <a:p>
            <a:fld id="{702AF0C8-B6CA-4461-B059-8C4FB5CEC835}" type="slidenum">
              <a:rPr lang="en-US" smtClean="0"/>
              <a:t>6</a:t>
            </a:fld>
            <a:endParaRPr lang="en-US"/>
          </a:p>
        </p:txBody>
      </p:sp>
    </p:spTree>
    <p:extLst>
      <p:ext uri="{BB962C8B-B14F-4D97-AF65-F5344CB8AC3E}">
        <p14:creationId xmlns:p14="http://schemas.microsoft.com/office/powerpoint/2010/main" val="4082862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4D3941-B5D8-40C6-990D-6719C4DA904C}"/>
              </a:ext>
            </a:extLst>
          </p:cNvPr>
          <p:cNvSpPr>
            <a:spLocks noGrp="1"/>
          </p:cNvSpPr>
          <p:nvPr>
            <p:ph idx="1"/>
          </p:nvPr>
        </p:nvSpPr>
        <p:spPr>
          <a:xfrm>
            <a:off x="6682408" y="1528319"/>
            <a:ext cx="5368077" cy="5000721"/>
          </a:xfrm>
        </p:spPr>
        <p:txBody>
          <a:bodyPr vert="horz" lIns="91440" tIns="45720" rIns="91440" bIns="45720" rtlCol="0" anchor="t">
            <a:noAutofit/>
          </a:bodyPr>
          <a:lstStyle/>
          <a:p>
            <a:pPr>
              <a:buNone/>
            </a:pPr>
            <a:r>
              <a:rPr lang="en-GB" sz="1600" b="1">
                <a:solidFill>
                  <a:srgbClr val="0070C0"/>
                </a:solidFill>
                <a:ea typeface="+mn-lt"/>
                <a:cs typeface="+mn-lt"/>
              </a:rPr>
              <a:t>Inventory</a:t>
            </a:r>
            <a:r>
              <a:rPr lang="en-US" sz="1600">
                <a:ea typeface="+mn-lt"/>
                <a:cs typeface="+mn-lt"/>
              </a:rPr>
              <a:t> </a:t>
            </a:r>
            <a:endParaRPr lang="de-DE" sz="1600">
              <a:cs typeface="Arial" panose="020B0604020202020204"/>
            </a:endParaRPr>
          </a:p>
          <a:p>
            <a:pPr>
              <a:spcBef>
                <a:spcPts val="0"/>
              </a:spcBef>
              <a:buNone/>
            </a:pPr>
            <a:r>
              <a:rPr lang="en-GB" sz="1600">
                <a:ea typeface="+mn-lt"/>
                <a:cs typeface="+mn-lt"/>
              </a:rPr>
              <a:t>With an inventory, IT/OT systems are</a:t>
            </a:r>
            <a:r>
              <a:rPr lang="en-US" sz="1600">
                <a:ea typeface="+mn-lt"/>
                <a:cs typeface="+mn-lt"/>
              </a:rPr>
              <a:t> </a:t>
            </a:r>
            <a:r>
              <a:rPr lang="en-GB" sz="1600">
                <a:ea typeface="+mn-lt"/>
                <a:cs typeface="+mn-lt"/>
              </a:rPr>
              <a:t>identified and </a:t>
            </a:r>
          </a:p>
          <a:p>
            <a:pPr>
              <a:spcBef>
                <a:spcPts val="0"/>
              </a:spcBef>
              <a:buNone/>
            </a:pPr>
            <a:r>
              <a:rPr lang="en-GB" sz="1600">
                <a:ea typeface="+mn-lt"/>
                <a:cs typeface="+mn-lt"/>
              </a:rPr>
              <a:t>described in their interaction,</a:t>
            </a:r>
            <a:r>
              <a:rPr lang="en-US" sz="1600">
                <a:ea typeface="+mn-lt"/>
                <a:cs typeface="+mn-lt"/>
              </a:rPr>
              <a:t> </a:t>
            </a:r>
            <a:r>
              <a:rPr lang="en-GB" sz="1600">
                <a:ea typeface="+mn-lt"/>
                <a:cs typeface="+mn-lt"/>
              </a:rPr>
              <a:t>for which appropriate </a:t>
            </a:r>
          </a:p>
          <a:p>
            <a:pPr>
              <a:spcBef>
                <a:spcPts val="0"/>
              </a:spcBef>
              <a:buNone/>
            </a:pPr>
            <a:r>
              <a:rPr lang="en-GB" sz="1600">
                <a:ea typeface="+mn-lt"/>
                <a:cs typeface="+mn-lt"/>
              </a:rPr>
              <a:t>protective measures</a:t>
            </a:r>
            <a:r>
              <a:rPr lang="en-US" sz="1600">
                <a:ea typeface="+mn-lt"/>
                <a:cs typeface="+mn-lt"/>
              </a:rPr>
              <a:t> </a:t>
            </a:r>
            <a:r>
              <a:rPr lang="en-GB" sz="1600">
                <a:ea typeface="+mn-lt"/>
                <a:cs typeface="+mn-lt"/>
              </a:rPr>
              <a:t>must be defined in a security </a:t>
            </a:r>
          </a:p>
          <a:p>
            <a:pPr>
              <a:spcBef>
                <a:spcPts val="0"/>
              </a:spcBef>
              <a:buNone/>
            </a:pPr>
            <a:r>
              <a:rPr lang="en-GB" sz="1600">
                <a:ea typeface="+mn-lt"/>
                <a:cs typeface="+mn-lt"/>
              </a:rPr>
              <a:t>concept.</a:t>
            </a:r>
            <a:r>
              <a:rPr lang="en-US" sz="1600">
                <a:ea typeface="+mn-lt"/>
                <a:cs typeface="+mn-lt"/>
              </a:rPr>
              <a:t> </a:t>
            </a:r>
            <a:endParaRPr lang="en-US" sz="1600">
              <a:cs typeface="Arial" panose="020B0604020202020204"/>
            </a:endParaRPr>
          </a:p>
          <a:p>
            <a:pPr>
              <a:spcBef>
                <a:spcPts val="1800"/>
              </a:spcBef>
              <a:buNone/>
            </a:pPr>
            <a:r>
              <a:rPr lang="en-GB" sz="1600" b="1">
                <a:solidFill>
                  <a:srgbClr val="0070C0"/>
                </a:solidFill>
                <a:ea typeface="+mn-lt"/>
                <a:cs typeface="+mn-lt"/>
              </a:rPr>
              <a:t>Assessment</a:t>
            </a:r>
            <a:r>
              <a:rPr lang="en-US" sz="1600">
                <a:solidFill>
                  <a:srgbClr val="0070C0"/>
                </a:solidFill>
                <a:ea typeface="+mn-lt"/>
                <a:cs typeface="+mn-lt"/>
              </a:rPr>
              <a:t> </a:t>
            </a:r>
          </a:p>
          <a:p>
            <a:pPr>
              <a:spcBef>
                <a:spcPts val="0"/>
              </a:spcBef>
              <a:buNone/>
            </a:pPr>
            <a:r>
              <a:rPr lang="en-GB" sz="1600">
                <a:ea typeface="+mn-lt"/>
                <a:cs typeface="+mn-lt"/>
              </a:rPr>
              <a:t>When assessing the inventoried IT/OT</a:t>
            </a:r>
            <a:r>
              <a:rPr lang="en-US" sz="1600">
                <a:ea typeface="+mn-lt"/>
                <a:cs typeface="+mn-lt"/>
              </a:rPr>
              <a:t> </a:t>
            </a:r>
            <a:r>
              <a:rPr lang="en-GB" sz="1600">
                <a:ea typeface="+mn-lt"/>
                <a:cs typeface="+mn-lt"/>
              </a:rPr>
              <a:t>systems, the need </a:t>
            </a:r>
          </a:p>
          <a:p>
            <a:pPr>
              <a:spcBef>
                <a:spcPts val="0"/>
              </a:spcBef>
              <a:buNone/>
            </a:pPr>
            <a:r>
              <a:rPr lang="en-GB" sz="1600">
                <a:ea typeface="+mn-lt"/>
                <a:cs typeface="+mn-lt"/>
              </a:rPr>
              <a:t>for protection is</a:t>
            </a:r>
            <a:r>
              <a:rPr lang="en-US" sz="1600">
                <a:ea typeface="+mn-lt"/>
                <a:cs typeface="+mn-lt"/>
              </a:rPr>
              <a:t> </a:t>
            </a:r>
            <a:r>
              <a:rPr lang="en-GB" sz="1600">
                <a:ea typeface="+mn-lt"/>
                <a:cs typeface="+mn-lt"/>
              </a:rPr>
              <a:t>determined from an IT security </a:t>
            </a:r>
          </a:p>
          <a:p>
            <a:pPr>
              <a:spcBef>
                <a:spcPts val="0"/>
              </a:spcBef>
              <a:buNone/>
            </a:pPr>
            <a:r>
              <a:rPr lang="en-GB" sz="1600">
                <a:ea typeface="+mn-lt"/>
                <a:cs typeface="+mn-lt"/>
              </a:rPr>
              <a:t>perspective. The protection goals of IT security (C, I, A)</a:t>
            </a:r>
            <a:r>
              <a:rPr lang="en-US" sz="1600">
                <a:ea typeface="+mn-lt"/>
                <a:cs typeface="+mn-lt"/>
              </a:rPr>
              <a:t> </a:t>
            </a:r>
          </a:p>
          <a:p>
            <a:pPr>
              <a:spcBef>
                <a:spcPts val="0"/>
              </a:spcBef>
              <a:buNone/>
            </a:pPr>
            <a:r>
              <a:rPr lang="en-GB" sz="1600">
                <a:ea typeface="+mn-lt"/>
                <a:cs typeface="+mn-lt"/>
              </a:rPr>
              <a:t>must be defined.</a:t>
            </a:r>
            <a:r>
              <a:rPr lang="en-US" sz="1600">
                <a:ea typeface="+mn-lt"/>
                <a:cs typeface="+mn-lt"/>
              </a:rPr>
              <a:t> </a:t>
            </a:r>
            <a:endParaRPr lang="en-US" sz="1600">
              <a:cs typeface="Arial" panose="020B0604020202020204"/>
            </a:endParaRPr>
          </a:p>
          <a:p>
            <a:pPr>
              <a:spcBef>
                <a:spcPts val="1800"/>
              </a:spcBef>
              <a:buNone/>
            </a:pPr>
            <a:r>
              <a:rPr lang="en-GB" sz="1600" b="1">
                <a:solidFill>
                  <a:srgbClr val="0070C0"/>
                </a:solidFill>
                <a:ea typeface="+mn-lt"/>
                <a:cs typeface="+mn-lt"/>
              </a:rPr>
              <a:t>Prioritization</a:t>
            </a:r>
            <a:endParaRPr lang="en-US" sz="1600">
              <a:solidFill>
                <a:srgbClr val="0070C0"/>
              </a:solidFill>
              <a:ea typeface="+mn-lt"/>
              <a:cs typeface="+mn-lt"/>
            </a:endParaRPr>
          </a:p>
          <a:p>
            <a:pPr>
              <a:spcBef>
                <a:spcPts val="0"/>
              </a:spcBef>
              <a:buNone/>
            </a:pPr>
            <a:r>
              <a:rPr lang="en-GB" sz="1600">
                <a:ea typeface="+mn-lt"/>
                <a:cs typeface="+mn-lt"/>
              </a:rPr>
              <a:t>Prioritisation involves determining and</a:t>
            </a:r>
            <a:r>
              <a:rPr lang="en-US" sz="1600">
                <a:ea typeface="+mn-lt"/>
                <a:cs typeface="+mn-lt"/>
              </a:rPr>
              <a:t> </a:t>
            </a:r>
            <a:r>
              <a:rPr lang="en-GB" sz="1600">
                <a:ea typeface="+mn-lt"/>
                <a:cs typeface="+mn-lt"/>
              </a:rPr>
              <a:t>prioritising the </a:t>
            </a:r>
          </a:p>
          <a:p>
            <a:pPr>
              <a:spcBef>
                <a:spcPts val="0"/>
              </a:spcBef>
              <a:buNone/>
            </a:pPr>
            <a:r>
              <a:rPr lang="en-GB" sz="1600">
                <a:ea typeface="+mn-lt"/>
                <a:cs typeface="+mn-lt"/>
              </a:rPr>
              <a:t>necessary protection</a:t>
            </a:r>
            <a:r>
              <a:rPr lang="en-US" sz="1600">
                <a:ea typeface="+mn-lt"/>
                <a:cs typeface="+mn-lt"/>
              </a:rPr>
              <a:t> </a:t>
            </a:r>
            <a:r>
              <a:rPr lang="en-GB" sz="1600">
                <a:ea typeface="+mn-lt"/>
                <a:cs typeface="+mn-lt"/>
              </a:rPr>
              <a:t>measures based on the defined</a:t>
            </a:r>
            <a:endParaRPr lang="en-US" sz="1600">
              <a:ea typeface="+mn-lt"/>
              <a:cs typeface="+mn-lt"/>
            </a:endParaRPr>
          </a:p>
          <a:p>
            <a:pPr>
              <a:spcBef>
                <a:spcPts val="0"/>
              </a:spcBef>
              <a:buNone/>
            </a:pPr>
            <a:r>
              <a:rPr lang="en-GB" sz="1600">
                <a:ea typeface="+mn-lt"/>
                <a:cs typeface="+mn-lt"/>
              </a:rPr>
              <a:t>protection needs.</a:t>
            </a:r>
            <a:r>
              <a:rPr lang="en-US" sz="1600">
                <a:ea typeface="+mn-lt"/>
                <a:cs typeface="+mn-lt"/>
              </a:rPr>
              <a:t> </a:t>
            </a:r>
            <a:endParaRPr lang="en-US" sz="1600">
              <a:cs typeface="Arial" panose="020B0604020202020204"/>
            </a:endParaRPr>
          </a:p>
          <a:p>
            <a:pPr>
              <a:spcBef>
                <a:spcPts val="1800"/>
              </a:spcBef>
              <a:buNone/>
            </a:pPr>
            <a:r>
              <a:rPr lang="en-GB" sz="1600" b="1">
                <a:solidFill>
                  <a:srgbClr val="0070C0"/>
                </a:solidFill>
                <a:ea typeface="+mn-lt"/>
                <a:cs typeface="+mn-lt"/>
              </a:rPr>
              <a:t>Mitigation</a:t>
            </a:r>
            <a:endParaRPr lang="en-US" sz="1600">
              <a:solidFill>
                <a:srgbClr val="0070C0"/>
              </a:solidFill>
              <a:ea typeface="+mn-lt"/>
              <a:cs typeface="+mn-lt"/>
            </a:endParaRPr>
          </a:p>
          <a:p>
            <a:pPr>
              <a:spcBef>
                <a:spcPts val="0"/>
              </a:spcBef>
              <a:buNone/>
            </a:pPr>
            <a:r>
              <a:rPr lang="en-GB" sz="1600">
                <a:ea typeface="+mn-lt"/>
                <a:cs typeface="+mn-lt"/>
              </a:rPr>
              <a:t>The defined protective measures shall be</a:t>
            </a:r>
            <a:r>
              <a:rPr lang="en-US" sz="1600">
                <a:ea typeface="+mn-lt"/>
                <a:cs typeface="+mn-lt"/>
              </a:rPr>
              <a:t> </a:t>
            </a:r>
            <a:r>
              <a:rPr lang="en-GB" sz="1600">
                <a:ea typeface="+mn-lt"/>
                <a:cs typeface="+mn-lt"/>
              </a:rPr>
              <a:t>concretely</a:t>
            </a:r>
          </a:p>
          <a:p>
            <a:pPr>
              <a:spcBef>
                <a:spcPts val="0"/>
              </a:spcBef>
              <a:buNone/>
            </a:pPr>
            <a:r>
              <a:rPr lang="en-GB" sz="1600">
                <a:ea typeface="+mn-lt"/>
                <a:cs typeface="+mn-lt"/>
              </a:rPr>
              <a:t>planned and implemented. The</a:t>
            </a:r>
            <a:r>
              <a:rPr lang="en-US" sz="1600">
                <a:ea typeface="+mn-lt"/>
                <a:cs typeface="+mn-lt"/>
              </a:rPr>
              <a:t> </a:t>
            </a:r>
            <a:r>
              <a:rPr lang="en-GB" sz="1600">
                <a:ea typeface="+mn-lt"/>
                <a:cs typeface="+mn-lt"/>
              </a:rPr>
              <a:t>effectiveness of the</a:t>
            </a:r>
          </a:p>
          <a:p>
            <a:pPr>
              <a:spcBef>
                <a:spcPts val="0"/>
              </a:spcBef>
              <a:buNone/>
            </a:pPr>
            <a:r>
              <a:rPr lang="en-GB" sz="1600">
                <a:ea typeface="+mn-lt"/>
                <a:cs typeface="+mn-lt"/>
              </a:rPr>
              <a:t>measures shall be</a:t>
            </a:r>
            <a:r>
              <a:rPr lang="en-US" sz="1600">
                <a:ea typeface="+mn-lt"/>
                <a:cs typeface="+mn-lt"/>
              </a:rPr>
              <a:t> </a:t>
            </a:r>
            <a:r>
              <a:rPr lang="en-GB" sz="1600">
                <a:ea typeface="+mn-lt"/>
                <a:cs typeface="+mn-lt"/>
              </a:rPr>
              <a:t>reviewed at regular intervals.</a:t>
            </a:r>
            <a:r>
              <a:rPr lang="en-US" sz="1600">
                <a:ea typeface="+mn-lt"/>
                <a:cs typeface="+mn-lt"/>
              </a:rPr>
              <a:t> </a:t>
            </a:r>
            <a:endParaRPr lang="en-US" sz="1600">
              <a:cs typeface="Arial" panose="020B0604020202020204"/>
            </a:endParaRPr>
          </a:p>
        </p:txBody>
      </p:sp>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838200" y="365125"/>
            <a:ext cx="98155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Asset Management </a:t>
            </a:r>
            <a:br>
              <a:rPr lang="en-US" sz="2000">
                <a:solidFill>
                  <a:srgbClr val="002060"/>
                </a:solidFill>
              </a:rPr>
            </a:br>
            <a:r>
              <a:rPr lang="en-US" sz="1800">
                <a:solidFill>
                  <a:srgbClr val="0070C0"/>
                </a:solidFill>
              </a:rPr>
              <a:t>Asset &amp; Vulnerability Management</a:t>
            </a:r>
            <a:endParaRPr lang="en-US" sz="1800">
              <a:solidFill>
                <a:srgbClr val="002060"/>
              </a:solidFill>
            </a:endParaRPr>
          </a:p>
        </p:txBody>
      </p:sp>
      <p:cxnSp>
        <p:nvCxnSpPr>
          <p:cNvPr id="5" name="Straight Connector 4">
            <a:extLst>
              <a:ext uri="{FF2B5EF4-FFF2-40B4-BE49-F238E27FC236}">
                <a16:creationId xmlns:a16="http://schemas.microsoft.com/office/drawing/2014/main" id="{7AA60AA7-2F5A-4437-91C4-6A8C85D5ABEB}"/>
              </a:ext>
            </a:extLst>
          </p:cNvPr>
          <p:cNvCxnSpPr>
            <a:cxnSpLocks/>
          </p:cNvCxnSpPr>
          <p:nvPr/>
        </p:nvCxnSpPr>
        <p:spPr>
          <a:xfrm flipV="1">
            <a:off x="7010400" y="426934"/>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C6278B2A-E291-4EFA-950D-9072AF382392}"/>
              </a:ext>
            </a:extLst>
          </p:cNvPr>
          <p:cNvPicPr>
            <a:picLocks noChangeAspect="1"/>
          </p:cNvPicPr>
          <p:nvPr/>
        </p:nvPicPr>
        <p:blipFill rotWithShape="1">
          <a:blip r:embed="rId3">
            <a:extLst>
              <a:ext uri="{28A0092B-C50C-407E-A947-70E740481C1C}">
                <a14:useLocalDpi xmlns:a14="http://schemas.microsoft.com/office/drawing/2010/main" val="0"/>
              </a:ext>
            </a:extLst>
          </a:blip>
          <a:srcRect l="14526" r="14526" b="4347"/>
          <a:stretch/>
        </p:blipFill>
        <p:spPr>
          <a:xfrm>
            <a:off x="848958" y="1528319"/>
            <a:ext cx="5567082" cy="5000721"/>
          </a:xfrm>
          <a:prstGeom prst="rect">
            <a:avLst/>
          </a:prstGeom>
        </p:spPr>
      </p:pic>
      <p:sp>
        <p:nvSpPr>
          <p:cNvPr id="11" name="TextBox 10">
            <a:extLst>
              <a:ext uri="{FF2B5EF4-FFF2-40B4-BE49-F238E27FC236}">
                <a16:creationId xmlns:a16="http://schemas.microsoft.com/office/drawing/2014/main" id="{E8C03471-E8DA-4FE4-9E3A-4FC63250B112}"/>
              </a:ext>
            </a:extLst>
          </p:cNvPr>
          <p:cNvSpPr txBox="1"/>
          <p:nvPr/>
        </p:nvSpPr>
        <p:spPr>
          <a:xfrm>
            <a:off x="7139609" y="409724"/>
            <a:ext cx="3514102" cy="646331"/>
          </a:xfrm>
          <a:prstGeom prst="rect">
            <a:avLst/>
          </a:prstGeom>
          <a:noFill/>
        </p:spPr>
        <p:txBody>
          <a:bodyPr wrap="square">
            <a:spAutoFit/>
          </a:bodyPr>
          <a:lstStyle/>
          <a:p>
            <a:r>
              <a:rPr lang="en-US" sz="1800">
                <a:solidFill>
                  <a:srgbClr val="002060"/>
                </a:solidFill>
                <a:latin typeface="+mj-lt"/>
              </a:rPr>
              <a:t>Overview of </a:t>
            </a:r>
          </a:p>
          <a:p>
            <a:r>
              <a:rPr lang="en-US" sz="1800">
                <a:solidFill>
                  <a:srgbClr val="002060"/>
                </a:solidFill>
                <a:latin typeface="+mj-lt"/>
              </a:rPr>
              <a:t>Exercise</a:t>
            </a:r>
          </a:p>
        </p:txBody>
      </p:sp>
      <p:sp>
        <p:nvSpPr>
          <p:cNvPr id="2" name="Slide Number Placeholder 1">
            <a:extLst>
              <a:ext uri="{FF2B5EF4-FFF2-40B4-BE49-F238E27FC236}">
                <a16:creationId xmlns:a16="http://schemas.microsoft.com/office/drawing/2014/main" id="{203CCC19-280B-4CC3-9D35-266D466D7C9A}"/>
              </a:ext>
            </a:extLst>
          </p:cNvPr>
          <p:cNvSpPr>
            <a:spLocks noGrp="1"/>
          </p:cNvSpPr>
          <p:nvPr>
            <p:ph type="sldNum" sz="quarter" idx="12"/>
          </p:nvPr>
        </p:nvSpPr>
        <p:spPr/>
        <p:txBody>
          <a:bodyPr/>
          <a:lstStyle/>
          <a:p>
            <a:fld id="{702AF0C8-B6CA-4461-B059-8C4FB5CEC835}" type="slidenum">
              <a:rPr lang="en-US" smtClean="0"/>
              <a:t>7</a:t>
            </a:fld>
            <a:endParaRPr lang="en-US"/>
          </a:p>
        </p:txBody>
      </p:sp>
    </p:spTree>
    <p:extLst>
      <p:ext uri="{BB962C8B-B14F-4D97-AF65-F5344CB8AC3E}">
        <p14:creationId xmlns:p14="http://schemas.microsoft.com/office/powerpoint/2010/main" val="3751810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4D3941-B5D8-40C6-990D-6719C4DA904C}"/>
              </a:ext>
            </a:extLst>
          </p:cNvPr>
          <p:cNvSpPr>
            <a:spLocks noGrp="1"/>
          </p:cNvSpPr>
          <p:nvPr>
            <p:ph idx="1"/>
          </p:nvPr>
        </p:nvSpPr>
        <p:spPr>
          <a:xfrm>
            <a:off x="1848078" y="-1940015"/>
            <a:ext cx="4557204" cy="4546946"/>
          </a:xfrm>
        </p:spPr>
        <p:txBody>
          <a:bodyPr>
            <a:normAutofit fontScale="85000" lnSpcReduction="10000"/>
          </a:bodyPr>
          <a:lstStyle/>
          <a:p>
            <a:pPr marL="285750" indent="-285750">
              <a:buFont typeface="Arial" panose="020B0604020202020204" pitchFamily="34" charset="0"/>
              <a:buChar char="•"/>
            </a:pPr>
            <a:r>
              <a:rPr lang="en-US" sz="2000">
                <a:solidFill>
                  <a:schemeClr val="bg1"/>
                </a:solidFill>
              </a:rPr>
              <a:t>Initial situation:</a:t>
            </a:r>
          </a:p>
          <a:p>
            <a:pPr marL="285750" indent="-285750">
              <a:buFont typeface="Arial" panose="020B0604020202020204" pitchFamily="34" charset="0"/>
              <a:buChar char="•"/>
            </a:pPr>
            <a:r>
              <a:rPr lang="en-US" sz="2000">
                <a:solidFill>
                  <a:schemeClr val="bg1"/>
                </a:solidFill>
              </a:rPr>
              <a:t>- lack of responsibilities in the area of IT security</a:t>
            </a:r>
          </a:p>
          <a:p>
            <a:pPr marL="285750" indent="-285750">
              <a:buFont typeface="Arial" panose="020B0604020202020204" pitchFamily="34" charset="0"/>
              <a:buChar char="•"/>
            </a:pPr>
            <a:r>
              <a:rPr lang="en-US" sz="2000">
                <a:solidFill>
                  <a:schemeClr val="bg1"/>
                </a:solidFill>
              </a:rPr>
              <a:t>- Lack of basic information (inventory of IT systems, lack of protection needs assessment, lack of risk management, etc.).</a:t>
            </a:r>
          </a:p>
          <a:p>
            <a:pPr marL="285750" indent="-285750">
              <a:buFont typeface="Arial" panose="020B0604020202020204" pitchFamily="34" charset="0"/>
              <a:buChar char="•"/>
            </a:pPr>
            <a:r>
              <a:rPr lang="en-US" sz="2000">
                <a:solidFill>
                  <a:schemeClr val="bg1"/>
                </a:solidFill>
              </a:rPr>
              <a:t>Objectives:</a:t>
            </a:r>
          </a:p>
          <a:p>
            <a:pPr marL="285750" indent="-285750">
              <a:buFont typeface="Arial" panose="020B0604020202020204" pitchFamily="34" charset="0"/>
              <a:buChar char="•"/>
            </a:pPr>
            <a:r>
              <a:rPr lang="en-US" sz="2000">
                <a:solidFill>
                  <a:schemeClr val="bg1"/>
                </a:solidFill>
              </a:rPr>
              <a:t>- Assigning roles that are necessary for mastering the scenarios, this shows that in an emergency not only one person decides, but the decisions must always be made in consideration of the current situation. &lt;&lt;I really like this idea&gt;&gt;</a:t>
            </a:r>
          </a:p>
          <a:p>
            <a:pPr marL="285750" indent="-285750">
              <a:buFont typeface="Arial" panose="020B0604020202020204" pitchFamily="34" charset="0"/>
              <a:buChar char="•"/>
            </a:pPr>
            <a:r>
              <a:rPr lang="en-US" sz="2000">
                <a:solidFill>
                  <a:schemeClr val="bg1"/>
                </a:solidFill>
              </a:rPr>
              <a:t>- Protection needs assessment (CIA) of the existing IT assets</a:t>
            </a:r>
          </a:p>
          <a:p>
            <a:pPr marL="285750" indent="-285750">
              <a:buFont typeface="Arial" panose="020B0604020202020204" pitchFamily="34" charset="0"/>
              <a:buChar char="•"/>
            </a:pPr>
            <a:r>
              <a:rPr lang="en-US" sz="2000">
                <a:solidFill>
                  <a:schemeClr val="bg1"/>
                </a:solidFill>
              </a:rPr>
              <a:t>- Targeted trading based on the scenarios </a:t>
            </a:r>
          </a:p>
          <a:p>
            <a:pPr marL="0" indent="0">
              <a:buNone/>
            </a:pPr>
            <a:endParaRPr lang="en-US"/>
          </a:p>
        </p:txBody>
      </p:sp>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838200" y="365125"/>
            <a:ext cx="98155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solidFill>
                  <a:srgbClr val="002060"/>
                </a:solidFill>
              </a:rPr>
              <a:t>Scenario Setup</a:t>
            </a:r>
            <a:br>
              <a:rPr lang="en-US" sz="2000">
                <a:solidFill>
                  <a:srgbClr val="002060"/>
                </a:solidFill>
              </a:rPr>
            </a:br>
            <a:r>
              <a:rPr lang="en-US" sz="1800">
                <a:solidFill>
                  <a:srgbClr val="0070C0"/>
                </a:solidFill>
              </a:rPr>
              <a:t>Asset &amp; Vulnerability Management</a:t>
            </a:r>
            <a:endParaRPr lang="en-US" sz="1800">
              <a:solidFill>
                <a:srgbClr val="002060"/>
              </a:solidFill>
            </a:endParaRPr>
          </a:p>
        </p:txBody>
      </p:sp>
      <p:cxnSp>
        <p:nvCxnSpPr>
          <p:cNvPr id="5" name="Straight Connector 4">
            <a:extLst>
              <a:ext uri="{FF2B5EF4-FFF2-40B4-BE49-F238E27FC236}">
                <a16:creationId xmlns:a16="http://schemas.microsoft.com/office/drawing/2014/main" id="{7AA60AA7-2F5A-4437-91C4-6A8C85D5ABEB}"/>
              </a:ext>
            </a:extLst>
          </p:cNvPr>
          <p:cNvCxnSpPr>
            <a:cxnSpLocks/>
          </p:cNvCxnSpPr>
          <p:nvPr/>
        </p:nvCxnSpPr>
        <p:spPr>
          <a:xfrm flipV="1">
            <a:off x="7010400" y="426934"/>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8C03471-E8DA-4FE4-9E3A-4FC63250B112}"/>
              </a:ext>
            </a:extLst>
          </p:cNvPr>
          <p:cNvSpPr txBox="1"/>
          <p:nvPr/>
        </p:nvSpPr>
        <p:spPr>
          <a:xfrm>
            <a:off x="7139609" y="409724"/>
            <a:ext cx="3514102" cy="646331"/>
          </a:xfrm>
          <a:prstGeom prst="rect">
            <a:avLst/>
          </a:prstGeom>
          <a:noFill/>
        </p:spPr>
        <p:txBody>
          <a:bodyPr wrap="square">
            <a:spAutoFit/>
          </a:bodyPr>
          <a:lstStyle/>
          <a:p>
            <a:r>
              <a:rPr lang="en-US" sz="1800">
                <a:solidFill>
                  <a:srgbClr val="002060"/>
                </a:solidFill>
                <a:latin typeface="+mj-lt"/>
              </a:rPr>
              <a:t>Overview of </a:t>
            </a:r>
          </a:p>
          <a:p>
            <a:r>
              <a:rPr lang="en-US" sz="1800">
                <a:solidFill>
                  <a:srgbClr val="002060"/>
                </a:solidFill>
                <a:latin typeface="+mj-lt"/>
              </a:rPr>
              <a:t>Exercise</a:t>
            </a:r>
          </a:p>
        </p:txBody>
      </p:sp>
      <p:sp>
        <p:nvSpPr>
          <p:cNvPr id="9" name="TextBox 8">
            <a:extLst>
              <a:ext uri="{FF2B5EF4-FFF2-40B4-BE49-F238E27FC236}">
                <a16:creationId xmlns:a16="http://schemas.microsoft.com/office/drawing/2014/main" id="{1CAB2065-3ED6-4DFA-8910-69C1D11F960B}"/>
              </a:ext>
            </a:extLst>
          </p:cNvPr>
          <p:cNvSpPr txBox="1"/>
          <p:nvPr/>
        </p:nvSpPr>
        <p:spPr>
          <a:xfrm>
            <a:off x="6682409" y="1523357"/>
            <a:ext cx="5184913" cy="4524315"/>
          </a:xfrm>
          <a:prstGeom prst="rect">
            <a:avLst/>
          </a:prstGeom>
          <a:noFill/>
        </p:spPr>
        <p:txBody>
          <a:bodyPr wrap="square">
            <a:spAutoFit/>
          </a:bodyPr>
          <a:lstStyle/>
          <a:p>
            <a:r>
              <a:rPr lang="en-US" sz="1800" b="1">
                <a:solidFill>
                  <a:srgbClr val="0070C0"/>
                </a:solidFill>
              </a:rPr>
              <a:t>Initial Situation:</a:t>
            </a:r>
          </a:p>
          <a:p>
            <a:pPr marL="285750" indent="-285750">
              <a:buFont typeface="Arial" panose="020B0604020202020204" pitchFamily="34" charset="0"/>
              <a:buChar char="•"/>
            </a:pPr>
            <a:r>
              <a:rPr lang="en-US">
                <a:solidFill>
                  <a:srgbClr val="002060"/>
                </a:solidFill>
              </a:rPr>
              <a:t>L</a:t>
            </a:r>
            <a:r>
              <a:rPr lang="en-US" sz="1800">
                <a:solidFill>
                  <a:srgbClr val="002060"/>
                </a:solidFill>
              </a:rPr>
              <a:t>ack of responsibilities in the area of IT security</a:t>
            </a:r>
          </a:p>
          <a:p>
            <a:pPr marL="285750" indent="-285750">
              <a:buFont typeface="Arial" panose="020B0604020202020204" pitchFamily="34" charset="0"/>
              <a:buChar char="•"/>
            </a:pPr>
            <a:r>
              <a:rPr lang="en-US" sz="1800">
                <a:solidFill>
                  <a:srgbClr val="002060"/>
                </a:solidFill>
              </a:rPr>
              <a:t>Lack of basic information (inventory of IT systems, lack of protection needs assessment, lack of risk management, etc.).</a:t>
            </a:r>
          </a:p>
          <a:p>
            <a:endParaRPr lang="en-US" sz="1800">
              <a:solidFill>
                <a:srgbClr val="002060"/>
              </a:solidFill>
            </a:endParaRPr>
          </a:p>
          <a:p>
            <a:r>
              <a:rPr lang="en-US" sz="1800" b="1">
                <a:solidFill>
                  <a:srgbClr val="0070C0"/>
                </a:solidFill>
              </a:rPr>
              <a:t>Objectives:</a:t>
            </a:r>
          </a:p>
          <a:p>
            <a:pPr marL="285750" indent="-285750">
              <a:buFont typeface="Arial" panose="020B0604020202020204" pitchFamily="34" charset="0"/>
              <a:buChar char="•"/>
            </a:pPr>
            <a:r>
              <a:rPr lang="en-US" sz="1800">
                <a:solidFill>
                  <a:srgbClr val="002060"/>
                </a:solidFill>
              </a:rPr>
              <a:t>Assigning roles that are necessary for mastering the scenarios, this shows that in an emergency not only one person decides, but the decisions must always be made in consideration of the current situation. </a:t>
            </a:r>
          </a:p>
          <a:p>
            <a:pPr marL="285750" indent="-285750">
              <a:buFont typeface="Arial" panose="020B0604020202020204" pitchFamily="34" charset="0"/>
              <a:buChar char="•"/>
            </a:pPr>
            <a:r>
              <a:rPr lang="en-US" sz="1800">
                <a:solidFill>
                  <a:srgbClr val="002060"/>
                </a:solidFill>
              </a:rPr>
              <a:t>Protection needs assessment (CIA) of the existing IT assets</a:t>
            </a:r>
          </a:p>
          <a:p>
            <a:pPr marL="285750" indent="-285750">
              <a:buFont typeface="Arial" panose="020B0604020202020204" pitchFamily="34" charset="0"/>
              <a:buChar char="•"/>
            </a:pPr>
            <a:r>
              <a:rPr lang="en-US" sz="1800">
                <a:solidFill>
                  <a:srgbClr val="002060"/>
                </a:solidFill>
              </a:rPr>
              <a:t>Targeted trading based on the scenarios </a:t>
            </a:r>
          </a:p>
        </p:txBody>
      </p:sp>
      <p:pic>
        <p:nvPicPr>
          <p:cNvPr id="10" name="Picture 9">
            <a:extLst>
              <a:ext uri="{FF2B5EF4-FFF2-40B4-BE49-F238E27FC236}">
                <a16:creationId xmlns:a16="http://schemas.microsoft.com/office/drawing/2014/main" id="{1AA7DCF2-197F-473D-8286-8180528ACA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217" y="1866614"/>
            <a:ext cx="5486400" cy="4114800"/>
          </a:xfrm>
          <a:prstGeom prst="rect">
            <a:avLst/>
          </a:prstGeom>
          <a:ln>
            <a:noFill/>
          </a:ln>
          <a:effectLst/>
        </p:spPr>
      </p:pic>
      <p:sp>
        <p:nvSpPr>
          <p:cNvPr id="2" name="Slide Number Placeholder 1">
            <a:extLst>
              <a:ext uri="{FF2B5EF4-FFF2-40B4-BE49-F238E27FC236}">
                <a16:creationId xmlns:a16="http://schemas.microsoft.com/office/drawing/2014/main" id="{AF743AA8-AE22-4612-AD3A-C431DEE80927}"/>
              </a:ext>
            </a:extLst>
          </p:cNvPr>
          <p:cNvSpPr>
            <a:spLocks noGrp="1"/>
          </p:cNvSpPr>
          <p:nvPr>
            <p:ph type="sldNum" sz="quarter" idx="12"/>
          </p:nvPr>
        </p:nvSpPr>
        <p:spPr/>
        <p:txBody>
          <a:bodyPr/>
          <a:lstStyle/>
          <a:p>
            <a:fld id="{702AF0C8-B6CA-4461-B059-8C4FB5CEC835}" type="slidenum">
              <a:rPr lang="en-US" smtClean="0"/>
              <a:t>8</a:t>
            </a:fld>
            <a:endParaRPr lang="en-US"/>
          </a:p>
        </p:txBody>
      </p:sp>
    </p:spTree>
    <p:extLst>
      <p:ext uri="{BB962C8B-B14F-4D97-AF65-F5344CB8AC3E}">
        <p14:creationId xmlns:p14="http://schemas.microsoft.com/office/powerpoint/2010/main" val="38893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92C9EAE-9B4E-4652-B50E-4144ED4D9E2A}"/>
              </a:ext>
            </a:extLst>
          </p:cNvPr>
          <p:cNvSpPr>
            <a:spLocks noGrp="1"/>
          </p:cNvSpPr>
          <p:nvPr>
            <p:ph type="title"/>
          </p:nvPr>
        </p:nvSpPr>
        <p:spPr>
          <a:xfrm>
            <a:off x="622300" y="365125"/>
            <a:ext cx="10031413" cy="747713"/>
          </a:xfrm>
          <a:solidFill>
            <a:schemeClr val="bg1">
              <a:lumMod val="95000"/>
            </a:schemeClr>
          </a:solidFill>
          <a:effectLst>
            <a:outerShdw blurRad="50800" dist="38100" dir="8100000" algn="tr" rotWithShape="0">
              <a:prstClr val="black">
                <a:alpha val="40000"/>
              </a:prstClr>
            </a:outerShdw>
          </a:effectLst>
        </p:spPr>
        <p:txBody>
          <a:bodyPr>
            <a:normAutofit/>
          </a:bodyPr>
          <a:lstStyle/>
          <a:p>
            <a:pPr algn="l"/>
            <a:r>
              <a:rPr lang="en-US" sz="2000"/>
              <a:t>[IDENTIFY] Building Blocks</a:t>
            </a:r>
            <a:br>
              <a:rPr lang="en-US" sz="2000"/>
            </a:br>
            <a:r>
              <a:rPr lang="en-US" sz="1800">
                <a:solidFill>
                  <a:srgbClr val="0070C0"/>
                </a:solidFill>
              </a:rPr>
              <a:t>Building a Risk Management Process</a:t>
            </a:r>
          </a:p>
        </p:txBody>
      </p:sp>
      <p:grpSp>
        <p:nvGrpSpPr>
          <p:cNvPr id="28" name="Group 27">
            <a:extLst>
              <a:ext uri="{FF2B5EF4-FFF2-40B4-BE49-F238E27FC236}">
                <a16:creationId xmlns:a16="http://schemas.microsoft.com/office/drawing/2014/main" id="{5DDC63AD-5146-4C8D-8596-930CF1E28E57}"/>
              </a:ext>
            </a:extLst>
          </p:cNvPr>
          <p:cNvGrpSpPr/>
          <p:nvPr/>
        </p:nvGrpSpPr>
        <p:grpSpPr>
          <a:xfrm>
            <a:off x="8249434" y="2111948"/>
            <a:ext cx="3161059" cy="3618358"/>
            <a:chOff x="5516412" y="1441524"/>
            <a:chExt cx="3576957" cy="4118815"/>
          </a:xfrm>
        </p:grpSpPr>
        <p:grpSp>
          <p:nvGrpSpPr>
            <p:cNvPr id="48" name="Group 47">
              <a:extLst>
                <a:ext uri="{FF2B5EF4-FFF2-40B4-BE49-F238E27FC236}">
                  <a16:creationId xmlns:a16="http://schemas.microsoft.com/office/drawing/2014/main" id="{AC147276-A88A-456E-8E9D-0EB65498EE41}"/>
                </a:ext>
              </a:extLst>
            </p:cNvPr>
            <p:cNvGrpSpPr/>
            <p:nvPr/>
          </p:nvGrpSpPr>
          <p:grpSpPr>
            <a:xfrm>
              <a:off x="5516413" y="1441524"/>
              <a:ext cx="1526242" cy="1526242"/>
              <a:chOff x="6010835" y="1441524"/>
              <a:chExt cx="1526242" cy="1526242"/>
            </a:xfrm>
          </p:grpSpPr>
          <p:sp>
            <p:nvSpPr>
              <p:cNvPr id="55" name="Oval 54">
                <a:extLst>
                  <a:ext uri="{FF2B5EF4-FFF2-40B4-BE49-F238E27FC236}">
                    <a16:creationId xmlns:a16="http://schemas.microsoft.com/office/drawing/2014/main" id="{EFDF35A2-A318-4578-8969-A4E718EF302A}"/>
                  </a:ext>
                </a:extLst>
              </p:cNvPr>
              <p:cNvSpPr/>
              <p:nvPr/>
            </p:nvSpPr>
            <p:spPr bwMode="auto">
              <a:xfrm>
                <a:off x="6010835" y="1441524"/>
                <a:ext cx="1526242" cy="1526242"/>
              </a:xfrm>
              <a:prstGeom prst="ellipse">
                <a:avLst/>
              </a:prstGeom>
              <a:solidFill>
                <a:srgbClr val="0070C0"/>
              </a:solidFill>
              <a:ln>
                <a:noFill/>
                <a:headEnd/>
                <a:tailEnd/>
              </a:ln>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sz="1600">
                  <a:solidFill>
                    <a:srgbClr val="0070C0"/>
                  </a:solidFill>
                </a:endParaRPr>
              </a:p>
            </p:txBody>
          </p:sp>
          <p:pic>
            <p:nvPicPr>
              <p:cNvPr id="56" name="Picture 55">
                <a:extLst>
                  <a:ext uri="{FF2B5EF4-FFF2-40B4-BE49-F238E27FC236}">
                    <a16:creationId xmlns:a16="http://schemas.microsoft.com/office/drawing/2014/main" id="{8097B378-6678-4039-BEBE-B1C48547FCCC}"/>
                  </a:ext>
                </a:extLst>
              </p:cNvPr>
              <p:cNvPicPr>
                <a:picLocks noChangeAspect="1"/>
              </p:cNvPicPr>
              <p:nvPr/>
            </p:nvPicPr>
            <p:blipFill>
              <a:blip r:embed="rId3"/>
              <a:stretch>
                <a:fillRect/>
              </a:stretch>
            </p:blipFill>
            <p:spPr>
              <a:xfrm>
                <a:off x="6283159" y="1930521"/>
                <a:ext cx="981591" cy="795360"/>
              </a:xfrm>
              <a:prstGeom prst="rect">
                <a:avLst/>
              </a:prstGeom>
            </p:spPr>
          </p:pic>
          <p:sp>
            <p:nvSpPr>
              <p:cNvPr id="57" name="TextBox 56">
                <a:extLst>
                  <a:ext uri="{FF2B5EF4-FFF2-40B4-BE49-F238E27FC236}">
                    <a16:creationId xmlns:a16="http://schemas.microsoft.com/office/drawing/2014/main" id="{50974E96-E86E-4DC4-A007-B8A5FC041167}"/>
                  </a:ext>
                </a:extLst>
              </p:cNvPr>
              <p:cNvSpPr txBox="1"/>
              <p:nvPr/>
            </p:nvSpPr>
            <p:spPr>
              <a:xfrm>
                <a:off x="6243976" y="1518684"/>
                <a:ext cx="1060591" cy="367862"/>
              </a:xfrm>
              <a:prstGeom prst="rect">
                <a:avLst/>
              </a:prstGeom>
              <a:noFill/>
            </p:spPr>
            <p:txBody>
              <a:bodyPr wrap="square" rtlCol="0" anchor="ctr">
                <a:spAutoFit/>
              </a:bodyPr>
              <a:lstStyle/>
              <a:p>
                <a:pPr algn="ctr"/>
                <a:r>
                  <a:rPr lang="en-US" sz="1500" b="1">
                    <a:solidFill>
                      <a:schemeClr val="bg1"/>
                    </a:solidFill>
                  </a:rPr>
                  <a:t>People</a:t>
                </a:r>
              </a:p>
            </p:txBody>
          </p:sp>
        </p:grpSp>
        <p:grpSp>
          <p:nvGrpSpPr>
            <p:cNvPr id="49" name="Group 48">
              <a:extLst>
                <a:ext uri="{FF2B5EF4-FFF2-40B4-BE49-F238E27FC236}">
                  <a16:creationId xmlns:a16="http://schemas.microsoft.com/office/drawing/2014/main" id="{71FBC1B8-362B-4672-8444-0F76982DE599}"/>
                </a:ext>
              </a:extLst>
            </p:cNvPr>
            <p:cNvGrpSpPr/>
            <p:nvPr/>
          </p:nvGrpSpPr>
          <p:grpSpPr>
            <a:xfrm>
              <a:off x="5516412" y="4034097"/>
              <a:ext cx="1526242" cy="1526242"/>
              <a:chOff x="6010835" y="1441524"/>
              <a:chExt cx="1526242" cy="1526242"/>
            </a:xfrm>
          </p:grpSpPr>
          <p:sp>
            <p:nvSpPr>
              <p:cNvPr id="53" name="Oval 52">
                <a:extLst>
                  <a:ext uri="{FF2B5EF4-FFF2-40B4-BE49-F238E27FC236}">
                    <a16:creationId xmlns:a16="http://schemas.microsoft.com/office/drawing/2014/main" id="{4B782823-334B-4480-BEAD-2FD565441700}"/>
                  </a:ext>
                </a:extLst>
              </p:cNvPr>
              <p:cNvSpPr/>
              <p:nvPr/>
            </p:nvSpPr>
            <p:spPr bwMode="auto">
              <a:xfrm>
                <a:off x="6010835" y="1441524"/>
                <a:ext cx="1526242" cy="1526242"/>
              </a:xfrm>
              <a:prstGeom prst="ellipse">
                <a:avLst/>
              </a:prstGeom>
              <a:solidFill>
                <a:srgbClr val="0070C0"/>
              </a:solidFill>
              <a:ln>
                <a:noFill/>
                <a:headEnd/>
                <a:tailEnd/>
              </a:ln>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sz="1600">
                  <a:solidFill>
                    <a:srgbClr val="000000"/>
                  </a:solidFill>
                </a:endParaRPr>
              </a:p>
            </p:txBody>
          </p:sp>
          <p:sp>
            <p:nvSpPr>
              <p:cNvPr id="54" name="TextBox 53">
                <a:extLst>
                  <a:ext uri="{FF2B5EF4-FFF2-40B4-BE49-F238E27FC236}">
                    <a16:creationId xmlns:a16="http://schemas.microsoft.com/office/drawing/2014/main" id="{94A96A28-CB66-4038-B1DA-DA6EE10E08E3}"/>
                  </a:ext>
                </a:extLst>
              </p:cNvPr>
              <p:cNvSpPr txBox="1"/>
              <p:nvPr/>
            </p:nvSpPr>
            <p:spPr>
              <a:xfrm>
                <a:off x="6145620" y="1545264"/>
                <a:ext cx="1259958" cy="367862"/>
              </a:xfrm>
              <a:prstGeom prst="rect">
                <a:avLst/>
              </a:prstGeom>
              <a:noFill/>
            </p:spPr>
            <p:txBody>
              <a:bodyPr wrap="square" rtlCol="0" anchor="ctr">
                <a:spAutoFit/>
              </a:bodyPr>
              <a:lstStyle/>
              <a:p>
                <a:pPr algn="ctr"/>
                <a:r>
                  <a:rPr lang="en-US" sz="1500" b="1">
                    <a:solidFill>
                      <a:schemeClr val="bg1"/>
                    </a:solidFill>
                  </a:rPr>
                  <a:t>Process</a:t>
                </a:r>
              </a:p>
            </p:txBody>
          </p:sp>
        </p:grpSp>
        <p:grpSp>
          <p:nvGrpSpPr>
            <p:cNvPr id="50" name="Group 49">
              <a:extLst>
                <a:ext uri="{FF2B5EF4-FFF2-40B4-BE49-F238E27FC236}">
                  <a16:creationId xmlns:a16="http://schemas.microsoft.com/office/drawing/2014/main" id="{09DB0580-A833-4286-85DC-414E5887C56D}"/>
                </a:ext>
              </a:extLst>
            </p:cNvPr>
            <p:cNvGrpSpPr/>
            <p:nvPr/>
          </p:nvGrpSpPr>
          <p:grpSpPr>
            <a:xfrm>
              <a:off x="7567127" y="2841478"/>
              <a:ext cx="1526242" cy="1526242"/>
              <a:chOff x="6010835" y="1441524"/>
              <a:chExt cx="1526242" cy="1526242"/>
            </a:xfrm>
          </p:grpSpPr>
          <p:sp>
            <p:nvSpPr>
              <p:cNvPr id="51" name="Oval 50">
                <a:extLst>
                  <a:ext uri="{FF2B5EF4-FFF2-40B4-BE49-F238E27FC236}">
                    <a16:creationId xmlns:a16="http://schemas.microsoft.com/office/drawing/2014/main" id="{F7554524-D926-493C-8BD9-7C5FE6602FDC}"/>
                  </a:ext>
                </a:extLst>
              </p:cNvPr>
              <p:cNvSpPr/>
              <p:nvPr/>
            </p:nvSpPr>
            <p:spPr bwMode="auto">
              <a:xfrm>
                <a:off x="6010835" y="1441524"/>
                <a:ext cx="1526242" cy="1526242"/>
              </a:xfrm>
              <a:prstGeom prst="ellipse">
                <a:avLst/>
              </a:prstGeom>
              <a:solidFill>
                <a:srgbClr val="0070C0"/>
              </a:solidFill>
              <a:ln>
                <a:noFill/>
                <a:headEnd/>
                <a:tailEnd/>
              </a:ln>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sz="1600">
                  <a:solidFill>
                    <a:srgbClr val="000000"/>
                  </a:solidFill>
                </a:endParaRPr>
              </a:p>
            </p:txBody>
          </p:sp>
          <p:sp>
            <p:nvSpPr>
              <p:cNvPr id="52" name="TextBox 51">
                <a:extLst>
                  <a:ext uri="{FF2B5EF4-FFF2-40B4-BE49-F238E27FC236}">
                    <a16:creationId xmlns:a16="http://schemas.microsoft.com/office/drawing/2014/main" id="{C25E695D-8343-4FC6-A875-6A4E7358DBE4}"/>
                  </a:ext>
                </a:extLst>
              </p:cNvPr>
              <p:cNvSpPr txBox="1"/>
              <p:nvPr/>
            </p:nvSpPr>
            <p:spPr>
              <a:xfrm>
                <a:off x="6243976" y="1518684"/>
                <a:ext cx="1060591" cy="367862"/>
              </a:xfrm>
              <a:prstGeom prst="rect">
                <a:avLst/>
              </a:prstGeom>
              <a:noFill/>
            </p:spPr>
            <p:txBody>
              <a:bodyPr wrap="square" rtlCol="0" anchor="ctr">
                <a:spAutoFit/>
              </a:bodyPr>
              <a:lstStyle/>
              <a:p>
                <a:pPr algn="ctr"/>
                <a:r>
                  <a:rPr lang="en-US" sz="1500" b="1">
                    <a:solidFill>
                      <a:schemeClr val="bg1"/>
                    </a:solidFill>
                  </a:rPr>
                  <a:t>Tech</a:t>
                </a:r>
              </a:p>
            </p:txBody>
          </p:sp>
        </p:grpSp>
      </p:grpSp>
      <p:pic>
        <p:nvPicPr>
          <p:cNvPr id="29" name="Picture 28">
            <a:extLst>
              <a:ext uri="{FF2B5EF4-FFF2-40B4-BE49-F238E27FC236}">
                <a16:creationId xmlns:a16="http://schemas.microsoft.com/office/drawing/2014/main" id="{8E7E40FC-8938-47E4-AB88-7A78C63B076A}"/>
              </a:ext>
            </a:extLst>
          </p:cNvPr>
          <p:cNvPicPr>
            <a:picLocks noChangeAspect="1"/>
          </p:cNvPicPr>
          <p:nvPr/>
        </p:nvPicPr>
        <p:blipFill>
          <a:blip r:embed="rId4"/>
          <a:stretch>
            <a:fillRect/>
          </a:stretch>
        </p:blipFill>
        <p:spPr>
          <a:xfrm>
            <a:off x="8531466" y="4805704"/>
            <a:ext cx="866753" cy="733113"/>
          </a:xfrm>
          <a:prstGeom prst="rect">
            <a:avLst/>
          </a:prstGeom>
        </p:spPr>
      </p:pic>
      <p:sp>
        <p:nvSpPr>
          <p:cNvPr id="30" name="Left-Right Arrow 17">
            <a:extLst>
              <a:ext uri="{FF2B5EF4-FFF2-40B4-BE49-F238E27FC236}">
                <a16:creationId xmlns:a16="http://schemas.microsoft.com/office/drawing/2014/main" id="{7B1F593B-4349-446F-8AC4-7D906CA7E902}"/>
              </a:ext>
            </a:extLst>
          </p:cNvPr>
          <p:cNvSpPr/>
          <p:nvPr/>
        </p:nvSpPr>
        <p:spPr bwMode="auto">
          <a:xfrm rot="5400000">
            <a:off x="8521017" y="3739241"/>
            <a:ext cx="866348" cy="386608"/>
          </a:xfrm>
          <a:prstGeom prst="leftRightArrow">
            <a:avLst/>
          </a:prstGeom>
          <a:solidFill>
            <a:srgbClr val="14192F"/>
          </a:solidFill>
          <a:ln>
            <a:noFill/>
            <a:headEnd/>
            <a:tailEnd/>
          </a:ln>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sz="1600">
              <a:solidFill>
                <a:srgbClr val="000000"/>
              </a:solidFill>
            </a:endParaRPr>
          </a:p>
        </p:txBody>
      </p:sp>
      <p:sp>
        <p:nvSpPr>
          <p:cNvPr id="31" name="Isosceles Triangle 30">
            <a:extLst>
              <a:ext uri="{FF2B5EF4-FFF2-40B4-BE49-F238E27FC236}">
                <a16:creationId xmlns:a16="http://schemas.microsoft.com/office/drawing/2014/main" id="{DFC33137-8E35-4E40-9A17-409BCF7019E6}"/>
              </a:ext>
            </a:extLst>
          </p:cNvPr>
          <p:cNvSpPr/>
          <p:nvPr/>
        </p:nvSpPr>
        <p:spPr bwMode="auto">
          <a:xfrm rot="16200000">
            <a:off x="10329279" y="3982679"/>
            <a:ext cx="72301" cy="167841"/>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sp>
        <p:nvSpPr>
          <p:cNvPr id="32" name="Rounded Rectangle 19">
            <a:extLst>
              <a:ext uri="{FF2B5EF4-FFF2-40B4-BE49-F238E27FC236}">
                <a16:creationId xmlns:a16="http://schemas.microsoft.com/office/drawing/2014/main" id="{BC994E73-B2AC-4ED7-A948-080B36DACA9C}"/>
              </a:ext>
            </a:extLst>
          </p:cNvPr>
          <p:cNvSpPr/>
          <p:nvPr/>
        </p:nvSpPr>
        <p:spPr bwMode="auto">
          <a:xfrm>
            <a:off x="10511143" y="3950410"/>
            <a:ext cx="454378" cy="415310"/>
          </a:xfrm>
          <a:prstGeom prst="roundRect">
            <a:avLst/>
          </a:prstGeom>
          <a:noFill/>
          <a:ln w="69850">
            <a:solidFill>
              <a:schemeClr val="bg1"/>
            </a:solid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sz="1600">
              <a:solidFill>
                <a:srgbClr val="000000"/>
              </a:solidFill>
            </a:endParaRPr>
          </a:p>
        </p:txBody>
      </p:sp>
      <p:sp>
        <p:nvSpPr>
          <p:cNvPr id="33" name="Isosceles Triangle 32">
            <a:extLst>
              <a:ext uri="{FF2B5EF4-FFF2-40B4-BE49-F238E27FC236}">
                <a16:creationId xmlns:a16="http://schemas.microsoft.com/office/drawing/2014/main" id="{F7CA1B1A-2E37-4E70-A1BB-7B690A60DB09}"/>
              </a:ext>
            </a:extLst>
          </p:cNvPr>
          <p:cNvSpPr/>
          <p:nvPr/>
        </p:nvSpPr>
        <p:spPr bwMode="auto">
          <a:xfrm rot="16200000">
            <a:off x="10329280" y="4087924"/>
            <a:ext cx="72301" cy="167841"/>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sp>
        <p:nvSpPr>
          <p:cNvPr id="34" name="Isosceles Triangle 33">
            <a:extLst>
              <a:ext uri="{FF2B5EF4-FFF2-40B4-BE49-F238E27FC236}">
                <a16:creationId xmlns:a16="http://schemas.microsoft.com/office/drawing/2014/main" id="{06E785F8-976F-4158-9D86-32CFAF6CCC25}"/>
              </a:ext>
            </a:extLst>
          </p:cNvPr>
          <p:cNvSpPr/>
          <p:nvPr/>
        </p:nvSpPr>
        <p:spPr bwMode="auto">
          <a:xfrm rot="16200000">
            <a:off x="10329280" y="4190965"/>
            <a:ext cx="72301" cy="167841"/>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sp>
        <p:nvSpPr>
          <p:cNvPr id="35" name="Isosceles Triangle 34">
            <a:extLst>
              <a:ext uri="{FF2B5EF4-FFF2-40B4-BE49-F238E27FC236}">
                <a16:creationId xmlns:a16="http://schemas.microsoft.com/office/drawing/2014/main" id="{6F4C2263-CEA0-4902-99C7-164CD31AE577}"/>
              </a:ext>
            </a:extLst>
          </p:cNvPr>
          <p:cNvSpPr/>
          <p:nvPr/>
        </p:nvSpPr>
        <p:spPr bwMode="auto">
          <a:xfrm rot="5400000" flipH="1">
            <a:off x="11076226" y="3982678"/>
            <a:ext cx="72301" cy="167841"/>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sp>
        <p:nvSpPr>
          <p:cNvPr id="36" name="Isosceles Triangle 35">
            <a:extLst>
              <a:ext uri="{FF2B5EF4-FFF2-40B4-BE49-F238E27FC236}">
                <a16:creationId xmlns:a16="http://schemas.microsoft.com/office/drawing/2014/main" id="{6DBF0BF9-23EC-4609-93E7-C4CD9E92072D}"/>
              </a:ext>
            </a:extLst>
          </p:cNvPr>
          <p:cNvSpPr/>
          <p:nvPr/>
        </p:nvSpPr>
        <p:spPr bwMode="auto">
          <a:xfrm rot="5400000" flipH="1">
            <a:off x="11076227" y="4087923"/>
            <a:ext cx="72301" cy="167841"/>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sp>
        <p:nvSpPr>
          <p:cNvPr id="37" name="Isosceles Triangle 36">
            <a:extLst>
              <a:ext uri="{FF2B5EF4-FFF2-40B4-BE49-F238E27FC236}">
                <a16:creationId xmlns:a16="http://schemas.microsoft.com/office/drawing/2014/main" id="{8ADD4018-C824-4884-A3BC-F914EF654967}"/>
              </a:ext>
            </a:extLst>
          </p:cNvPr>
          <p:cNvSpPr/>
          <p:nvPr/>
        </p:nvSpPr>
        <p:spPr bwMode="auto">
          <a:xfrm rot="5400000" flipH="1">
            <a:off x="11076227" y="4190964"/>
            <a:ext cx="72301" cy="167841"/>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grpSp>
        <p:nvGrpSpPr>
          <p:cNvPr id="38" name="Group 37">
            <a:extLst>
              <a:ext uri="{FF2B5EF4-FFF2-40B4-BE49-F238E27FC236}">
                <a16:creationId xmlns:a16="http://schemas.microsoft.com/office/drawing/2014/main" id="{E9059875-424D-4288-A156-2A15F2575DF3}"/>
              </a:ext>
            </a:extLst>
          </p:cNvPr>
          <p:cNvGrpSpPr/>
          <p:nvPr/>
        </p:nvGrpSpPr>
        <p:grpSpPr>
          <a:xfrm rot="5400000">
            <a:off x="10652179" y="3675572"/>
            <a:ext cx="167842" cy="280587"/>
            <a:chOff x="7893948" y="3656827"/>
            <a:chExt cx="180475" cy="301706"/>
          </a:xfrm>
        </p:grpSpPr>
        <p:sp>
          <p:nvSpPr>
            <p:cNvPr id="45" name="Isosceles Triangle 44">
              <a:extLst>
                <a:ext uri="{FF2B5EF4-FFF2-40B4-BE49-F238E27FC236}">
                  <a16:creationId xmlns:a16="http://schemas.microsoft.com/office/drawing/2014/main" id="{40002249-115D-4D28-A47F-CEEAA7F1303D}"/>
                </a:ext>
              </a:extLst>
            </p:cNvPr>
            <p:cNvSpPr/>
            <p:nvPr/>
          </p:nvSpPr>
          <p:spPr bwMode="auto">
            <a:xfrm rot="16200000">
              <a:off x="7945313" y="3605462"/>
              <a:ext cx="77743" cy="180474"/>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sp>
          <p:nvSpPr>
            <p:cNvPr id="46" name="Isosceles Triangle 45">
              <a:extLst>
                <a:ext uri="{FF2B5EF4-FFF2-40B4-BE49-F238E27FC236}">
                  <a16:creationId xmlns:a16="http://schemas.microsoft.com/office/drawing/2014/main" id="{104AD9E7-21D4-4FED-A89F-3BB57B3A9252}"/>
                </a:ext>
              </a:extLst>
            </p:cNvPr>
            <p:cNvSpPr/>
            <p:nvPr/>
          </p:nvSpPr>
          <p:spPr bwMode="auto">
            <a:xfrm rot="16200000">
              <a:off x="7945314" y="3718628"/>
              <a:ext cx="77743" cy="180474"/>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sp>
          <p:nvSpPr>
            <p:cNvPr id="47" name="Isosceles Triangle 46">
              <a:extLst>
                <a:ext uri="{FF2B5EF4-FFF2-40B4-BE49-F238E27FC236}">
                  <a16:creationId xmlns:a16="http://schemas.microsoft.com/office/drawing/2014/main" id="{9AA75413-0A4A-47EF-849A-AF4B53E8F21D}"/>
                </a:ext>
              </a:extLst>
            </p:cNvPr>
            <p:cNvSpPr/>
            <p:nvPr/>
          </p:nvSpPr>
          <p:spPr bwMode="auto">
            <a:xfrm rot="16200000">
              <a:off x="7945314" y="3829425"/>
              <a:ext cx="77743" cy="180474"/>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grpSp>
      <p:grpSp>
        <p:nvGrpSpPr>
          <p:cNvPr id="39" name="Group 38">
            <a:extLst>
              <a:ext uri="{FF2B5EF4-FFF2-40B4-BE49-F238E27FC236}">
                <a16:creationId xmlns:a16="http://schemas.microsoft.com/office/drawing/2014/main" id="{E85D2F6F-1B08-4E51-BF14-E49F410E6962}"/>
              </a:ext>
            </a:extLst>
          </p:cNvPr>
          <p:cNvGrpSpPr/>
          <p:nvPr/>
        </p:nvGrpSpPr>
        <p:grpSpPr>
          <a:xfrm rot="16200000">
            <a:off x="10651077" y="4359699"/>
            <a:ext cx="167842" cy="280587"/>
            <a:chOff x="7893948" y="3656827"/>
            <a:chExt cx="180475" cy="301706"/>
          </a:xfrm>
        </p:grpSpPr>
        <p:sp>
          <p:nvSpPr>
            <p:cNvPr id="42" name="Isosceles Triangle 41">
              <a:extLst>
                <a:ext uri="{FF2B5EF4-FFF2-40B4-BE49-F238E27FC236}">
                  <a16:creationId xmlns:a16="http://schemas.microsoft.com/office/drawing/2014/main" id="{7FB658D0-026D-474A-BE03-1B5C0356382D}"/>
                </a:ext>
              </a:extLst>
            </p:cNvPr>
            <p:cNvSpPr/>
            <p:nvPr/>
          </p:nvSpPr>
          <p:spPr bwMode="auto">
            <a:xfrm rot="16200000">
              <a:off x="7945313" y="3605462"/>
              <a:ext cx="77743" cy="180474"/>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sp>
          <p:nvSpPr>
            <p:cNvPr id="43" name="Isosceles Triangle 42">
              <a:extLst>
                <a:ext uri="{FF2B5EF4-FFF2-40B4-BE49-F238E27FC236}">
                  <a16:creationId xmlns:a16="http://schemas.microsoft.com/office/drawing/2014/main" id="{0BE00084-4290-459B-8E26-3253613EA25C}"/>
                </a:ext>
              </a:extLst>
            </p:cNvPr>
            <p:cNvSpPr/>
            <p:nvPr/>
          </p:nvSpPr>
          <p:spPr bwMode="auto">
            <a:xfrm rot="16200000">
              <a:off x="7945314" y="3718628"/>
              <a:ext cx="77743" cy="180474"/>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sp>
          <p:nvSpPr>
            <p:cNvPr id="44" name="Isosceles Triangle 43">
              <a:extLst>
                <a:ext uri="{FF2B5EF4-FFF2-40B4-BE49-F238E27FC236}">
                  <a16:creationId xmlns:a16="http://schemas.microsoft.com/office/drawing/2014/main" id="{348B4133-931E-4D03-88F2-86F897CA869B}"/>
                </a:ext>
              </a:extLst>
            </p:cNvPr>
            <p:cNvSpPr/>
            <p:nvPr/>
          </p:nvSpPr>
          <p:spPr bwMode="auto">
            <a:xfrm rot="16200000">
              <a:off x="7945314" y="3829425"/>
              <a:ext cx="77743" cy="180474"/>
            </a:xfrm>
            <a:prstGeom prst="triangle">
              <a:avLst/>
            </a:prstGeom>
            <a:solidFill>
              <a:schemeClr val="bg1"/>
            </a:solidFill>
            <a:ln>
              <a:noFill/>
              <a:headEnd/>
              <a:tailEnd/>
            </a:ln>
            <a:effectLst/>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a:p>
          </p:txBody>
        </p:sp>
      </p:grpSp>
      <p:sp>
        <p:nvSpPr>
          <p:cNvPr id="40" name="Left-Right Arrow 27">
            <a:extLst>
              <a:ext uri="{FF2B5EF4-FFF2-40B4-BE49-F238E27FC236}">
                <a16:creationId xmlns:a16="http://schemas.microsoft.com/office/drawing/2014/main" id="{9EDDD134-C756-4BF4-BFAB-463A5CDCF6CA}"/>
              </a:ext>
            </a:extLst>
          </p:cNvPr>
          <p:cNvSpPr/>
          <p:nvPr/>
        </p:nvSpPr>
        <p:spPr bwMode="auto">
          <a:xfrm rot="2700000">
            <a:off x="9533035" y="2998620"/>
            <a:ext cx="866348" cy="386608"/>
          </a:xfrm>
          <a:prstGeom prst="leftRightArrow">
            <a:avLst/>
          </a:prstGeom>
          <a:solidFill>
            <a:srgbClr val="14192F"/>
          </a:solidFill>
          <a:ln>
            <a:noFill/>
            <a:headEnd/>
            <a:tailEnd/>
          </a:ln>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sz="1600">
              <a:solidFill>
                <a:srgbClr val="000000"/>
              </a:solidFill>
            </a:endParaRPr>
          </a:p>
        </p:txBody>
      </p:sp>
      <p:sp>
        <p:nvSpPr>
          <p:cNvPr id="41" name="Left-Right Arrow 28">
            <a:extLst>
              <a:ext uri="{FF2B5EF4-FFF2-40B4-BE49-F238E27FC236}">
                <a16:creationId xmlns:a16="http://schemas.microsoft.com/office/drawing/2014/main" id="{A507F073-CBDE-47B7-AD52-FEECE3A1E417}"/>
              </a:ext>
            </a:extLst>
          </p:cNvPr>
          <p:cNvSpPr/>
          <p:nvPr/>
        </p:nvSpPr>
        <p:spPr bwMode="auto">
          <a:xfrm rot="19447122">
            <a:off x="9463436" y="4391930"/>
            <a:ext cx="754632" cy="386608"/>
          </a:xfrm>
          <a:prstGeom prst="leftRightArrow">
            <a:avLst/>
          </a:prstGeom>
          <a:solidFill>
            <a:srgbClr val="14192F"/>
          </a:solidFill>
          <a:ln>
            <a:noFill/>
            <a:headEnd/>
            <a:tailEnd/>
          </a:ln>
        </p:spPr>
        <p:style>
          <a:lnRef idx="1">
            <a:schemeClr val="accent1"/>
          </a:lnRef>
          <a:fillRef idx="2">
            <a:schemeClr val="accent1"/>
          </a:fillRef>
          <a:effectRef idx="1">
            <a:schemeClr val="accent1"/>
          </a:effectRef>
          <a:fontRef idx="minor">
            <a:schemeClr val="dk1"/>
          </a:fontRef>
        </p:style>
        <p:txBody>
          <a:bodyPr rtlCol="0" anchor="b">
            <a:prstTxWarp prst="textNoShape">
              <a:avLst/>
            </a:prstTxWarp>
          </a:bodyPr>
          <a:lstStyle/>
          <a:p>
            <a:pPr algn="ctr">
              <a:spcBef>
                <a:spcPct val="0"/>
              </a:spcBef>
            </a:pPr>
            <a:endParaRPr lang="en-US" sz="1600">
              <a:solidFill>
                <a:srgbClr val="000000"/>
              </a:solidFill>
            </a:endParaRPr>
          </a:p>
        </p:txBody>
      </p:sp>
      <p:sp>
        <p:nvSpPr>
          <p:cNvPr id="80" name="TextBox 79">
            <a:extLst>
              <a:ext uri="{FF2B5EF4-FFF2-40B4-BE49-F238E27FC236}">
                <a16:creationId xmlns:a16="http://schemas.microsoft.com/office/drawing/2014/main" id="{7A6EADEE-EFD4-4C60-9D5F-4CC00EFA094B}"/>
              </a:ext>
            </a:extLst>
          </p:cNvPr>
          <p:cNvSpPr txBox="1"/>
          <p:nvPr/>
        </p:nvSpPr>
        <p:spPr>
          <a:xfrm>
            <a:off x="622300" y="1227097"/>
            <a:ext cx="5873475" cy="584775"/>
          </a:xfrm>
          <a:prstGeom prst="rect">
            <a:avLst/>
          </a:prstGeom>
          <a:noFill/>
        </p:spPr>
        <p:txBody>
          <a:bodyPr wrap="square">
            <a:spAutoFit/>
          </a:bodyPr>
          <a:lstStyle/>
          <a:p>
            <a:pPr marL="285750" indent="-285750">
              <a:buFont typeface="Arial" panose="020B0604020202020204" pitchFamily="34" charset="0"/>
              <a:buChar char="•"/>
            </a:pPr>
            <a:r>
              <a:rPr lang="en-US" sz="1600">
                <a:solidFill>
                  <a:srgbClr val="002060"/>
                </a:solidFill>
                <a:latin typeface="+mj-lt"/>
              </a:rPr>
              <a:t>What are the inputs into a risk management system?</a:t>
            </a:r>
          </a:p>
          <a:p>
            <a:pPr marL="285750" indent="-285750">
              <a:buFont typeface="Arial" panose="020B0604020202020204" pitchFamily="34" charset="0"/>
              <a:buChar char="•"/>
            </a:pPr>
            <a:r>
              <a:rPr lang="en-US" sz="1600">
                <a:solidFill>
                  <a:srgbClr val="002060"/>
                </a:solidFill>
                <a:latin typeface="+mj-lt"/>
              </a:rPr>
              <a:t>What are the types of assets we should examine?</a:t>
            </a:r>
          </a:p>
        </p:txBody>
      </p:sp>
      <p:grpSp>
        <p:nvGrpSpPr>
          <p:cNvPr id="103" name="Group 102">
            <a:extLst>
              <a:ext uri="{FF2B5EF4-FFF2-40B4-BE49-F238E27FC236}">
                <a16:creationId xmlns:a16="http://schemas.microsoft.com/office/drawing/2014/main" id="{52BA85FD-70CC-4267-B20A-CC8433FA5A4F}"/>
              </a:ext>
            </a:extLst>
          </p:cNvPr>
          <p:cNvGrpSpPr>
            <a:grpSpLocks noChangeAspect="1"/>
          </p:cNvGrpSpPr>
          <p:nvPr/>
        </p:nvGrpSpPr>
        <p:grpSpPr>
          <a:xfrm>
            <a:off x="1441338" y="1971796"/>
            <a:ext cx="5946621" cy="4596494"/>
            <a:chOff x="721229" y="1527963"/>
            <a:chExt cx="6610359" cy="5109534"/>
          </a:xfrm>
        </p:grpSpPr>
        <p:grpSp>
          <p:nvGrpSpPr>
            <p:cNvPr id="104" name="Group 103">
              <a:extLst>
                <a:ext uri="{FF2B5EF4-FFF2-40B4-BE49-F238E27FC236}">
                  <a16:creationId xmlns:a16="http://schemas.microsoft.com/office/drawing/2014/main" id="{732C5486-8FB3-448C-87F9-330E909B583E}"/>
                </a:ext>
              </a:extLst>
            </p:cNvPr>
            <p:cNvGrpSpPr/>
            <p:nvPr/>
          </p:nvGrpSpPr>
          <p:grpSpPr>
            <a:xfrm>
              <a:off x="721229" y="1527963"/>
              <a:ext cx="6610359" cy="4238700"/>
              <a:chOff x="582682" y="1237017"/>
              <a:chExt cx="6610359" cy="4238700"/>
            </a:xfrm>
          </p:grpSpPr>
          <p:grpSp>
            <p:nvGrpSpPr>
              <p:cNvPr id="111" name="Group 110">
                <a:extLst>
                  <a:ext uri="{FF2B5EF4-FFF2-40B4-BE49-F238E27FC236}">
                    <a16:creationId xmlns:a16="http://schemas.microsoft.com/office/drawing/2014/main" id="{DAD4DD79-767E-4551-AE81-DC68E9CA17A9}"/>
                  </a:ext>
                </a:extLst>
              </p:cNvPr>
              <p:cNvGrpSpPr/>
              <p:nvPr/>
            </p:nvGrpSpPr>
            <p:grpSpPr>
              <a:xfrm>
                <a:off x="582682" y="4230431"/>
                <a:ext cx="1245286" cy="1245286"/>
                <a:chOff x="275805" y="1337066"/>
                <a:chExt cx="1245286" cy="1245286"/>
              </a:xfrm>
            </p:grpSpPr>
            <p:sp>
              <p:nvSpPr>
                <p:cNvPr id="123" name="Oval 122">
                  <a:extLst>
                    <a:ext uri="{FF2B5EF4-FFF2-40B4-BE49-F238E27FC236}">
                      <a16:creationId xmlns:a16="http://schemas.microsoft.com/office/drawing/2014/main" id="{13417CED-D002-425C-A792-8F14F4DF86B5}"/>
                    </a:ext>
                  </a:extLst>
                </p:cNvPr>
                <p:cNvSpPr/>
                <p:nvPr/>
              </p:nvSpPr>
              <p:spPr>
                <a:xfrm>
                  <a:off x="275805" y="1337066"/>
                  <a:ext cx="1245286" cy="1245286"/>
                </a:xfrm>
                <a:prstGeom prst="ellipse">
                  <a:avLst/>
                </a:prstGeom>
                <a:solidFill>
                  <a:schemeClr val="bg1">
                    <a:lumMod val="95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4" name="Picture 123">
                  <a:extLst>
                    <a:ext uri="{FF2B5EF4-FFF2-40B4-BE49-F238E27FC236}">
                      <a16:creationId xmlns:a16="http://schemas.microsoft.com/office/drawing/2014/main" id="{94B8020C-3856-411E-9837-6CF0DA4E8BE5}"/>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58842" y="1485542"/>
                  <a:ext cx="879211" cy="948333"/>
                </a:xfrm>
                <a:prstGeom prst="rect">
                  <a:avLst/>
                </a:prstGeom>
              </p:spPr>
            </p:pic>
          </p:grpSp>
          <p:sp>
            <p:nvSpPr>
              <p:cNvPr id="112" name="Oval 111">
                <a:extLst>
                  <a:ext uri="{FF2B5EF4-FFF2-40B4-BE49-F238E27FC236}">
                    <a16:creationId xmlns:a16="http://schemas.microsoft.com/office/drawing/2014/main" id="{B432B605-99A9-434D-99B6-8D6954FCAF23}"/>
                  </a:ext>
                </a:extLst>
              </p:cNvPr>
              <p:cNvSpPr/>
              <p:nvPr/>
            </p:nvSpPr>
            <p:spPr>
              <a:xfrm>
                <a:off x="582682" y="2102976"/>
                <a:ext cx="1289499" cy="1245285"/>
              </a:xfrm>
              <a:prstGeom prst="ellipse">
                <a:avLst/>
              </a:prstGeom>
              <a:solidFill>
                <a:schemeClr val="bg1">
                  <a:lumMod val="95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rgbClr val="0070C0"/>
                    </a:solidFill>
                  </a:rPr>
                  <a:t>System &amp; Assets</a:t>
                </a:r>
              </a:p>
            </p:txBody>
          </p:sp>
          <p:sp>
            <p:nvSpPr>
              <p:cNvPr id="113" name="Diamond 112">
                <a:extLst>
                  <a:ext uri="{FF2B5EF4-FFF2-40B4-BE49-F238E27FC236}">
                    <a16:creationId xmlns:a16="http://schemas.microsoft.com/office/drawing/2014/main" id="{CA065A06-C850-4848-86D8-984FC742CD4F}"/>
                  </a:ext>
                </a:extLst>
              </p:cNvPr>
              <p:cNvSpPr/>
              <p:nvPr/>
            </p:nvSpPr>
            <p:spPr>
              <a:xfrm>
                <a:off x="2254102" y="2035581"/>
                <a:ext cx="2184081" cy="1369523"/>
              </a:xfrm>
              <a:prstGeom prst="diamond">
                <a:avLst/>
              </a:prstGeom>
              <a:solidFill>
                <a:schemeClr val="bg1">
                  <a:lumMod val="95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0" b="1">
                  <a:solidFill>
                    <a:srgbClr val="0070C0"/>
                  </a:solidFill>
                </a:endParaRPr>
              </a:p>
              <a:p>
                <a:pPr algn="ctr"/>
                <a:r>
                  <a:rPr lang="en-US" sz="1400" b="1">
                    <a:solidFill>
                      <a:srgbClr val="0070C0"/>
                    </a:solidFill>
                  </a:rPr>
                  <a:t>Vulnerable</a:t>
                </a:r>
                <a:r>
                  <a:rPr lang="en-US" sz="1400">
                    <a:solidFill>
                      <a:schemeClr val="bg1">
                        <a:lumMod val="95000"/>
                      </a:schemeClr>
                    </a:solidFill>
                  </a:rPr>
                  <a:t>?</a:t>
                </a:r>
              </a:p>
            </p:txBody>
          </p:sp>
          <p:sp>
            <p:nvSpPr>
              <p:cNvPr id="114" name="Diamond 113">
                <a:extLst>
                  <a:ext uri="{FF2B5EF4-FFF2-40B4-BE49-F238E27FC236}">
                    <a16:creationId xmlns:a16="http://schemas.microsoft.com/office/drawing/2014/main" id="{95AD18F8-C8F8-4CAD-B163-0F9CF27F0B4B}"/>
                  </a:ext>
                </a:extLst>
              </p:cNvPr>
              <p:cNvSpPr/>
              <p:nvPr/>
            </p:nvSpPr>
            <p:spPr>
              <a:xfrm>
                <a:off x="5017085" y="2028655"/>
                <a:ext cx="2175956" cy="1369523"/>
              </a:xfrm>
              <a:prstGeom prst="diamond">
                <a:avLst/>
              </a:prstGeom>
              <a:solidFill>
                <a:schemeClr val="bg1">
                  <a:lumMod val="95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0" b="1">
                  <a:solidFill>
                    <a:srgbClr val="0070C0"/>
                  </a:solidFill>
                </a:endParaRPr>
              </a:p>
              <a:p>
                <a:pPr algn="ctr"/>
                <a:r>
                  <a:rPr lang="en-US" sz="1400" b="1">
                    <a:solidFill>
                      <a:srgbClr val="0070C0"/>
                    </a:solidFill>
                  </a:rPr>
                  <a:t>Exploitable</a:t>
                </a:r>
                <a:r>
                  <a:rPr lang="en-US" sz="1400">
                    <a:solidFill>
                      <a:schemeClr val="bg1">
                        <a:lumMod val="95000"/>
                      </a:schemeClr>
                    </a:solidFill>
                  </a:rPr>
                  <a:t>?</a:t>
                </a:r>
              </a:p>
            </p:txBody>
          </p:sp>
          <p:sp>
            <p:nvSpPr>
              <p:cNvPr id="115" name="Rectangle 114">
                <a:extLst>
                  <a:ext uri="{FF2B5EF4-FFF2-40B4-BE49-F238E27FC236}">
                    <a16:creationId xmlns:a16="http://schemas.microsoft.com/office/drawing/2014/main" id="{52B83C75-79D9-4CA8-ADC4-90EC1DD2BB43}"/>
                  </a:ext>
                </a:extLst>
              </p:cNvPr>
              <p:cNvSpPr/>
              <p:nvPr/>
            </p:nvSpPr>
            <p:spPr>
              <a:xfrm>
                <a:off x="5179403" y="4266157"/>
                <a:ext cx="1895379" cy="1184564"/>
              </a:xfrm>
              <a:prstGeom prst="rect">
                <a:avLst/>
              </a:prstGeom>
              <a:solidFill>
                <a:schemeClr val="bg1">
                  <a:lumMod val="95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rgbClr val="0070C0"/>
                    </a:solidFill>
                  </a:rPr>
                  <a:t>Risk Exists</a:t>
                </a:r>
              </a:p>
            </p:txBody>
          </p:sp>
          <p:cxnSp>
            <p:nvCxnSpPr>
              <p:cNvPr id="116" name="Straight Arrow Connector 115">
                <a:extLst>
                  <a:ext uri="{FF2B5EF4-FFF2-40B4-BE49-F238E27FC236}">
                    <a16:creationId xmlns:a16="http://schemas.microsoft.com/office/drawing/2014/main" id="{EDD8BD64-8608-4DDF-AD38-E9BDF3990BCF}"/>
                  </a:ext>
                </a:extLst>
              </p:cNvPr>
              <p:cNvCxnSpPr>
                <a:cxnSpLocks/>
                <a:stCxn id="112" idx="6"/>
                <a:endCxn id="113" idx="1"/>
              </p:cNvCxnSpPr>
              <p:nvPr/>
            </p:nvCxnSpPr>
            <p:spPr>
              <a:xfrm flipV="1">
                <a:off x="1872181" y="2720343"/>
                <a:ext cx="381920" cy="527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AB2BFFEE-699E-4784-A337-3148C1A95792}"/>
                  </a:ext>
                </a:extLst>
              </p:cNvPr>
              <p:cNvCxnSpPr>
                <a:cxnSpLocks/>
                <a:stCxn id="113" idx="3"/>
                <a:endCxn id="114" idx="1"/>
              </p:cNvCxnSpPr>
              <p:nvPr/>
            </p:nvCxnSpPr>
            <p:spPr>
              <a:xfrm flipV="1">
                <a:off x="4438183" y="2713417"/>
                <a:ext cx="578902" cy="692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60">
                <a:extLst>
                  <a:ext uri="{FF2B5EF4-FFF2-40B4-BE49-F238E27FC236}">
                    <a16:creationId xmlns:a16="http://schemas.microsoft.com/office/drawing/2014/main" id="{D902A7F2-2F94-4ABB-A39F-4792A5CCCA01}"/>
                  </a:ext>
                </a:extLst>
              </p:cNvPr>
              <p:cNvSpPr/>
              <p:nvPr/>
            </p:nvSpPr>
            <p:spPr>
              <a:xfrm>
                <a:off x="3844637" y="1237017"/>
                <a:ext cx="1808018" cy="593481"/>
              </a:xfrm>
              <a:prstGeom prst="roundRect">
                <a:avLst/>
              </a:prstGeom>
              <a:solidFill>
                <a:schemeClr val="bg1">
                  <a:lumMod val="95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rgbClr val="0070C0"/>
                    </a:solidFill>
                  </a:rPr>
                  <a:t>No Risk</a:t>
                </a:r>
              </a:p>
            </p:txBody>
          </p:sp>
          <p:cxnSp>
            <p:nvCxnSpPr>
              <p:cNvPr id="119" name="Straight Arrow Connector 118">
                <a:extLst>
                  <a:ext uri="{FF2B5EF4-FFF2-40B4-BE49-F238E27FC236}">
                    <a16:creationId xmlns:a16="http://schemas.microsoft.com/office/drawing/2014/main" id="{18F1B2EE-FB40-4147-B878-A3BAA411DCD1}"/>
                  </a:ext>
                </a:extLst>
              </p:cNvPr>
              <p:cNvCxnSpPr>
                <a:cxnSpLocks/>
                <a:stCxn id="113" idx="0"/>
                <a:endCxn id="118" idx="1"/>
              </p:cNvCxnSpPr>
              <p:nvPr/>
            </p:nvCxnSpPr>
            <p:spPr>
              <a:xfrm flipV="1">
                <a:off x="3346143" y="1533758"/>
                <a:ext cx="498494" cy="50182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A06654AC-0D36-4FB7-A02C-2CAB2980FEAC}"/>
                  </a:ext>
                </a:extLst>
              </p:cNvPr>
              <p:cNvCxnSpPr>
                <a:cxnSpLocks/>
                <a:stCxn id="114" idx="0"/>
                <a:endCxn id="118" idx="3"/>
              </p:cNvCxnSpPr>
              <p:nvPr/>
            </p:nvCxnSpPr>
            <p:spPr>
              <a:xfrm flipH="1" flipV="1">
                <a:off x="5652655" y="1533758"/>
                <a:ext cx="452409" cy="49489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D92B3D66-BB14-48CC-87C4-44D683A35377}"/>
                  </a:ext>
                </a:extLst>
              </p:cNvPr>
              <p:cNvCxnSpPr>
                <a:cxnSpLocks/>
                <a:stCxn id="114" idx="2"/>
                <a:endCxn id="115" idx="0"/>
              </p:cNvCxnSpPr>
              <p:nvPr/>
            </p:nvCxnSpPr>
            <p:spPr>
              <a:xfrm>
                <a:off x="6105064" y="3398178"/>
                <a:ext cx="22029" cy="86797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CF0CA36C-9241-4CF0-9D6F-C121DEBE28CC}"/>
                  </a:ext>
                </a:extLst>
              </p:cNvPr>
              <p:cNvCxnSpPr>
                <a:cxnSpLocks/>
                <a:stCxn id="123" idx="6"/>
                <a:endCxn id="115" idx="1"/>
              </p:cNvCxnSpPr>
              <p:nvPr/>
            </p:nvCxnSpPr>
            <p:spPr>
              <a:xfrm>
                <a:off x="1827968" y="4853075"/>
                <a:ext cx="3351436" cy="536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05" name="TextBox 104">
              <a:extLst>
                <a:ext uri="{FF2B5EF4-FFF2-40B4-BE49-F238E27FC236}">
                  <a16:creationId xmlns:a16="http://schemas.microsoft.com/office/drawing/2014/main" id="{1AC6558F-40AD-4EC0-80F4-D207D5057A91}"/>
                </a:ext>
              </a:extLst>
            </p:cNvPr>
            <p:cNvSpPr txBox="1"/>
            <p:nvPr/>
          </p:nvSpPr>
          <p:spPr>
            <a:xfrm>
              <a:off x="3227941" y="1683756"/>
              <a:ext cx="874917" cy="429963"/>
            </a:xfrm>
            <a:prstGeom prst="rect">
              <a:avLst/>
            </a:prstGeom>
            <a:noFill/>
          </p:spPr>
          <p:txBody>
            <a:bodyPr wrap="square" rtlCol="0">
              <a:spAutoFit/>
            </a:bodyPr>
            <a:lstStyle/>
            <a:p>
              <a:r>
                <a:rPr lang="en-US">
                  <a:solidFill>
                    <a:srgbClr val="14192F"/>
                  </a:solidFill>
                </a:rPr>
                <a:t>NO</a:t>
              </a:r>
            </a:p>
          </p:txBody>
        </p:sp>
        <p:sp>
          <p:nvSpPr>
            <p:cNvPr id="106" name="TextBox 105">
              <a:extLst>
                <a:ext uri="{FF2B5EF4-FFF2-40B4-BE49-F238E27FC236}">
                  <a16:creationId xmlns:a16="http://schemas.microsoft.com/office/drawing/2014/main" id="{2658F262-4995-47AA-8D9E-83CF119B938D}"/>
                </a:ext>
              </a:extLst>
            </p:cNvPr>
            <p:cNvSpPr txBox="1"/>
            <p:nvPr/>
          </p:nvSpPr>
          <p:spPr>
            <a:xfrm>
              <a:off x="6187958" y="1801070"/>
              <a:ext cx="781798" cy="429963"/>
            </a:xfrm>
            <a:prstGeom prst="rect">
              <a:avLst/>
            </a:prstGeom>
            <a:noFill/>
          </p:spPr>
          <p:txBody>
            <a:bodyPr wrap="square" rtlCol="0">
              <a:spAutoFit/>
            </a:bodyPr>
            <a:lstStyle/>
            <a:p>
              <a:r>
                <a:rPr lang="en-US">
                  <a:solidFill>
                    <a:srgbClr val="14192F"/>
                  </a:solidFill>
                </a:rPr>
                <a:t>NO</a:t>
              </a:r>
            </a:p>
          </p:txBody>
        </p:sp>
        <p:sp>
          <p:nvSpPr>
            <p:cNvPr id="107" name="TextBox 106">
              <a:extLst>
                <a:ext uri="{FF2B5EF4-FFF2-40B4-BE49-F238E27FC236}">
                  <a16:creationId xmlns:a16="http://schemas.microsoft.com/office/drawing/2014/main" id="{C43D4D8E-0A22-4771-AAB8-4A90DD443C3D}"/>
                </a:ext>
              </a:extLst>
            </p:cNvPr>
            <p:cNvSpPr txBox="1"/>
            <p:nvPr/>
          </p:nvSpPr>
          <p:spPr>
            <a:xfrm>
              <a:off x="4565045" y="3077555"/>
              <a:ext cx="752905" cy="429963"/>
            </a:xfrm>
            <a:prstGeom prst="rect">
              <a:avLst/>
            </a:prstGeom>
            <a:noFill/>
          </p:spPr>
          <p:txBody>
            <a:bodyPr wrap="square" rtlCol="0">
              <a:spAutoFit/>
            </a:bodyPr>
            <a:lstStyle/>
            <a:p>
              <a:r>
                <a:rPr lang="en-US">
                  <a:solidFill>
                    <a:srgbClr val="14192F"/>
                  </a:solidFill>
                </a:rPr>
                <a:t>YES</a:t>
              </a:r>
            </a:p>
          </p:txBody>
        </p:sp>
        <p:sp>
          <p:nvSpPr>
            <p:cNvPr id="108" name="Rectangle 107">
              <a:extLst>
                <a:ext uri="{FF2B5EF4-FFF2-40B4-BE49-F238E27FC236}">
                  <a16:creationId xmlns:a16="http://schemas.microsoft.com/office/drawing/2014/main" id="{3D02AFB9-EDEC-4062-B830-803411ADBC19}"/>
                </a:ext>
              </a:extLst>
            </p:cNvPr>
            <p:cNvSpPr/>
            <p:nvPr/>
          </p:nvSpPr>
          <p:spPr>
            <a:xfrm>
              <a:off x="2846674" y="5452933"/>
              <a:ext cx="1718371" cy="1184564"/>
            </a:xfrm>
            <a:prstGeom prst="rect">
              <a:avLst/>
            </a:prstGeom>
            <a:solidFill>
              <a:schemeClr val="bg1">
                <a:lumMod val="95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rgbClr val="0070C0"/>
                  </a:solidFill>
                </a:rPr>
                <a:t>Risk Management Process</a:t>
              </a:r>
            </a:p>
          </p:txBody>
        </p:sp>
        <p:cxnSp>
          <p:nvCxnSpPr>
            <p:cNvPr id="109" name="Elbow Connector 79">
              <a:extLst>
                <a:ext uri="{FF2B5EF4-FFF2-40B4-BE49-F238E27FC236}">
                  <a16:creationId xmlns:a16="http://schemas.microsoft.com/office/drawing/2014/main" id="{45307478-F099-4259-B9EE-E9E5E991113E}"/>
                </a:ext>
              </a:extLst>
            </p:cNvPr>
            <p:cNvCxnSpPr>
              <a:cxnSpLocks/>
              <a:stCxn id="115" idx="2"/>
              <a:endCxn id="108" idx="3"/>
            </p:cNvCxnSpPr>
            <p:nvPr/>
          </p:nvCxnSpPr>
          <p:spPr>
            <a:xfrm rot="5400000">
              <a:off x="5263569" y="5043143"/>
              <a:ext cx="303548" cy="1700595"/>
            </a:xfrm>
            <a:prstGeom prst="bentConnector2">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FC3B1F16-94F3-4F58-8B14-6AFC0EB86FBF}"/>
                </a:ext>
              </a:extLst>
            </p:cNvPr>
            <p:cNvSpPr txBox="1"/>
            <p:nvPr/>
          </p:nvSpPr>
          <p:spPr>
            <a:xfrm>
              <a:off x="6289814" y="3838488"/>
              <a:ext cx="827419" cy="429963"/>
            </a:xfrm>
            <a:prstGeom prst="rect">
              <a:avLst/>
            </a:prstGeom>
            <a:noFill/>
          </p:spPr>
          <p:txBody>
            <a:bodyPr wrap="square" rtlCol="0">
              <a:spAutoFit/>
            </a:bodyPr>
            <a:lstStyle/>
            <a:p>
              <a:r>
                <a:rPr lang="en-US">
                  <a:solidFill>
                    <a:srgbClr val="14192F"/>
                  </a:solidFill>
                </a:rPr>
                <a:t>YES</a:t>
              </a:r>
            </a:p>
          </p:txBody>
        </p:sp>
      </p:grpSp>
      <p:sp>
        <p:nvSpPr>
          <p:cNvPr id="150" name="Rectangle 149">
            <a:extLst>
              <a:ext uri="{FF2B5EF4-FFF2-40B4-BE49-F238E27FC236}">
                <a16:creationId xmlns:a16="http://schemas.microsoft.com/office/drawing/2014/main" id="{6CBF7C6C-A583-4C99-92D1-2A0AF4E4CDE4}"/>
              </a:ext>
            </a:extLst>
          </p:cNvPr>
          <p:cNvSpPr/>
          <p:nvPr/>
        </p:nvSpPr>
        <p:spPr>
          <a:xfrm>
            <a:off x="1293392" y="2619576"/>
            <a:ext cx="3602995" cy="1472382"/>
          </a:xfrm>
          <a:prstGeom prst="rect">
            <a:avLst/>
          </a:prstGeom>
          <a:noFill/>
          <a:ln w="44450">
            <a:solidFill>
              <a:srgbClr val="535A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2B2ACF11-D44B-46EF-8618-4CC2EAA51E8B}"/>
              </a:ext>
            </a:extLst>
          </p:cNvPr>
          <p:cNvSpPr txBox="1"/>
          <p:nvPr/>
        </p:nvSpPr>
        <p:spPr>
          <a:xfrm>
            <a:off x="6100281" y="504919"/>
            <a:ext cx="4494424" cy="461665"/>
          </a:xfrm>
          <a:prstGeom prst="rect">
            <a:avLst/>
          </a:prstGeom>
          <a:noFill/>
        </p:spPr>
        <p:txBody>
          <a:bodyPr wrap="square">
            <a:spAutoFit/>
          </a:bodyPr>
          <a:lstStyle/>
          <a:p>
            <a:pPr marL="285750" indent="-285750">
              <a:buFont typeface="Arial" panose="020B0604020202020204" pitchFamily="34" charset="0"/>
              <a:buChar char="•"/>
            </a:pPr>
            <a:r>
              <a:rPr lang="en-US" sz="1200">
                <a:solidFill>
                  <a:srgbClr val="002060"/>
                </a:solidFill>
                <a:latin typeface="+mj-lt"/>
              </a:rPr>
              <a:t>What are the inputs into a risk management system?</a:t>
            </a:r>
          </a:p>
          <a:p>
            <a:pPr marL="285750" indent="-285750">
              <a:buFont typeface="Arial" panose="020B0604020202020204" pitchFamily="34" charset="0"/>
              <a:buChar char="•"/>
            </a:pPr>
            <a:r>
              <a:rPr lang="en-US" sz="1200">
                <a:solidFill>
                  <a:srgbClr val="002060"/>
                </a:solidFill>
                <a:latin typeface="+mj-lt"/>
              </a:rPr>
              <a:t>What are the types of assets we should examine?</a:t>
            </a:r>
          </a:p>
        </p:txBody>
      </p:sp>
      <p:cxnSp>
        <p:nvCxnSpPr>
          <p:cNvPr id="63" name="Straight Connector 62">
            <a:extLst>
              <a:ext uri="{FF2B5EF4-FFF2-40B4-BE49-F238E27FC236}">
                <a16:creationId xmlns:a16="http://schemas.microsoft.com/office/drawing/2014/main" id="{396A8079-5CA0-4103-AD99-A286C58F49FD}"/>
              </a:ext>
            </a:extLst>
          </p:cNvPr>
          <p:cNvCxnSpPr>
            <a:cxnSpLocks/>
          </p:cNvCxnSpPr>
          <p:nvPr/>
        </p:nvCxnSpPr>
        <p:spPr>
          <a:xfrm flipV="1">
            <a:off x="6096000" y="433388"/>
            <a:ext cx="0" cy="611913"/>
          </a:xfrm>
          <a:prstGeom prst="line">
            <a:avLst/>
          </a:prstGeom>
          <a:ln w="28575">
            <a:solidFill>
              <a:srgbClr val="002060"/>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F2427EA4-F173-4798-92E5-A5E50FC05934}"/>
              </a:ext>
            </a:extLst>
          </p:cNvPr>
          <p:cNvSpPr>
            <a:spLocks noGrp="1"/>
          </p:cNvSpPr>
          <p:nvPr>
            <p:ph type="sldNum" sz="quarter" idx="12"/>
          </p:nvPr>
        </p:nvSpPr>
        <p:spPr/>
        <p:txBody>
          <a:bodyPr/>
          <a:lstStyle/>
          <a:p>
            <a:fld id="{702AF0C8-B6CA-4461-B059-8C4FB5CEC835}" type="slidenum">
              <a:rPr lang="en-US" smtClean="0"/>
              <a:t>9</a:t>
            </a:fld>
            <a:endParaRPr lang="en-US"/>
          </a:p>
        </p:txBody>
      </p:sp>
    </p:spTree>
    <p:extLst>
      <p:ext uri="{BB962C8B-B14F-4D97-AF65-F5344CB8AC3E}">
        <p14:creationId xmlns:p14="http://schemas.microsoft.com/office/powerpoint/2010/main" val="185806155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6B7AA36-23DF-4619-9260-DE009BAF674D}" vid="{3B92F957-C1EA-4E20-B439-02D66486A2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18D227E4549C444BBBDB36C080EA6F2" ma:contentTypeVersion="10" ma:contentTypeDescription="Create a new document." ma:contentTypeScope="" ma:versionID="a2e28f82c9132f09617317c463e6ce75">
  <xsd:schema xmlns:xsd="http://www.w3.org/2001/XMLSchema" xmlns:xs="http://www.w3.org/2001/XMLSchema" xmlns:p="http://schemas.microsoft.com/office/2006/metadata/properties" xmlns:ns2="2ad11638-9262-4ba6-99ce-27b65814a7fd" xmlns:ns3="5cece13e-3376-4417-9525-be60b11a89a8" targetNamespace="http://schemas.microsoft.com/office/2006/metadata/properties" ma:root="true" ma:fieldsID="027668d547f7377e5ee4917da6522597" ns2:_="" ns3:_="">
    <xsd:import namespace="2ad11638-9262-4ba6-99ce-27b65814a7fd"/>
    <xsd:import namespace="5cece13e-3376-4417-9525-be60b11a89a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d11638-9262-4ba6-99ce-27b65814a7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cece13e-3376-4417-9525-be60b11a89a8"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76872bf7-1419-46db-b38e-55c7ec829808}" ma:internalName="TaxCatchAll" ma:showField="CatchAllData" ma:web="5b5392b3-08ab-4d7a-a99b-58f37d51d7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cece13e-3376-4417-9525-be60b11a89a8" xsi:nil="true"/>
    <lcf76f155ced4ddcb4097134ff3c332f xmlns="2ad11638-9262-4ba6-99ce-27b65814a7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2C728F4-FCD8-4D1E-8AF0-3A60C265D088}">
  <ds:schemaRefs>
    <ds:schemaRef ds:uri="http://schemas.microsoft.com/sharepoint/v3/contenttype/forms"/>
  </ds:schemaRefs>
</ds:datastoreItem>
</file>

<file path=customXml/itemProps2.xml><?xml version="1.0" encoding="utf-8"?>
<ds:datastoreItem xmlns:ds="http://schemas.openxmlformats.org/officeDocument/2006/customXml" ds:itemID="{5924FB27-370C-45F3-9F72-B47C58C2CA96}"/>
</file>

<file path=customXml/itemProps3.xml><?xml version="1.0" encoding="utf-8"?>
<ds:datastoreItem xmlns:ds="http://schemas.openxmlformats.org/officeDocument/2006/customXml" ds:itemID="{4BEBB9B6-E11A-46AE-A1AC-7DE4F02B9F39}">
  <ds:schemaRefs>
    <ds:schemaRef ds:uri="2ad11638-9262-4ba6-99ce-27b65814a7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IWG_PPT_Template_Rev1</Template>
  <TotalTime>2</TotalTime>
  <Words>7831</Words>
  <Application>Microsoft Office PowerPoint</Application>
  <PresentationFormat>Widescreen</PresentationFormat>
  <Paragraphs>883</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1_Office Theme</vt:lpstr>
      <vt:lpstr>Cybersecurity and the Insider Threat Nuclear &amp; Radiological Facilities   </vt:lpstr>
      <vt:lpstr>Confidentiality, Integrity, Availability (CIA Triad)  Asset &amp; Vulnerability Management</vt:lpstr>
      <vt:lpstr>IDENTITY     PROTECT     DETECT     RESPOND </vt:lpstr>
      <vt:lpstr>Building a Cybersecurity Assessment Team</vt:lpstr>
      <vt:lpstr>Plant Emergency / Incident Response Team</vt:lpstr>
      <vt:lpstr>Tabletop: [IDENTIFY] Managing Risks Asset &amp; Vulnerability Management</vt:lpstr>
      <vt:lpstr>Asset Management  Asset &amp; Vulnerability Management</vt:lpstr>
      <vt:lpstr>Scenario Setup Asset &amp; Vulnerability Management</vt:lpstr>
      <vt:lpstr>[IDENTIFY] Building Blocks Building a Risk Management Process</vt:lpstr>
      <vt:lpstr>Scenario: Decisions June 17, 2018</vt:lpstr>
      <vt:lpstr>Introduction to Facility Network Configuration</vt:lpstr>
      <vt:lpstr>Introduction to Facility Engineering Network / Management Systems</vt:lpstr>
      <vt:lpstr>Prioritization is Key August 1, 2018</vt:lpstr>
      <vt:lpstr>Scenario Update #4: Accounts Payable is Down January 26, 2019 [SATURDAY] @ 1715</vt:lpstr>
      <vt:lpstr>Scenario Update #2: An Urgent Matter December 14, 2018</vt:lpstr>
      <vt:lpstr>Options Analysis December 14, 2018</vt:lpstr>
      <vt:lpstr>Scenario Update #3: Rogue Data Flows   January 4, 2019</vt:lpstr>
      <vt:lpstr>Options Analysis January 4, 2019</vt:lpstr>
      <vt:lpstr>Scenario Update #4: SPDS is Down  January 26, 2019 [SATURDAY] @ 1715</vt:lpstr>
      <vt:lpstr>Scenario Update #4: Are we Safe?   January 26, 2019 [SATURDAY] @ 1717</vt:lpstr>
      <vt:lpstr>Scenario Update #4: Are we Safe?  January 26, 2019 [SATURDAY] @ 1720</vt:lpstr>
      <vt:lpstr>Scenario Update #4: Are We Safe?  January 26, 2019 [SATURDAY] @ 1723</vt:lpstr>
      <vt:lpstr>Options Analysis January 26, 2019 [SATURDAY] @ 1723</vt:lpstr>
      <vt:lpstr>IDENTITY     PROTECT     DETECT     RESPOND  How did our system work? </vt:lpstr>
      <vt:lpstr>Video Asset &amp; Vulnerability Management</vt:lpstr>
      <vt:lpstr>Lessons Learned   June 17, 2018  </vt:lpstr>
      <vt:lpstr>Davis Besse &amp; Slammer    January 25, 2003 [SATURDAY]  </vt:lpstr>
      <vt:lpstr>Introduction to Facility    Seaside Industrial Solutions   </vt:lpstr>
      <vt:lpstr>Discussion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creator>Noonan, Christine F</dc:creator>
  <cp:lastModifiedBy>Rodriguez, Melanie A</cp:lastModifiedBy>
  <cp:revision>15</cp:revision>
  <dcterms:created xsi:type="dcterms:W3CDTF">2021-03-10T19:17:20Z</dcterms:created>
  <dcterms:modified xsi:type="dcterms:W3CDTF">2023-03-22T19:04:17Z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0x010100918D227E4549C444BBBDB36C080EA6F2</vt:lpwstr>
  </property>
</Properties>
</file>